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 Bold" panose="020B0604020202020204" charset="0"/>
      <p:regular r:id="rId16"/>
    </p:embeddedFont>
    <p:embeddedFont>
      <p:font typeface="Feeling Passionate" panose="020B0604020202020204" charset="0"/>
      <p:regular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League Spartan" panose="020B0604020202020204" charset="0"/>
      <p:regular r:id="rId22"/>
    </p:embeddedFont>
    <p:embeddedFont>
      <p:font typeface="Montserrat Semi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89744" autoAdjust="0"/>
  </p:normalViewPr>
  <p:slideViewPr>
    <p:cSldViewPr>
      <p:cViewPr varScale="1">
        <p:scale>
          <a:sx n="36" d="100"/>
          <a:sy n="36" d="100"/>
        </p:scale>
        <p:origin x="9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.png"/><Relationship Id="rId6" Type="http://schemas.openxmlformats.org/officeDocument/2006/relationships/image" Target="../media/image10.svg"/><Relationship Id="rId10" Type="http://schemas.openxmlformats.org/officeDocument/2006/relationships/image" Target="../media/image8.png"/><Relationship Id="rId9" Type="http://schemas.openxmlformats.org/officeDocument/2006/relationships/image" Target="../media/image7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9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Making Connections: Brazos Valley Disability Conference and Resource Fair"/>
          <p:cNvSpPr/>
          <p:nvPr/>
        </p:nvSpPr>
        <p:spPr>
          <a:xfrm>
            <a:off x="5475312" y="118631"/>
            <a:ext cx="7506686" cy="2647813"/>
          </a:xfrm>
          <a:custGeom>
            <a:avLst/>
            <a:gdLst/>
            <a:ahLst/>
            <a:cxnLst/>
            <a:rect l="l" t="t" r="r" b="b"/>
            <a:pathLst>
              <a:path w="7506686" h="2647813">
                <a:moveTo>
                  <a:pt x="0" y="0"/>
                </a:moveTo>
                <a:lnTo>
                  <a:pt x="7506686" y="0"/>
                </a:lnTo>
                <a:lnTo>
                  <a:pt x="7506686" y="2647813"/>
                </a:lnTo>
                <a:lnTo>
                  <a:pt x="0" y="26478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 descr="decorative line under the words Panel Discussion" title="decorative 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727939" y="8420837"/>
            <a:ext cx="10832121" cy="0"/>
          </a:xfrm>
          <a:prstGeom prst="line">
            <a:avLst/>
          </a:prstGeom>
          <a:ln w="133350" cap="flat">
            <a:solidFill>
              <a:srgbClr val="540D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 title="Panel Discussio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14588"/>
            <a:ext cx="18457309" cy="4272412"/>
            <a:chOff x="0" y="0"/>
            <a:chExt cx="4861184" cy="11252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61184" cy="1125244"/>
            </a:xfrm>
            <a:custGeom>
              <a:avLst/>
              <a:gdLst/>
              <a:ahLst/>
              <a:cxnLst/>
              <a:rect l="l" t="t" r="r" b="b"/>
              <a:pathLst>
                <a:path w="4861184" h="1125244">
                  <a:moveTo>
                    <a:pt x="0" y="0"/>
                  </a:moveTo>
                  <a:lnTo>
                    <a:pt x="4861184" y="0"/>
                  </a:lnTo>
                  <a:lnTo>
                    <a:pt x="4861184" y="1125244"/>
                  </a:lnTo>
                  <a:lnTo>
                    <a:pt x="0" y="112524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61184" cy="1163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82301" y="6463278"/>
            <a:ext cx="11892707" cy="189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78"/>
              </a:lnSpc>
            </a:pPr>
            <a:r>
              <a:rPr lang="en-US" sz="11055">
                <a:solidFill>
                  <a:srgbClr val="000000"/>
                </a:solidFill>
                <a:latin typeface="League Spartan"/>
              </a:rPr>
              <a:t>Panel Discussion</a:t>
            </a:r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99966" y="3784097"/>
            <a:ext cx="17259300" cy="18987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5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0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eeling Passionate"/>
                <a:ea typeface="+mn-ea"/>
                <a:cs typeface="+mn-cs"/>
              </a:rPr>
              <a:t>Transitioning Top Tips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Gray rectangle that says Q&amp;A"/>
          <p:cNvGrpSpPr/>
          <p:nvPr/>
        </p:nvGrpSpPr>
        <p:grpSpPr>
          <a:xfrm>
            <a:off x="0" y="0"/>
            <a:ext cx="5393834" cy="10507315"/>
            <a:chOff x="0" y="0"/>
            <a:chExt cx="1420598" cy="27673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0598" cy="2767359"/>
            </a:xfrm>
            <a:custGeom>
              <a:avLst/>
              <a:gdLst/>
              <a:ahLst/>
              <a:cxnLst/>
              <a:rect l="l" t="t" r="r" b="b"/>
              <a:pathLst>
                <a:path w="1420598" h="2767359">
                  <a:moveTo>
                    <a:pt x="0" y="0"/>
                  </a:moveTo>
                  <a:lnTo>
                    <a:pt x="1420598" y="0"/>
                  </a:lnTo>
                  <a:lnTo>
                    <a:pt x="1420598" y="2767359"/>
                  </a:lnTo>
                  <a:lnTo>
                    <a:pt x="0" y="276735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20598" cy="2805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986592" y="3133069"/>
            <a:ext cx="2056192" cy="11245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Q&amp;A</a:t>
            </a:r>
          </a:p>
        </p:txBody>
      </p:sp>
      <p:sp>
        <p:nvSpPr>
          <p:cNvPr id="6" name="AutoShape 6" descr="Maroon line under the letters Q&amp;A"/>
          <p:cNvSpPr/>
          <p:nvPr/>
        </p:nvSpPr>
        <p:spPr>
          <a:xfrm flipV="1">
            <a:off x="1318977" y="4719243"/>
            <a:ext cx="3108232" cy="0"/>
          </a:xfrm>
          <a:prstGeom prst="line">
            <a:avLst/>
          </a:prstGeom>
          <a:ln w="133350" cap="flat">
            <a:solidFill>
              <a:srgbClr val="540D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7402212" y="2713591"/>
            <a:ext cx="8499486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2"/>
              </a:lnSpc>
            </a:pPr>
            <a:r>
              <a:rPr lang="en-US" sz="4437">
                <a:solidFill>
                  <a:srgbClr val="FFFFFF"/>
                </a:solidFill>
                <a:latin typeface="League Spartan"/>
              </a:rPr>
              <a:t>Questions from the audience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6774766" y="5159663"/>
            <a:ext cx="8622367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2"/>
              </a:lnSpc>
            </a:pPr>
            <a:r>
              <a:rPr lang="en-US" sz="4437">
                <a:solidFill>
                  <a:srgbClr val="FFFFFF"/>
                </a:solidFill>
                <a:latin typeface="League Spartan"/>
              </a:rPr>
              <a:t>5 mins:  Q&amp;A from audience 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6641" y="3487512"/>
            <a:ext cx="7773129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2"/>
              </a:lnSpc>
            </a:pPr>
            <a:r>
              <a:rPr lang="en-US" sz="4437">
                <a:solidFill>
                  <a:srgbClr val="FFFFFF"/>
                </a:solidFill>
                <a:latin typeface="League Spartan"/>
              </a:rPr>
              <a:t>20 mins:  Facilitated Q&amp;A  </a:t>
            </a:r>
          </a:p>
        </p:txBody>
      </p:sp>
      <p:grpSp>
        <p:nvGrpSpPr>
          <p:cNvPr id="2" name="Group 2" descr="Gray rectangle with the word Agenda" title="Agenda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5393834" cy="10507315"/>
            <a:chOff x="0" y="0"/>
            <a:chExt cx="1420598" cy="2767359"/>
          </a:xfrm>
        </p:grpSpPr>
        <p:sp>
          <p:nvSpPr>
            <p:cNvPr id="4" name="TextBox 4"/>
            <p:cNvSpPr txBox="1"/>
            <p:nvPr/>
          </p:nvSpPr>
          <p:spPr>
            <a:xfrm>
              <a:off x="0" y="-38100"/>
              <a:ext cx="1420598" cy="2805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3" name="Freeform 3"/>
            <p:cNvSpPr/>
            <p:nvPr/>
          </p:nvSpPr>
          <p:spPr>
            <a:xfrm>
              <a:off x="0" y="0"/>
              <a:ext cx="1420598" cy="2767359"/>
            </a:xfrm>
            <a:custGeom>
              <a:avLst/>
              <a:gdLst/>
              <a:ahLst/>
              <a:cxnLst/>
              <a:rect l="l" t="t" r="r" b="b"/>
              <a:pathLst>
                <a:path w="1420598" h="2767359">
                  <a:moveTo>
                    <a:pt x="0" y="0"/>
                  </a:moveTo>
                  <a:lnTo>
                    <a:pt x="1420598" y="0"/>
                  </a:lnTo>
                  <a:lnTo>
                    <a:pt x="1420598" y="2767359"/>
                  </a:lnTo>
                  <a:lnTo>
                    <a:pt x="0" y="2767359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318977" y="3133069"/>
            <a:ext cx="3391423" cy="11245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Agenda</a:t>
            </a:r>
          </a:p>
        </p:txBody>
      </p:sp>
      <p:sp>
        <p:nvSpPr>
          <p:cNvPr id="6" name="AutoShape 6" title="decorative maroon 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flipV="1">
            <a:off x="1318977" y="4719243"/>
            <a:ext cx="3108232" cy="0"/>
          </a:xfrm>
          <a:prstGeom prst="line">
            <a:avLst/>
          </a:prstGeom>
          <a:ln w="133350" cap="flat">
            <a:solidFill>
              <a:srgbClr val="540D2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774766" y="1696627"/>
            <a:ext cx="9618800" cy="770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2"/>
              </a:lnSpc>
            </a:pPr>
            <a:r>
              <a:rPr lang="en-US" sz="4437">
                <a:solidFill>
                  <a:srgbClr val="FFFFFF"/>
                </a:solidFill>
                <a:latin typeface="League Spartan"/>
              </a:rPr>
              <a:t>5 mins:  Introduction of Panelists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D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Gray rectangle with the word Panelists" title="Panelists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18288000" cy="1764210"/>
            <a:chOff x="0" y="0"/>
            <a:chExt cx="4816593" cy="4646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64648"/>
            </a:xfrm>
            <a:custGeom>
              <a:avLst/>
              <a:gdLst/>
              <a:ahLst/>
              <a:cxnLst/>
              <a:rect l="l" t="t" r="r" b="b"/>
              <a:pathLst>
                <a:path w="4816592" h="464648">
                  <a:moveTo>
                    <a:pt x="0" y="0"/>
                  </a:moveTo>
                  <a:lnTo>
                    <a:pt x="4816592" y="0"/>
                  </a:lnTo>
                  <a:lnTo>
                    <a:pt x="4816592" y="464648"/>
                  </a:lnTo>
                  <a:lnTo>
                    <a:pt x="0" y="464648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5027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4554340" y="6047346"/>
            <a:ext cx="3415900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FFFFFF"/>
                </a:solidFill>
                <a:latin typeface="Montserrat"/>
              </a:rPr>
              <a:t>Parent Advocate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534936" y="5485266"/>
            <a:ext cx="3428142" cy="594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Montserrat Bold"/>
              </a:rPr>
              <a:t>Jana </a:t>
            </a:r>
            <a:r>
              <a:rPr lang="en-US" sz="3600" dirty="0" err="1">
                <a:solidFill>
                  <a:srgbClr val="FFFFFF"/>
                </a:solidFill>
                <a:latin typeface="Montserrat Bold"/>
              </a:rPr>
              <a:t>Palcer</a:t>
            </a:r>
            <a:endParaRPr lang="en-US" sz="3600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19" name="Group 19" descr="Image of Jana Palcer"/>
          <p:cNvGrpSpPr>
            <a:grpSpLocks noChangeAspect="1"/>
          </p:cNvGrpSpPr>
          <p:nvPr/>
        </p:nvGrpSpPr>
        <p:grpSpPr>
          <a:xfrm>
            <a:off x="14852523" y="2662939"/>
            <a:ext cx="2803333" cy="2792383"/>
            <a:chOff x="0" y="0"/>
            <a:chExt cx="6502400" cy="6477000"/>
          </a:xfrm>
        </p:grpSpPr>
        <p:sp>
          <p:nvSpPr>
            <p:cNvPr id="20" name="Freeform 20" descr="Blond haired woman that is smiling" title="picture of a panelist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-16665" r="223" b="-1666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1092268" y="8170630"/>
            <a:ext cx="3415900" cy="78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Montserrat"/>
              </a:rPr>
              <a:t>Parent Advocate </a:t>
            </a:r>
          </a:p>
          <a:p>
            <a:pPr algn="ctr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748221" y="7604845"/>
            <a:ext cx="3988181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Montserrat Bold"/>
              </a:rPr>
              <a:t>Amparo Chacon</a:t>
            </a:r>
          </a:p>
        </p:txBody>
      </p:sp>
      <p:grpSp>
        <p:nvGrpSpPr>
          <p:cNvPr id="22" name="Group 22" descr="Image of Ernesto and his mom Amparo"/>
          <p:cNvGrpSpPr>
            <a:grpSpLocks noChangeAspect="1"/>
          </p:cNvGrpSpPr>
          <p:nvPr/>
        </p:nvGrpSpPr>
        <p:grpSpPr>
          <a:xfrm>
            <a:off x="11407266" y="4527143"/>
            <a:ext cx="2803333" cy="2792383"/>
            <a:chOff x="0" y="0"/>
            <a:chExt cx="6502400" cy="6477000"/>
          </a:xfrm>
        </p:grpSpPr>
        <p:sp>
          <p:nvSpPr>
            <p:cNvPr id="23" name="Freeform 23" descr="A young Hispanic male is wearing a blue collared shirt.  He has short dark hair and is smiling.  Next to him is an older Hispanic woman.  She has ear level dark hair and has a closed mouth smile" title="Picture of 2 panelists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25448" r="-2544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7332321" y="6306426"/>
            <a:ext cx="3415900" cy="15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Montserrat"/>
              </a:rPr>
              <a:t>Self-Advocate,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Montserrat"/>
              </a:rPr>
              <a:t>Health Inspector for Galveston County Health District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863611" y="5731116"/>
            <a:ext cx="414307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Montserrat Bold"/>
              </a:rPr>
              <a:t>Ernesto C Chacon</a:t>
            </a:r>
          </a:p>
        </p:txBody>
      </p:sp>
      <p:grpSp>
        <p:nvGrpSpPr>
          <p:cNvPr id="5" name="Group 5" descr="Image of Ernesto Chacon"/>
          <p:cNvGrpSpPr>
            <a:grpSpLocks noChangeAspect="1"/>
          </p:cNvGrpSpPr>
          <p:nvPr/>
        </p:nvGrpSpPr>
        <p:grpSpPr>
          <a:xfrm>
            <a:off x="7495866" y="2662939"/>
            <a:ext cx="2803333" cy="2792383"/>
            <a:chOff x="0" y="0"/>
            <a:chExt cx="6502400" cy="6477000"/>
          </a:xfrm>
        </p:grpSpPr>
        <p:sp>
          <p:nvSpPr>
            <p:cNvPr id="6" name="Freeform 6" descr="Young Hispanic man wearing a light blue collared shirt.  He has short dark hair and is smiling" title="Picture of a panelist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18370" r="223" b="-1837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653789" y="8407892"/>
            <a:ext cx="3415900" cy="38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Montserrat"/>
              </a:rPr>
              <a:t>Parent Advocate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92079" y="7842107"/>
            <a:ext cx="2739628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Mrs. Shahid</a:t>
            </a:r>
          </a:p>
        </p:txBody>
      </p:sp>
      <p:grpSp>
        <p:nvGrpSpPr>
          <p:cNvPr id="11" name="Group 11" title="blank circ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968788" y="4817595"/>
            <a:ext cx="2803333" cy="2792383"/>
            <a:chOff x="0" y="0"/>
            <a:chExt cx="6502400" cy="6477000"/>
          </a:xfrm>
        </p:grpSpPr>
        <p:sp>
          <p:nvSpPr>
            <p:cNvPr id="12" name="Freeform 1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7889" y="6306426"/>
            <a:ext cx="3415900" cy="158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Montserrat"/>
              </a:rPr>
              <a:t>Self-Advocate, Founder of Shahid Center for Ability and Development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888" y="5740641"/>
            <a:ext cx="2786211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Eric Shahid </a:t>
            </a:r>
          </a:p>
        </p:txBody>
      </p:sp>
      <p:grpSp>
        <p:nvGrpSpPr>
          <p:cNvPr id="14" name="Group 14" descr="Image of Eric Shahid"/>
          <p:cNvGrpSpPr>
            <a:grpSpLocks noChangeAspect="1"/>
          </p:cNvGrpSpPr>
          <p:nvPr/>
        </p:nvGrpSpPr>
        <p:grpSpPr>
          <a:xfrm>
            <a:off x="535766" y="2716129"/>
            <a:ext cx="2803333" cy="2792383"/>
            <a:chOff x="0" y="0"/>
            <a:chExt cx="6502400" cy="6477000"/>
          </a:xfrm>
        </p:grpSpPr>
        <p:sp>
          <p:nvSpPr>
            <p:cNvPr id="15" name="Freeform 15" descr="Picture of a young African Amirican man wearing a graduation gown with his arms crossed.  He is wearing  glasses and is smiling" title="Picture of Panelist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-6711" r="223" b="-960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E3E3E3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7495866" y="253148"/>
            <a:ext cx="4026311" cy="11245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12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1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Panelists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 title="Maroon pole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Image of road"/>
          <p:cNvSpPr/>
          <p:nvPr/>
        </p:nvSpPr>
        <p:spPr>
          <a:xfrm>
            <a:off x="3913345" y="3526730"/>
            <a:ext cx="8742988" cy="7824974"/>
          </a:xfrm>
          <a:custGeom>
            <a:avLst/>
            <a:gdLst/>
            <a:ahLst/>
            <a:cxnLst/>
            <a:rect l="l" t="t" r="r" b="b"/>
            <a:pathLst>
              <a:path w="8742988" h="7824974">
                <a:moveTo>
                  <a:pt x="0" y="0"/>
                </a:moveTo>
                <a:lnTo>
                  <a:pt x="8742988" y="0"/>
                </a:lnTo>
                <a:lnTo>
                  <a:pt x="8742988" y="7824974"/>
                </a:lnTo>
                <a:lnTo>
                  <a:pt x="0" y="7824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Self-advocate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07843" y="7268044"/>
            <a:ext cx="2287694" cy="96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1"/>
              </a:lnSpc>
            </a:pPr>
            <a:r>
              <a:rPr lang="en-US" sz="2743">
                <a:solidFill>
                  <a:srgbClr val="FFFFFF"/>
                </a:solidFill>
                <a:latin typeface="Montserrat Semi-Bold"/>
              </a:rPr>
              <a:t>Self-Advocate</a:t>
            </a:r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11060874" y="1741294"/>
            <a:ext cx="6074709" cy="39243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When did you start transition planning? When do you wish you would have started?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Image of road"/>
          <p:cNvSpPr/>
          <p:nvPr/>
        </p:nvSpPr>
        <p:spPr>
          <a:xfrm>
            <a:off x="3913345" y="3526730"/>
            <a:ext cx="8742988" cy="7824974"/>
          </a:xfrm>
          <a:custGeom>
            <a:avLst/>
            <a:gdLst/>
            <a:ahLst/>
            <a:cxnLst/>
            <a:rect l="l" t="t" r="r" b="b"/>
            <a:pathLst>
              <a:path w="8742988" h="7824974">
                <a:moveTo>
                  <a:pt x="0" y="0"/>
                </a:moveTo>
                <a:lnTo>
                  <a:pt x="8742988" y="0"/>
                </a:lnTo>
                <a:lnTo>
                  <a:pt x="8742988" y="7824974"/>
                </a:lnTo>
                <a:lnTo>
                  <a:pt x="0" y="7824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title="maroon pole that is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Parents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6587" y="7372542"/>
            <a:ext cx="18283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Parents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26241" y="1846062"/>
            <a:ext cx="7143162" cy="446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5"/>
              </a:lnSpc>
            </a:pPr>
            <a:r>
              <a:rPr lang="en-US" sz="5068">
                <a:solidFill>
                  <a:srgbClr val="000000"/>
                </a:solidFill>
                <a:latin typeface="League Spartan"/>
              </a:rPr>
              <a:t>School Support: </a:t>
            </a:r>
          </a:p>
          <a:p>
            <a:pPr algn="ctr">
              <a:lnSpc>
                <a:spcPts val="7095"/>
              </a:lnSpc>
            </a:pPr>
            <a:r>
              <a:rPr lang="en-US" sz="5068">
                <a:solidFill>
                  <a:srgbClr val="000000"/>
                </a:solidFill>
                <a:latin typeface="League Spartan"/>
              </a:rPr>
              <a:t>What resources or strategies helped foster independence skills?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CB403947-B727-EB01-0FC4-CAE9125F0D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School support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Image of road"/>
          <p:cNvSpPr/>
          <p:nvPr/>
        </p:nvSpPr>
        <p:spPr>
          <a:xfrm>
            <a:off x="3913345" y="3526730"/>
            <a:ext cx="8742988" cy="7824974"/>
          </a:xfrm>
          <a:custGeom>
            <a:avLst/>
            <a:gdLst/>
            <a:ahLst/>
            <a:cxnLst/>
            <a:rect l="l" t="t" r="r" b="b"/>
            <a:pathLst>
              <a:path w="8742988" h="7824974">
                <a:moveTo>
                  <a:pt x="0" y="0"/>
                </a:moveTo>
                <a:lnTo>
                  <a:pt x="8742988" y="0"/>
                </a:lnTo>
                <a:lnTo>
                  <a:pt x="8742988" y="7824974"/>
                </a:lnTo>
                <a:lnTo>
                  <a:pt x="0" y="78249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title="maroon pole that is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Parents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6587" y="7372542"/>
            <a:ext cx="18283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Parents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56768" y="1354466"/>
            <a:ext cx="7143162" cy="44642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What routines/activities did you do with your child to promote independence?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title="Maroon pole that is holding up a sig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Parents sign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Image of road"/>
          <p:cNvSpPr/>
          <p:nvPr/>
        </p:nvSpPr>
        <p:spPr>
          <a:xfrm>
            <a:off x="5115145" y="3746778"/>
            <a:ext cx="6254440" cy="7685947"/>
          </a:xfrm>
          <a:custGeom>
            <a:avLst/>
            <a:gdLst/>
            <a:ahLst/>
            <a:cxnLst/>
            <a:rect l="l" t="t" r="r" b="b"/>
            <a:pathLst>
              <a:path w="6254440" h="7685947">
                <a:moveTo>
                  <a:pt x="0" y="0"/>
                </a:moveTo>
                <a:lnTo>
                  <a:pt x="6254440" y="0"/>
                </a:lnTo>
                <a:lnTo>
                  <a:pt x="6254440" y="7685947"/>
                </a:lnTo>
                <a:lnTo>
                  <a:pt x="0" y="768594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86587" y="7372542"/>
            <a:ext cx="1828354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Montserrat Semi-Bold"/>
              </a:rPr>
              <a:t>Parents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56768" y="1354466"/>
            <a:ext cx="7143162" cy="35646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When routines did you implement to encourage independence skills?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Image of sunrise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A sign by the side of a road.  This is the pole that is holding the sign up"/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An 8 sided sign that is maroon and has the words Self-Advocate  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A picture of a highway that is dark gray and has a yellow line down the middle.  There are decorative markers along the highway"/>
          <p:cNvSpPr/>
          <p:nvPr/>
        </p:nvSpPr>
        <p:spPr>
          <a:xfrm>
            <a:off x="2766873" y="3865877"/>
            <a:ext cx="7042457" cy="7146680"/>
          </a:xfrm>
          <a:custGeom>
            <a:avLst/>
            <a:gdLst/>
            <a:ahLst/>
            <a:cxnLst/>
            <a:rect l="l" t="t" r="r" b="b"/>
            <a:pathLst>
              <a:path w="7042457" h="7146680">
                <a:moveTo>
                  <a:pt x="0" y="0"/>
                </a:moveTo>
                <a:lnTo>
                  <a:pt x="7042458" y="0"/>
                </a:lnTo>
                <a:lnTo>
                  <a:pt x="7042458" y="7146680"/>
                </a:lnTo>
                <a:lnTo>
                  <a:pt x="0" y="71466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6049" y="7265384"/>
            <a:ext cx="2349430" cy="97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</a:pPr>
            <a:r>
              <a:rPr lang="en-US" sz="2817">
                <a:solidFill>
                  <a:srgbClr val="FFFFFF"/>
                </a:solidFill>
                <a:latin typeface="Montserrat Semi-Bold"/>
              </a:rPr>
              <a:t>Self-advocate 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56768" y="2049305"/>
            <a:ext cx="7143162" cy="26651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My first year out of school, I needed the most help with...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A picture of the sky that has clouds and the sun"/>
          <p:cNvSpPr/>
          <p:nvPr/>
        </p:nvSpPr>
        <p:spPr>
          <a:xfrm>
            <a:off x="-207564" y="0"/>
            <a:ext cx="18703127" cy="3882624"/>
          </a:xfrm>
          <a:custGeom>
            <a:avLst/>
            <a:gdLst/>
            <a:ahLst/>
            <a:cxnLst/>
            <a:rect l="l" t="t" r="r" b="b"/>
            <a:pathLst>
              <a:path w="18703127" h="3882624">
                <a:moveTo>
                  <a:pt x="0" y="0"/>
                </a:moveTo>
                <a:lnTo>
                  <a:pt x="18703128" y="0"/>
                </a:lnTo>
                <a:lnTo>
                  <a:pt x="18703128" y="3882624"/>
                </a:lnTo>
                <a:lnTo>
                  <a:pt x="0" y="388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-11439" t="-71584" r="-7361" b="-1503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 descr="Dark gray highway that has a yellow line down the middle.  There are decorative markers along the highway"/>
          <p:cNvSpPr/>
          <p:nvPr/>
        </p:nvSpPr>
        <p:spPr>
          <a:xfrm>
            <a:off x="2766873" y="3865877"/>
            <a:ext cx="7042457" cy="7146680"/>
          </a:xfrm>
          <a:custGeom>
            <a:avLst/>
            <a:gdLst/>
            <a:ahLst/>
            <a:cxnLst/>
            <a:rect l="l" t="t" r="r" b="b"/>
            <a:pathLst>
              <a:path w="7042457" h="7146680">
                <a:moveTo>
                  <a:pt x="0" y="0"/>
                </a:moveTo>
                <a:lnTo>
                  <a:pt x="7042458" y="0"/>
                </a:lnTo>
                <a:lnTo>
                  <a:pt x="7042458" y="7146680"/>
                </a:lnTo>
                <a:lnTo>
                  <a:pt x="0" y="7146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 descr="Maroon metal pole holding up a sign that says Self-Advocate  "/>
          <p:cNvSpPr/>
          <p:nvPr/>
        </p:nvSpPr>
        <p:spPr>
          <a:xfrm rot="-5400000">
            <a:off x="261570" y="9236679"/>
            <a:ext cx="2580206" cy="199966"/>
          </a:xfrm>
          <a:custGeom>
            <a:avLst/>
            <a:gdLst/>
            <a:ahLst/>
            <a:cxnLst/>
            <a:rect l="l" t="t" r="r" b="b"/>
            <a:pathLst>
              <a:path w="2580206" h="199966">
                <a:moveTo>
                  <a:pt x="0" y="0"/>
                </a:moveTo>
                <a:lnTo>
                  <a:pt x="2580206" y="0"/>
                </a:lnTo>
                <a:lnTo>
                  <a:pt x="2580206" y="199966"/>
                </a:lnTo>
                <a:lnTo>
                  <a:pt x="0" y="1999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Hexagonal maroon sign that says Self-Advocate "/>
          <p:cNvSpPr/>
          <p:nvPr/>
        </p:nvSpPr>
        <p:spPr>
          <a:xfrm>
            <a:off x="341571" y="6617557"/>
            <a:ext cx="2318385" cy="2318385"/>
          </a:xfrm>
          <a:custGeom>
            <a:avLst/>
            <a:gdLst/>
            <a:ahLst/>
            <a:cxnLst/>
            <a:rect l="l" t="t" r="r" b="b"/>
            <a:pathLst>
              <a:path w="2318385" h="2318385">
                <a:moveTo>
                  <a:pt x="0" y="0"/>
                </a:moveTo>
                <a:lnTo>
                  <a:pt x="2318385" y="0"/>
                </a:lnTo>
                <a:lnTo>
                  <a:pt x="2318385" y="2318385"/>
                </a:lnTo>
                <a:lnTo>
                  <a:pt x="0" y="23183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26049" y="7265384"/>
            <a:ext cx="2349430" cy="975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5"/>
              </a:lnSpc>
            </a:pPr>
            <a:r>
              <a:rPr lang="en-US" sz="2817">
                <a:solidFill>
                  <a:srgbClr val="FFFFFF"/>
                </a:solidFill>
                <a:latin typeface="Montserrat Semi-Bold"/>
              </a:rPr>
              <a:t>Self-advocate </a:t>
            </a: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573716" y="2952197"/>
            <a:ext cx="7143162" cy="176560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6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What has been your biggest success?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145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Montserrat Bold</vt:lpstr>
      <vt:lpstr>Feeling Passionate</vt:lpstr>
      <vt:lpstr>Arial</vt:lpstr>
      <vt:lpstr>Montserrat</vt:lpstr>
      <vt:lpstr>League Spartan</vt:lpstr>
      <vt:lpstr>Montserrat Semi-Bold</vt:lpstr>
      <vt:lpstr>Office Theme</vt:lpstr>
      <vt:lpstr>Transitioning Top Tips</vt:lpstr>
      <vt:lpstr>Agenda</vt:lpstr>
      <vt:lpstr>Panelists </vt:lpstr>
      <vt:lpstr>When did you start transition planning? When do you wish you would have started? </vt:lpstr>
      <vt:lpstr>School support</vt:lpstr>
      <vt:lpstr>What routines/activities did you do with your child to promote independence? </vt:lpstr>
      <vt:lpstr>When routines did you implement to encourage independence skills?  </vt:lpstr>
      <vt:lpstr>My first year out of school, I needed the most help with...</vt:lpstr>
      <vt:lpstr>What has been your biggest success?  </vt:lpstr>
      <vt:lpstr>Q&amp;A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Panel Discussion</dc:title>
  <cp:lastModifiedBy>ctst004@gmail.com</cp:lastModifiedBy>
  <cp:revision>7</cp:revision>
  <dcterms:created xsi:type="dcterms:W3CDTF">2006-08-16T00:00:00Z</dcterms:created>
  <dcterms:modified xsi:type="dcterms:W3CDTF">2024-01-31T19:36:57Z</dcterms:modified>
  <dc:identifier>DAF7Sf8dLWY</dc:identifier>
</cp:coreProperties>
</file>