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993934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255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656a0e1085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656a0e108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645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656a0e108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656a0e108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628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656a0e108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656a0e108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32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b09714c597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b09714c597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022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b09714c5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b09714c5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457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b09714c597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b09714c597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5388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b09714c597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b09714c597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145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b09714c597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b09714c597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3415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56a0e108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656a0e108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355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ites.google.com/csisd.org/essential-skills-4-employment/hom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l-v0MW382YwU_TKZNCUNZX0jOubylZlRW57QtCtNC5Y/edit#gid=1534569357"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130675"/>
            <a:ext cx="8520600" cy="2052600"/>
          </a:xfrm>
          <a:prstGeom prst="rect">
            <a:avLst/>
          </a:prstGeom>
        </p:spPr>
        <p:txBody>
          <a:bodyPr spcFirstLastPara="1" wrap="square" lIns="91425" tIns="91425" rIns="91425" bIns="91425" anchor="b" anchorCtr="0">
            <a:normAutofit fontScale="90000"/>
          </a:bodyPr>
          <a:lstStyle/>
          <a:p>
            <a:pPr xmlns:a="http://schemas.openxmlformats.org/drawingml/2006/main" marL="0" lvl="0" indent="0" algn="ctr" rtl="0">
              <a:spcBef>
                <a:spcPts val="0"/>
              </a:spcBef>
              <a:spcAft>
                <a:spcPts val="0"/>
              </a:spcAft>
              <a:buNone/>
            </a:pPr>
            <a:r xmlns:a="http://schemas.openxmlformats.org/drawingml/2006/main">
              <a:rPr lang="es"/>
              <a:t>Habilidades esenciales para un empleo exitoso a largo plazo</a:t>
            </a:r>
            <a:endParaRPr xmlns:a="http://schemas.openxmlformats.org/drawingml/2006/main"/>
          </a:p>
        </p:txBody>
      </p:sp>
      <p:sp>
        <p:nvSpPr>
          <p:cNvPr id="55" name="Google Shape;55;p13"/>
          <p:cNvSpPr txBox="1">
            <a:spLocks noGrp="1"/>
          </p:cNvSpPr>
          <p:nvPr>
            <p:ph type="subTitle" idx="1"/>
          </p:nvPr>
        </p:nvSpPr>
        <p:spPr>
          <a:xfrm>
            <a:off x="311700" y="3220225"/>
            <a:ext cx="8520600" cy="792600"/>
          </a:xfrm>
          <a:prstGeom prst="rect">
            <a:avLst/>
          </a:prstGeom>
        </p:spPr>
        <p:txBody>
          <a:bodyPr spcFirstLastPara="1" wrap="square" lIns="91425" tIns="91425" rIns="91425" bIns="91425" anchor="t" anchorCtr="0">
            <a:normAutofit/>
          </a:bodyPr>
          <a:lstStyle/>
          <a:p>
            <a:pPr xmlns:a="http://schemas.openxmlformats.org/drawingml/2006/main" marL="0" lvl="0" indent="0" algn="ctr" rtl="0">
              <a:spcBef>
                <a:spcPts val="0"/>
              </a:spcBef>
              <a:spcAft>
                <a:spcPts val="0"/>
              </a:spcAft>
              <a:buNone/>
            </a:pPr>
            <a:r xmlns:a="http://schemas.openxmlformats.org/drawingml/2006/main">
              <a:rPr lang="es"/>
              <a:t>Conferencia sobre discapacidad del Valle de Brazos 2024</a:t>
            </a:r>
            <a:endParaRPr xmlns:a="http://schemas.openxmlformats.org/drawingml/2006/ma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s"/>
              <a:t>Soporte, recursos y programas</a:t>
            </a:r>
            <a:endParaRPr xmlns:a="http://schemas.openxmlformats.org/drawingml/2006/main"/>
          </a:p>
        </p:txBody>
      </p:sp>
      <p:sp>
        <p:nvSpPr>
          <p:cNvPr id="111" name="Google Shape;111;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None/>
            </a:pPr>
            <a:r xmlns:a="http://schemas.openxmlformats.org/drawingml/2006/main">
              <a:rPr lang="es" sz="2100"/>
              <a:t>Comisión de la Fuerza Laboral de Texas - Servicios de rehabilitación vocacional</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Centro de Vida Independiente de Brazos Valley</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Coordinadores de transición para CSISD y BISD</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Más de 18 programas disponibles a través de su distrito: Proyecto SEARCH (CSISD y BISD), BRIDGES (CSISD)</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Proyecto WACO, Summer Earn &amp; Learn, Programa PATHS,</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xmlns:r="http://schemas.openxmlformats.org/officeDocument/2006/relationships">
              <a:rPr lang="es" sz="2100" u="sng">
                <a:solidFill>
                  <a:schemeClr val="hlink"/>
                </a:solidFill>
                <a:hlinkClick r:id="rId3"/>
              </a:rPr>
              <a:t>Habilidades esenciales para un sitio web exitoso de recursos de empleo a largo plazo</a:t>
            </a:r>
            <a:endParaRPr xmlns:a="http://schemas.openxmlformats.org/drawingml/2006/main" sz="2100"/>
          </a:p>
          <a:p>
            <a:pPr marL="0" lvl="0" indent="0" algn="l" rtl="0">
              <a:spcBef>
                <a:spcPts val="1200"/>
              </a:spcBef>
              <a:spcAft>
                <a:spcPts val="1200"/>
              </a:spcAft>
              <a:buNone/>
            </a:pPr>
            <a:endParaRPr sz="2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137875" y="975450"/>
            <a:ext cx="4414500" cy="3695100"/>
          </a:xfrm>
          <a:prstGeom prst="rect">
            <a:avLst/>
          </a:prstGeom>
        </p:spPr>
        <p:txBody>
          <a:bodyPr spcFirstLastPara="1" wrap="square" lIns="91425" tIns="91425" rIns="91425" bIns="91425" anchor="t" anchorCtr="0">
            <a:normAutofit/>
          </a:bodyPr>
          <a:lstStyle/>
          <a:p>
            <a:pPr xmlns:a="http://schemas.openxmlformats.org/drawingml/2006/main" marL="0" lvl="0" indent="0" algn="ctr" rtl="0">
              <a:spcBef>
                <a:spcPts val="0"/>
              </a:spcBef>
              <a:spcAft>
                <a:spcPts val="0"/>
              </a:spcAft>
              <a:buNone/>
            </a:pPr>
            <a:r xmlns:a="http://schemas.openxmlformats.org/drawingml/2006/main">
              <a:rPr lang="es" sz="2500"/>
              <a:t>Acerca de mí</a:t>
            </a:r>
            <a:endParaRPr xmlns:a="http://schemas.openxmlformats.org/drawingml/2006/main" sz="2500"/>
          </a:p>
          <a:p>
            <a:pPr marL="0" lvl="0" indent="0" algn="ctr" rtl="0">
              <a:spcBef>
                <a:spcPts val="0"/>
              </a:spcBef>
              <a:spcAft>
                <a:spcPts val="0"/>
              </a:spcAft>
              <a:buNone/>
            </a:pPr>
            <a:endParaRPr sz="2500"/>
          </a:p>
          <a:p>
            <a:pPr xmlns:a="http://schemas.openxmlformats.org/drawingml/2006/main" marL="0" lvl="0" indent="0" algn="l" rtl="0">
              <a:spcBef>
                <a:spcPts val="0"/>
              </a:spcBef>
              <a:spcAft>
                <a:spcPts val="0"/>
              </a:spcAft>
              <a:buNone/>
            </a:pPr>
            <a:r xmlns:a="http://schemas.openxmlformats.org/drawingml/2006/main">
              <a:rPr lang="es" sz="2500"/>
              <a:t>jerez beth</a:t>
            </a:r>
            <a:endParaRPr xmlns:a="http://schemas.openxmlformats.org/drawingml/2006/main" sz="2500"/>
          </a:p>
          <a:p>
            <a:pPr xmlns:a="http://schemas.openxmlformats.org/drawingml/2006/main" marL="0" lvl="0" indent="0" algn="l" rtl="0">
              <a:spcBef>
                <a:spcPts val="0"/>
              </a:spcBef>
              <a:spcAft>
                <a:spcPts val="0"/>
              </a:spcAft>
              <a:buNone/>
            </a:pPr>
            <a:r xmlns:a="http://schemas.openxmlformats.org/drawingml/2006/main">
              <a:rPr lang="es" sz="2100"/>
              <a:t>Instructor de BÚSQUEDA del Proyecto CSISD</a:t>
            </a:r>
            <a:endParaRPr xmlns:a="http://schemas.openxmlformats.org/drawingml/2006/main" sz="2100"/>
          </a:p>
          <a:p>
            <a:pPr xmlns:a="http://schemas.openxmlformats.org/drawingml/2006/main" marL="0" lvl="0" indent="0" algn="l" rtl="0">
              <a:spcBef>
                <a:spcPts val="0"/>
              </a:spcBef>
              <a:spcAft>
                <a:spcPts val="0"/>
              </a:spcAft>
              <a:buNone/>
            </a:pPr>
            <a:r xmlns:a="http://schemas.openxmlformats.org/drawingml/2006/main">
              <a:rPr lang="es" sz="2100"/>
              <a:t>esherry@csisd.org</a:t>
            </a:r>
            <a:endParaRPr xmlns:a="http://schemas.openxmlformats.org/drawingml/2006/main" sz="2100"/>
          </a:p>
        </p:txBody>
      </p:sp>
      <p:sp>
        <p:nvSpPr>
          <p:cNvPr id="61" name="Google Shape;61;p1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62" name="Google Shape;62;p14" descr="A female teacher with her hair in a bun and wearing glasses is surrounded by five students that are high school age.  They are all smiling" title="picture of teacher with students with disabilities"/>
          <p:cNvPicPr preferRelativeResize="0"/>
          <p:nvPr/>
        </p:nvPicPr>
        <p:blipFill>
          <a:blip r:embed="rId3">
            <a:alphaModFix/>
          </a:blip>
          <a:stretch>
            <a:fillRect/>
          </a:stretch>
        </p:blipFill>
        <p:spPr>
          <a:xfrm>
            <a:off x="4704788" y="1085475"/>
            <a:ext cx="4306424" cy="3231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s"/>
              <a:t>Conseguir el trabajo</a:t>
            </a:r>
            <a:endParaRPr xmlns:a="http://schemas.openxmlformats.org/drawingml/2006/main"/>
          </a:p>
        </p:txBody>
      </p:sp>
      <p:sp>
        <p:nvSpPr>
          <p:cNvPr id="68" name="Google Shape;68;p15"/>
          <p:cNvSpPr txBox="1">
            <a:spLocks noGrp="1"/>
          </p:cNvSpPr>
          <p:nvPr>
            <p:ph type="body" idx="4294967295"/>
          </p:nvPr>
        </p:nvSpPr>
        <p:spPr>
          <a:xfrm>
            <a:off x="311700" y="1152475"/>
            <a:ext cx="3240300" cy="3416400"/>
          </a:xfrm>
          <a:prstGeom prst="rect">
            <a:avLst/>
          </a:prstGeom>
        </p:spPr>
        <p:txBody>
          <a:bodyPr spcFirstLastPara="1" wrap="square" lIns="91425" tIns="91425" rIns="91425" bIns="91425" anchor="t" anchorCtr="0">
            <a:normAutofit/>
          </a:bodyPr>
          <a:lstStyle/>
          <a:p>
            <a:pPr xmlns:a="http://schemas.openxmlformats.org/drawingml/2006/main" marL="0" lvl="0" indent="0" algn="l" rtl="0">
              <a:spcBef>
                <a:spcPts val="0"/>
              </a:spcBef>
              <a:spcAft>
                <a:spcPts val="0"/>
              </a:spcAft>
              <a:buNone/>
            </a:pPr>
            <a:r xmlns:a="http://schemas.openxmlformats.org/drawingml/2006/main">
              <a:rPr lang="es" sz="2100"/>
              <a:t>Proceso de búsqueda de empleo</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Aplicaciones</a:t>
            </a:r>
            <a:endParaRPr xmlns:a="http://schemas.openxmlformats.org/drawingml/2006/main" sz="2100"/>
          </a:p>
          <a:p>
            <a:pPr xmlns:a="http://schemas.openxmlformats.org/drawingml/2006/main" marL="0" lvl="0" indent="0" algn="l" rtl="0">
              <a:spcBef>
                <a:spcPts val="1200"/>
              </a:spcBef>
              <a:spcAft>
                <a:spcPts val="1200"/>
              </a:spcAft>
              <a:buNone/>
            </a:pPr>
            <a:r xmlns:a="http://schemas.openxmlformats.org/drawingml/2006/main">
              <a:rPr lang="es" sz="2100"/>
              <a:t>Entrevista y seguimiento</a:t>
            </a:r>
            <a:endParaRPr xmlns:a="http://schemas.openxmlformats.org/drawingml/2006/main" sz="21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640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s"/>
              <a:t>Principales habilidades que buscan los empleadores:</a:t>
            </a:r>
            <a:endParaRPr xmlns:a="http://schemas.openxmlformats.org/drawingml/2006/main"/>
          </a:p>
        </p:txBody>
      </p:sp>
      <p:pic>
        <p:nvPicPr>
          <p:cNvPr id="74" name="Google Shape;74;p16" descr="Chart says:&#10;Leadership. communication. critical thinking, emotional inteligence, initiative, computer skills, verbal communication, organization, problem solving, adaptability, time management, project management, work ethic, data analysis, attention to detail, resilience, teamwork, communication skills, creativity, analytical skills, people management, interpersonal skills, listening, collaboration" title="Chart of top skills employers are looking for"/>
          <p:cNvPicPr preferRelativeResize="0"/>
          <p:nvPr/>
        </p:nvPicPr>
        <p:blipFill>
          <a:blip r:embed="rId3">
            <a:alphaModFix/>
          </a:blip>
          <a:stretch>
            <a:fillRect/>
          </a:stretch>
        </p:blipFill>
        <p:spPr>
          <a:xfrm>
            <a:off x="423400" y="689625"/>
            <a:ext cx="8297182" cy="3820974"/>
          </a:xfrm>
          <a:prstGeom prst="rect">
            <a:avLst/>
          </a:prstGeom>
          <a:noFill/>
          <a:ln>
            <a:noFill/>
          </a:ln>
        </p:spPr>
      </p:pic>
      <p:sp>
        <p:nvSpPr>
          <p:cNvPr id="75" name="Google Shape;75;p16"/>
          <p:cNvSpPr txBox="1">
            <a:spLocks noGrp="1"/>
          </p:cNvSpPr>
          <p:nvPr>
            <p:ph type="body" idx="4294967295"/>
          </p:nvPr>
        </p:nvSpPr>
        <p:spPr>
          <a:xfrm>
            <a:off x="1217700" y="4633450"/>
            <a:ext cx="7926300" cy="393600"/>
          </a:xfrm>
          <a:prstGeom prst="rect">
            <a:avLst/>
          </a:prstGeom>
        </p:spPr>
        <p:txBody>
          <a:bodyPr spcFirstLastPara="1" wrap="square" lIns="91425" tIns="91425" rIns="91425" bIns="91425" anchor="t" anchorCtr="0">
            <a:normAutofit fontScale="32500" lnSpcReduction="20000"/>
          </a:bodyPr>
          <a:lstStyle/>
          <a:p>
            <a:pPr xmlns:a="http://schemas.openxmlformats.org/drawingml/2006/main" marL="0" lvl="0" indent="0" algn="l" rtl="0">
              <a:spcBef>
                <a:spcPts val="0"/>
              </a:spcBef>
              <a:spcAft>
                <a:spcPts val="1200"/>
              </a:spcAft>
              <a:buNone/>
            </a:pPr>
            <a:r xmlns:a="http://schemas.openxmlformats.org/drawingml/2006/main">
              <a:rPr lang="es" sz="1200"/>
              <a:t>Basado en la búsqueda en Google de “Top Skills Employer Look For” (búsqueda de empleadores con las mejores habilidades), compilado por Google a partir de fuentes de toda la web.</a:t>
            </a:r>
            <a:endParaRPr xmlns:a="http://schemas.openxmlformats.org/drawingml/2006/main"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171850" y="2197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s"/>
              <a:t>Cómo desarrollar estas habilidades</a:t>
            </a:r>
            <a:endParaRPr xmlns:a="http://schemas.openxmlformats.org/drawingml/2006/main"/>
          </a:p>
        </p:txBody>
      </p:sp>
      <p:sp>
        <p:nvSpPr>
          <p:cNvPr id="81" name="Google Shape;81;p17"/>
          <p:cNvSpPr txBox="1">
            <a:spLocks noGrp="1"/>
          </p:cNvSpPr>
          <p:nvPr>
            <p:ph type="body" idx="4294967295"/>
          </p:nvPr>
        </p:nvSpPr>
        <p:spPr>
          <a:xfrm>
            <a:off x="311700" y="1000075"/>
            <a:ext cx="8380800" cy="3416400"/>
          </a:xfrm>
          <a:prstGeom prst="rect">
            <a:avLst/>
          </a:prstGeom>
        </p:spPr>
        <p:txBody>
          <a:bodyPr spcFirstLastPara="1" wrap="square" lIns="91425" tIns="91425" rIns="91425" bIns="91425" anchor="t" anchorCtr="0">
            <a:noAutofit/>
          </a:bodyPr>
          <a:lstStyle/>
          <a:p>
            <a:pPr xmlns:a="http://schemas.openxmlformats.org/drawingml/2006/main" marL="0" lvl="0" indent="0" algn="l" rtl="0">
              <a:lnSpc>
                <a:spcPct val="105000"/>
              </a:lnSpc>
              <a:spcBef>
                <a:spcPts val="0"/>
              </a:spcBef>
              <a:spcAft>
                <a:spcPts val="0"/>
              </a:spcAft>
              <a:buNone/>
            </a:pPr>
            <a:r xmlns:a="http://schemas.openxmlformats.org/drawingml/2006/main">
              <a:rPr lang="es" sz="2100"/>
              <a:t>Liderazgo</a:t>
            </a:r>
            <a:endParaRPr xmlns:a="http://schemas.openxmlformats.org/drawingml/2006/main" sz="2100"/>
          </a:p>
          <a:p>
            <a:pPr xmlns:a="http://schemas.openxmlformats.org/drawingml/2006/main" marL="0" lvl="0" indent="0" algn="l" rtl="0">
              <a:lnSpc>
                <a:spcPct val="105000"/>
              </a:lnSpc>
              <a:spcBef>
                <a:spcPts val="1200"/>
              </a:spcBef>
              <a:spcAft>
                <a:spcPts val="0"/>
              </a:spcAft>
              <a:buNone/>
            </a:pPr>
            <a:r xmlns:a="http://schemas.openxmlformats.org/drawingml/2006/main">
              <a:rPr lang="es" sz="2100"/>
              <a:t>Comunicación</a:t>
            </a:r>
            <a:endParaRPr xmlns:a="http://schemas.openxmlformats.org/drawingml/2006/main" sz="2100"/>
          </a:p>
          <a:p>
            <a:pPr xmlns:a="http://schemas.openxmlformats.org/drawingml/2006/main" marL="0" lvl="0" indent="0" algn="l" rtl="0">
              <a:lnSpc>
                <a:spcPct val="105000"/>
              </a:lnSpc>
              <a:spcBef>
                <a:spcPts val="1200"/>
              </a:spcBef>
              <a:spcAft>
                <a:spcPts val="0"/>
              </a:spcAft>
              <a:buNone/>
            </a:pPr>
            <a:r xmlns:a="http://schemas.openxmlformats.org/drawingml/2006/main">
              <a:rPr lang="es" sz="2100"/>
              <a:t>Pensamiento crítico</a:t>
            </a:r>
            <a:endParaRPr xmlns:a="http://schemas.openxmlformats.org/drawingml/2006/main" sz="2100"/>
          </a:p>
          <a:p>
            <a:pPr xmlns:a="http://schemas.openxmlformats.org/drawingml/2006/main" marL="0" lvl="0" indent="0" algn="l" rtl="0">
              <a:lnSpc>
                <a:spcPct val="105000"/>
              </a:lnSpc>
              <a:spcBef>
                <a:spcPts val="1200"/>
              </a:spcBef>
              <a:spcAft>
                <a:spcPts val="0"/>
              </a:spcAft>
              <a:buNone/>
            </a:pPr>
            <a:r xmlns:a="http://schemas.openxmlformats.org/drawingml/2006/main">
              <a:rPr lang="es" sz="2100"/>
              <a:t>Inteligencia emocional: manejar/expresar la frustración, afrontar/gestionar las emociones</a:t>
            </a:r>
            <a:endParaRPr xmlns:a="http://schemas.openxmlformats.org/drawingml/2006/main" sz="2100"/>
          </a:p>
          <a:p>
            <a:pPr xmlns:a="http://schemas.openxmlformats.org/drawingml/2006/main" marL="0" lvl="0" indent="0" algn="l" rtl="0">
              <a:lnSpc>
                <a:spcPct val="105000"/>
              </a:lnSpc>
              <a:spcBef>
                <a:spcPts val="1200"/>
              </a:spcBef>
              <a:spcAft>
                <a:spcPts val="0"/>
              </a:spcAft>
              <a:buNone/>
            </a:pPr>
            <a:r xmlns:a="http://schemas.openxmlformats.org/drawingml/2006/main">
              <a:rPr lang="es" sz="2100"/>
              <a:t>Iniciativa + Encontrar tareas para mantenerse ocupado: preguntar qué sigue</a:t>
            </a:r>
            <a:endParaRPr xmlns:a="http://schemas.openxmlformats.org/drawingml/2006/main" sz="2100"/>
          </a:p>
          <a:p>
            <a:pPr xmlns:a="http://schemas.openxmlformats.org/drawingml/2006/main" marL="0" lvl="0" indent="0" algn="l" rtl="0">
              <a:lnSpc>
                <a:spcPct val="105000"/>
              </a:lnSpc>
              <a:spcBef>
                <a:spcPts val="1200"/>
              </a:spcBef>
              <a:spcAft>
                <a:spcPts val="0"/>
              </a:spcAft>
              <a:buNone/>
            </a:pPr>
            <a:r xmlns:a="http://schemas.openxmlformats.org/drawingml/2006/main">
              <a:rPr lang="es" sz="2100"/>
              <a:t>Habilidades informáticas: navegar por el correo electrónico,</a:t>
            </a:r>
            <a:endParaRPr xmlns:a="http://schemas.openxmlformats.org/drawingml/2006/main" sz="2100"/>
          </a:p>
          <a:p>
            <a:pPr xmlns:a="http://schemas.openxmlformats.org/drawingml/2006/main" marL="0" lvl="0" indent="0" algn="l" rtl="0">
              <a:lnSpc>
                <a:spcPct val="105000"/>
              </a:lnSpc>
              <a:spcBef>
                <a:spcPts val="1200"/>
              </a:spcBef>
              <a:spcAft>
                <a:spcPts val="1200"/>
              </a:spcAft>
              <a:buNone/>
            </a:pPr>
            <a:r xmlns:a="http://schemas.openxmlformats.org/drawingml/2006/main">
              <a:rPr lang="es" sz="2100"/>
              <a:t>Organización</a:t>
            </a:r>
            <a:endParaRPr xmlns:a="http://schemas.openxmlformats.org/drawingml/2006/main" sz="21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171850" y="2197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s" dirty="0"/>
              <a:t>Cómo desarrollar estas </a:t>
            </a:r>
            <a:r xmlns:a="http://schemas.openxmlformats.org/drawingml/2006/main">
              <a:rPr lang="es" dirty="0" smtClean="0"/>
              <a:t>habilidades </a:t>
            </a:r>
            <a:r xmlns:a="http://schemas.openxmlformats.org/drawingml/2006/main">
              <a:rPr lang="es" dirty="0" smtClean="0">
                <a:solidFill>
                  <a:schemeClr val="bg1"/>
                </a:solidFill>
              </a:rPr>
              <a:t>...</a:t>
            </a:r>
            <a:endParaRPr xmlns:a="http://schemas.openxmlformats.org/drawingml/2006/main" dirty="0">
              <a:solidFill>
                <a:schemeClr val="bg1"/>
              </a:solidFill>
            </a:endParaRPr>
          </a:p>
        </p:txBody>
      </p:sp>
      <p:sp>
        <p:nvSpPr>
          <p:cNvPr id="87" name="Google Shape;87;p18"/>
          <p:cNvSpPr txBox="1">
            <a:spLocks noGrp="1"/>
          </p:cNvSpPr>
          <p:nvPr>
            <p:ph type="body" idx="4294967295"/>
          </p:nvPr>
        </p:nvSpPr>
        <p:spPr>
          <a:xfrm>
            <a:off x="311700" y="1152475"/>
            <a:ext cx="3240300" cy="34164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None/>
            </a:pPr>
            <a:r xmlns:a="http://schemas.openxmlformats.org/drawingml/2006/main">
              <a:rPr lang="es" sz="2100"/>
              <a:t>Resolución de problemas</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Adaptabilidad</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Gestión del tiempo</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Ética de trabajo</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Atención a los detalles</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Resiliencia y persistencia</a:t>
            </a:r>
            <a:endParaRPr xmlns:a="http://schemas.openxmlformats.org/drawingml/2006/main" sz="2100"/>
          </a:p>
          <a:p>
            <a:pPr marL="0" lvl="0" indent="0" algn="l" rtl="0">
              <a:spcBef>
                <a:spcPts val="1200"/>
              </a:spcBef>
              <a:spcAft>
                <a:spcPts val="1200"/>
              </a:spcAft>
              <a:buNone/>
            </a:pP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171850" y="2197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s" dirty="0"/>
              <a:t>Cómo desarrollar estas </a:t>
            </a:r>
            <a:r xmlns:a="http://schemas.openxmlformats.org/drawingml/2006/main">
              <a:rPr lang="es" dirty="0" smtClean="0"/>
              <a:t>habilidades </a:t>
            </a:r>
            <a:r xmlns:a="http://schemas.openxmlformats.org/drawingml/2006/main">
              <a:rPr lang="es" dirty="0" smtClean="0">
                <a:solidFill>
                  <a:schemeClr val="bg1"/>
                </a:solidFill>
              </a:rPr>
              <a:t>...</a:t>
            </a:r>
            <a:endParaRPr xmlns:a="http://schemas.openxmlformats.org/drawingml/2006/main" dirty="0">
              <a:solidFill>
                <a:schemeClr val="bg1"/>
              </a:solidFill>
            </a:endParaRPr>
          </a:p>
        </p:txBody>
      </p:sp>
      <p:sp>
        <p:nvSpPr>
          <p:cNvPr id="93" name="Google Shape;93;p19"/>
          <p:cNvSpPr txBox="1">
            <a:spLocks noGrp="1"/>
          </p:cNvSpPr>
          <p:nvPr>
            <p:ph type="body" idx="4294967295"/>
          </p:nvPr>
        </p:nvSpPr>
        <p:spPr>
          <a:xfrm>
            <a:off x="311700" y="1152475"/>
            <a:ext cx="3240300" cy="3416400"/>
          </a:xfrm>
          <a:prstGeom prst="rect">
            <a:avLst/>
          </a:prstGeom>
        </p:spPr>
        <p:txBody>
          <a:bodyPr spcFirstLastPara="1" wrap="square" lIns="91425" tIns="91425" rIns="91425" bIns="91425" anchor="t" anchorCtr="0">
            <a:normAutofit/>
          </a:bodyPr>
          <a:lstStyle/>
          <a:p>
            <a:pPr xmlns:a="http://schemas.openxmlformats.org/drawingml/2006/main" marL="0" lvl="0" indent="0" algn="l" rtl="0">
              <a:spcBef>
                <a:spcPts val="0"/>
              </a:spcBef>
              <a:spcAft>
                <a:spcPts val="0"/>
              </a:spcAft>
              <a:buNone/>
            </a:pPr>
            <a:r xmlns:a="http://schemas.openxmlformats.org/drawingml/2006/main">
              <a:rPr lang="es" sz="2100"/>
              <a:t>Trabajo en equipo/colaboración</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Creatividad</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Capacidad de análisis</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Habilidades interpersonales</a:t>
            </a:r>
            <a:endParaRPr xmlns:a="http://schemas.openxmlformats.org/drawingml/2006/main" sz="2100"/>
          </a:p>
          <a:p>
            <a:pPr xmlns:a="http://schemas.openxmlformats.org/drawingml/2006/main" marL="0" lvl="0" indent="0" algn="l" rtl="0">
              <a:spcBef>
                <a:spcPts val="1200"/>
              </a:spcBef>
              <a:spcAft>
                <a:spcPts val="1200"/>
              </a:spcAft>
              <a:buNone/>
            </a:pPr>
            <a:r xmlns:a="http://schemas.openxmlformats.org/drawingml/2006/main">
              <a:rPr lang="es" sz="2100"/>
              <a:t>Escucha activa</a:t>
            </a:r>
            <a:endParaRPr xmlns:a="http://schemas.openxmlformats.org/drawingml/2006/main" sz="2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171850" y="2197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s"/>
              <a:t>Habilidades no escritas que se esperan:</a:t>
            </a:r>
            <a:endParaRPr xmlns:a="http://schemas.openxmlformats.org/drawingml/2006/main"/>
          </a:p>
        </p:txBody>
      </p:sp>
      <p:sp>
        <p:nvSpPr>
          <p:cNvPr id="99" name="Google Shape;99;p20"/>
          <p:cNvSpPr txBox="1">
            <a:spLocks noGrp="1"/>
          </p:cNvSpPr>
          <p:nvPr>
            <p:ph type="body" idx="4294967295"/>
          </p:nvPr>
        </p:nvSpPr>
        <p:spPr>
          <a:xfrm>
            <a:off x="311700" y="1152475"/>
            <a:ext cx="8380800" cy="3416400"/>
          </a:xfrm>
          <a:prstGeom prst="rect">
            <a:avLst/>
          </a:prstGeom>
        </p:spPr>
        <p:txBody>
          <a:bodyPr spcFirstLastPara="1" wrap="square" lIns="91425" tIns="91425" rIns="91425" bIns="91425" anchor="t" anchorCtr="0">
            <a:noAutofit/>
          </a:bodyPr>
          <a:lstStyle/>
          <a:p>
            <a:pPr xmlns:a="http://schemas.openxmlformats.org/drawingml/2006/main" marL="0" lvl="0" indent="0" algn="l" rtl="0">
              <a:spcBef>
                <a:spcPts val="0"/>
              </a:spcBef>
              <a:spcAft>
                <a:spcPts val="0"/>
              </a:spcAft>
              <a:buClr>
                <a:schemeClr val="dk1"/>
              </a:buClr>
              <a:buSzPts val="1100"/>
              <a:buFont typeface="Arial"/>
              <a:buNone/>
            </a:pPr>
            <a:r xmlns:a="http://schemas.openxmlformats.org/drawingml/2006/main">
              <a:rPr lang="es" sz="2100"/>
              <a:t>Asistencia constante, llegar a tiempo.</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Uso apropiado del teléfono</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Aceptar comentarios</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Solicitar ayuda y aclaraciones</a:t>
            </a:r>
            <a:endParaRPr xmlns:a="http://schemas.openxmlformats.org/drawingml/2006/main" sz="2100"/>
          </a:p>
          <a:p>
            <a:pPr xmlns:a="http://schemas.openxmlformats.org/drawingml/2006/main" marL="0" lvl="0" indent="0" algn="l" rtl="0">
              <a:spcBef>
                <a:spcPts val="1200"/>
              </a:spcBef>
              <a:spcAft>
                <a:spcPts val="1200"/>
              </a:spcAft>
              <a:buNone/>
            </a:pPr>
            <a:r xmlns:a="http://schemas.openxmlformats.org/drawingml/2006/main">
              <a:rPr lang="es" sz="2100"/>
              <a:t>Abogar por las necesidades</a:t>
            </a:r>
            <a:endParaRPr xmlns:a="http://schemas.openxmlformats.org/drawingml/2006/main"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xmlns:a="http://schemas.openxmlformats.org/drawingml/2006/main" marL="0" lvl="0" indent="0" algn="l" rtl="0">
              <a:spcBef>
                <a:spcPts val="0"/>
              </a:spcBef>
              <a:spcAft>
                <a:spcPts val="0"/>
              </a:spcAft>
              <a:buNone/>
            </a:pPr>
            <a:r xmlns:a="http://schemas.openxmlformats.org/drawingml/2006/main">
              <a:rPr lang="es"/>
              <a:t>¿Que puedes hacer ahora?</a:t>
            </a:r>
            <a:endParaRPr xmlns:a="http://schemas.openxmlformats.org/drawingml/2006/main"/>
          </a:p>
        </p:txBody>
      </p:sp>
      <p:sp>
        <p:nvSpPr>
          <p:cNvPr id="105" name="Google Shape;105;p21"/>
          <p:cNvSpPr txBox="1">
            <a:spLocks noGrp="1"/>
          </p:cNvSpPr>
          <p:nvPr>
            <p:ph type="body" idx="4294967295"/>
          </p:nvPr>
        </p:nvSpPr>
        <p:spPr>
          <a:xfrm>
            <a:off x="311700" y="1152475"/>
            <a:ext cx="8520600" cy="3416400"/>
          </a:xfrm>
          <a:prstGeom prst="rect">
            <a:avLst/>
          </a:prstGeom>
        </p:spPr>
        <p:txBody>
          <a:bodyPr spcFirstLastPara="1" wrap="square" lIns="91425" tIns="91425" rIns="91425" bIns="91425" anchor="t" anchorCtr="0">
            <a:normAutofit/>
          </a:bodyPr>
          <a:lstStyle/>
          <a:p>
            <a:pPr xmlns:a="http://schemas.openxmlformats.org/drawingml/2006/main" marL="0" lvl="0" indent="0" algn="l" rtl="0">
              <a:spcBef>
                <a:spcPts val="0"/>
              </a:spcBef>
              <a:spcAft>
                <a:spcPts val="0"/>
              </a:spcAft>
              <a:buNone/>
            </a:pPr>
            <a:r xmlns:a="http://schemas.openxmlformats.org/drawingml/2006/main">
              <a:rPr lang="es" sz="2100"/>
              <a:t>Establecer rutinas</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Fomentar la independencia: yo sí, nosotros sí, tú sí, con un apoyo cada vez menor</a:t>
            </a:r>
            <a:endParaRPr xmlns:a="http://schemas.openxmlformats.org/drawingml/2006/main" sz="2100"/>
          </a:p>
          <a:p>
            <a:pPr xmlns:a="http://schemas.openxmlformats.org/drawingml/2006/main" marL="0" lvl="0" indent="0" algn="l" rtl="0">
              <a:spcBef>
                <a:spcPts val="1200"/>
              </a:spcBef>
              <a:spcAft>
                <a:spcPts val="0"/>
              </a:spcAft>
              <a:buNone/>
            </a:pPr>
            <a:r xmlns:a="http://schemas.openxmlformats.org/drawingml/2006/main">
              <a:rPr lang="es" sz="2100"/>
              <a:t>Enseñe habilidades para resolver problemas: permita la lucha y el apoyo a través de ello, modele su proceso de pensamiento.</a:t>
            </a:r>
            <a:endParaRPr xmlns:a="http://schemas.openxmlformats.org/drawingml/2006/main" sz="2100"/>
          </a:p>
          <a:p>
            <a:pPr marL="0" lvl="0" indent="0" algn="l" rtl="0">
              <a:spcBef>
                <a:spcPts val="1200"/>
              </a:spcBef>
              <a:spcAft>
                <a:spcPts val="0"/>
              </a:spcAft>
              <a:buNone/>
            </a:pPr>
            <a:endParaRPr sz="2100"/>
          </a:p>
          <a:p>
            <a:pPr xmlns:a="http://schemas.openxmlformats.org/drawingml/2006/main" marL="0" lvl="0" indent="0" algn="l" rtl="0">
              <a:spcBef>
                <a:spcPts val="1200"/>
              </a:spcBef>
              <a:spcAft>
                <a:spcPts val="0"/>
              </a:spcAft>
              <a:buNone/>
            </a:pPr>
            <a:r xmlns:a="http://schemas.openxmlformats.org/drawingml/2006/main">
              <a:rPr lang="es" sz="2100"/>
              <a:t>Habilidades de independencia: </a:t>
            </a:r>
            <a:r xmlns:a="http://schemas.openxmlformats.org/drawingml/2006/main" xmlns:r="http://schemas.openxmlformats.org/officeDocument/2006/relationships">
              <a:rPr lang="es" sz="2100" u="sng">
                <a:solidFill>
                  <a:schemeClr val="hlink"/>
                </a:solidFill>
                <a:hlinkClick r:id="rId3"/>
              </a:rPr>
              <a:t>lista de verificación</a:t>
            </a:r>
            <a:endParaRPr xmlns:a="http://schemas.openxmlformats.org/drawingml/2006/main" sz="2100"/>
          </a:p>
          <a:p>
            <a:pPr marL="0" lvl="0" indent="0" algn="l" rtl="0">
              <a:spcBef>
                <a:spcPts val="1200"/>
              </a:spcBef>
              <a:spcAft>
                <a:spcPts val="1200"/>
              </a:spcAft>
              <a:buNone/>
            </a:pPr>
            <a:endParaRPr sz="21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255</Words>
  <Application>Microsoft Office PowerPoint</Application>
  <PresentationFormat>On-screen Show (16:9)</PresentationFormat>
  <Paragraphs>53</Paragraphs>
  <Slides>10</Slides>
  <Notes>10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Simple Light</vt:lpstr>
      <vt:lpstr>Essential Skills for Successful Long-term Employment</vt:lpstr>
      <vt:lpstr>About Me  Beth Sherry CSISD Project SEARCH Instructor esherry@csisd.org</vt:lpstr>
      <vt:lpstr>Getting the Job</vt:lpstr>
      <vt:lpstr>Tops Skills Employers Look For:</vt:lpstr>
      <vt:lpstr>How To Develop These Skills</vt:lpstr>
      <vt:lpstr>How To Develop These Skills ..</vt:lpstr>
      <vt:lpstr>How To Develop These Skills …</vt:lpstr>
      <vt:lpstr>Unwritten Skills That Are Expected:</vt:lpstr>
      <vt:lpstr>What Can You Do Now?</vt:lpstr>
      <vt:lpstr>Support, Resources, &amp; Programs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Skills for Successful Long-term Employment</dc:title>
  <dc:creator>Lucinda</dc:creator>
  <cp:lastModifiedBy>ctst004@gmail.com</cp:lastModifiedBy>
  <cp:revision>2</cp:revision>
  <dcterms:modified xsi:type="dcterms:W3CDTF">2024-01-19T12:56:55Z</dcterms:modified>
</cp:coreProperties>
</file>