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792" autoAdjust="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0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0429" y="1266536"/>
            <a:ext cx="8531141" cy="1335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A83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A83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A83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3A8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5096" y="589279"/>
            <a:ext cx="4141807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3A83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074" y="1544504"/>
            <a:ext cx="10679851" cy="4332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ework.n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disabilityresearch/wi/documents/PASS_and_Ticket_Guide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a.gov/pubs/EN-05-10061.pdf" TargetMode="External"/><Relationship Id="rId3" Type="http://schemas.openxmlformats.org/officeDocument/2006/relationships/hyperlink" Target="http://www.ssa.gov/disabilityresearch/wi/passcadre.htm" TargetMode="External"/><Relationship Id="rId7" Type="http://schemas.openxmlformats.org/officeDocument/2006/relationships/hyperlink" Target="http://www.ssa.gov/pubs/EN-05-10095.pdf" TargetMode="External"/><Relationship Id="rId2" Type="http://schemas.openxmlformats.org/officeDocument/2006/relationships/hyperlink" Target="http://www.ssa.gov/forms/ssa-54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oosework.ssa.gov/" TargetMode="External"/><Relationship Id="rId5" Type="http://schemas.openxmlformats.org/officeDocument/2006/relationships/hyperlink" Target="http://www.ssa.gov/benefits/ssi/wage-reporting.html" TargetMode="External"/><Relationship Id="rId4" Type="http://schemas.openxmlformats.org/officeDocument/2006/relationships/hyperlink" Target="http://www.ssa.gov/pubs/EN-05-11017.pdf" TargetMode="External"/><Relationship Id="rId9" Type="http://schemas.openxmlformats.org/officeDocument/2006/relationships/hyperlink" Target="http://www.choosework.neto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morse@bvcil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cconlineed.org/faculty-resources/open-educational-resources/the-big-question-2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30429" y="1266536"/>
            <a:ext cx="6820534" cy="13354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0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1478280" marR="5080" lvl="0" indent="-146621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kumimoji="0" lang="es" sz="4300" b="0" i="0" u="none" strike="noStrike" kern="1200" cap="none" spc="-5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Beneficios del Seguro </a:t>
            </a:r>
            <a:r xmlns:a="http://schemas.openxmlformats.org/drawingml/2006/main">
              <a:rPr kumimoji="0" lang="es" sz="4300" b="0" i="0" u="none" strike="noStrike" kern="1200" cap="none" spc="-10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Social y </a:t>
            </a:r>
            <a:r xmlns:a="http://schemas.openxmlformats.org/drawingml/2006/main">
              <a:rPr kumimoji="0" lang="es" sz="4300" b="0" i="0" u="none" strike="noStrike" kern="1200" cap="none" spc="-55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Trabajo</a:t>
            </a:r>
            <a:r xmlns:a="http://schemas.openxmlformats.org/drawingml/2006/main">
              <a:rPr kumimoji="0" lang="es" sz="4300" b="0" i="0" u="none" strike="noStrike" kern="1200" cap="none" spc="20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 xmlns:a="http://schemas.openxmlformats.org/drawingml/2006/main">
              <a:rPr kumimoji="0" lang="es" sz="4300" b="0" i="0" u="none" strike="noStrike" kern="1200" cap="none" spc="-5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Incentivos</a:t>
            </a:r>
            <a:endParaRPr xmlns:a="http://schemas.openxmlformats.org/drawingml/2006/main"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9951" y="2944572"/>
            <a:ext cx="4301490" cy="9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226060" marR="5080" indent="-213360">
              <a:lnSpc>
                <a:spcPct val="134600"/>
              </a:lnSpc>
              <a:spcBef>
                <a:spcPts val="100"/>
              </a:spcBef>
            </a:pPr>
            <a:r xmlns:a="http://schemas.openxmlformats.org/drawingml/2006/main">
              <a:rPr sz="2400" spc="-15" dirty="0">
                <a:solidFill>
                  <a:srgbClr val="7E7E7E"/>
                </a:solidFill>
                <a:latin typeface="Trebuchet MS"/>
                <a:cs typeface="Trebuchet MS"/>
              </a:rPr>
              <a:t>Presentado </a:t>
            </a:r>
            <a:r xmlns:a="http://schemas.openxmlformats.org/drawingml/2006/main">
              <a:rPr sz="2400" spc="-5" dirty="0">
                <a:solidFill>
                  <a:srgbClr val="7E7E7E"/>
                </a:solidFill>
                <a:latin typeface="Trebuchet MS"/>
                <a:cs typeface="Trebuchet MS"/>
              </a:rPr>
              <a:t>por: </a:t>
            </a:r>
            <a:r xmlns:a="http://schemas.openxmlformats.org/drawingml/2006/main">
              <a:rPr lang="es" sz="2400" spc="-40" dirty="0">
                <a:solidFill>
                  <a:srgbClr val="7E7E7E"/>
                </a:solidFill>
                <a:latin typeface="Trebuchet MS"/>
                <a:cs typeface="Trebuchet MS"/>
              </a:rPr>
              <a:t>Craig Davis</a:t>
            </a:r>
            <a:endParaRPr xmlns:a="http://schemas.openxmlformats.org/drawingml/2006/main" lang="en-US" sz="2400" spc="-5" dirty="0">
              <a:solidFill>
                <a:srgbClr val="7E7E7E"/>
              </a:solidFill>
              <a:latin typeface="Trebuchet MS"/>
              <a:cs typeface="Trebuchet MS"/>
            </a:endParaRPr>
          </a:p>
          <a:p>
            <a:pPr xmlns:a="http://schemas.openxmlformats.org/drawingml/2006/main" marL="226060" marR="5080" indent="-213360">
              <a:lnSpc>
                <a:spcPct val="134600"/>
              </a:lnSpc>
              <a:spcBef>
                <a:spcPts val="100"/>
              </a:spcBef>
            </a:pPr>
            <a:r xmlns:a="http://schemas.openxmlformats.org/drawingml/2006/main">
              <a:rPr lang="es" sz="2400" spc="-5" dirty="0">
                <a:solidFill>
                  <a:srgbClr val="7E7E7E"/>
                </a:solidFill>
                <a:latin typeface="Trebuchet MS"/>
                <a:cs typeface="Trebuchet MS"/>
              </a:rPr>
              <a:t>Gerente de Programa BVCIL</a:t>
            </a:r>
            <a:endParaRPr xmlns:a="http://schemas.openxmlformats.org/drawingml/2006/main" sz="2400" dirty="0">
              <a:latin typeface="Trebuchet MS"/>
              <a:cs typeface="Trebuchet MS"/>
            </a:endParaRPr>
          </a:p>
        </p:txBody>
      </p:sp>
      <p:sp>
        <p:nvSpPr>
          <p:cNvPr id="4" name="object 4" descr="Brazos Valley Center for Independent Living logo.  Above the name it has the letters bvcil as well as a green shape of Texas with an outline of a person in a wheelchair in white"/>
          <p:cNvSpPr/>
          <p:nvPr/>
        </p:nvSpPr>
        <p:spPr>
          <a:xfrm>
            <a:off x="3336035" y="4407408"/>
            <a:ext cx="3822191" cy="189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5628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dirty="0"/>
              <a:t>Seguridad Social</a:t>
            </a:r>
            <a:r xmlns:a="http://schemas.openxmlformats.org/drawingml/2006/main">
              <a:rPr sz="3600" spc="-80" dirty="0"/>
              <a:t> </a:t>
            </a:r>
            <a:r xmlns:a="http://schemas.openxmlformats.org/drawingml/2006/main">
              <a:rPr sz="3600" spc="-15" dirty="0"/>
              <a:t>Jubilación: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748489"/>
            <a:ext cx="8357234" cy="37877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ts val="1630"/>
              </a:lnSpc>
              <a:spcBef>
                <a:spcPts val="50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La jubilación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 Seguro Social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 basa en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 cantidad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 créditos trabajados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pagados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al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seguro social.</a:t>
            </a:r>
            <a:r xmlns:a="http://schemas.openxmlformats.org/drawingml/2006/main"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sistema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xmlns:a="http://schemas.openxmlformats.org/drawingml/2006/main" marL="355600" marR="190500" indent="-342900">
              <a:lnSpc>
                <a:spcPts val="1630"/>
              </a:lnSpc>
              <a:spcBef>
                <a:spcPts val="1305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alguien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nació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1929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 xmlns:a="http://schemas.openxmlformats.org/drawingml/2006/main"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después,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necesita 40 créditos o 10 años de trabajo </a:t>
            </a:r>
            <a:r xmlns:a="http://schemas.openxmlformats.org/drawingml/2006/main"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los que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pagó seguridad social.</a:t>
            </a:r>
            <a:r xmlns:a="http://schemas.openxmlformats.org/drawingml/2006/main"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impuestos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3A838"/>
              </a:buClr>
              <a:buFont typeface="Wingdings"/>
              <a:buChar char=""/>
            </a:pPr>
            <a:endParaRPr sz="275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Los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créditos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son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créditos vitalicios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no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tienen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que ser</a:t>
            </a:r>
            <a:r xmlns:a="http://schemas.openxmlformats.org/drawingml/2006/main"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consecutivo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xmlns:a="http://schemas.openxmlformats.org/drawingml/2006/main" marL="355600" marR="64135" indent="-342900">
              <a:lnSpc>
                <a:spcPts val="1630"/>
              </a:lnSpc>
              <a:spcBef>
                <a:spcPts val="130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concesión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monetaria de la seguridad social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 basa en los ingresos medios de toda la vida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la edad a la que la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persona </a:t>
            </a:r>
            <a:r xmlns:a="http://schemas.openxmlformats.org/drawingml/2006/main"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se jubila.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 jubilan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la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edad más temprana, 62 años, entonces sus beneficios serán</a:t>
            </a:r>
            <a:r xmlns:a="http://schemas.openxmlformats.org/drawingml/2006/main"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más bajo.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3A838"/>
              </a:buClr>
              <a:buFont typeface="Wingdings"/>
              <a:buChar char=""/>
            </a:pPr>
            <a:endParaRPr sz="275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 plena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edad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 jubilación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depende del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año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 jubilación </a:t>
            </a:r>
            <a:r xmlns:a="http://schemas.openxmlformats.org/drawingml/2006/main"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del individuo.</a:t>
            </a:r>
            <a:r xmlns:a="http://schemas.openxmlformats.org/drawingml/2006/main">
              <a:rPr sz="17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nacimiento</a:t>
            </a:r>
            <a:endParaRPr xmlns:a="http://schemas.openxmlformats.org/drawingml/2006/main"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1019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dirty="0"/>
              <a:t>Seguridad Social</a:t>
            </a:r>
            <a:r xmlns:a="http://schemas.openxmlformats.org/drawingml/2006/main">
              <a:rPr sz="3600" spc="-80" dirty="0"/>
              <a:t> </a:t>
            </a:r>
            <a:r xmlns:a="http://schemas.openxmlformats.org/drawingml/2006/main">
              <a:rPr sz="3600" spc="-15" dirty="0"/>
              <a:t>Jubilación: </a:t>
            </a:r>
            <a:r xmlns:a="http://schemas.openxmlformats.org/drawingml/2006/main">
              <a:rPr lang="es" sz="3600" spc="-15" dirty="0">
                <a:solidFill>
                  <a:schemeClr val="bg1"/>
                </a:solidFill>
              </a:rPr>
              <a:t>.</a:t>
            </a:r>
            <a:endParaRPr xmlns:a="http://schemas.openxmlformats.org/drawingml/2006/main" sz="36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2201117"/>
            <a:ext cx="833056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alguien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recibe beneficios del seguro social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cuando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cumple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65 años,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debe comunicarse con la Administración del Seguro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Social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tres meses antes de cumplir 65 años para inscribirse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Medicare. Esto debe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hacerse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incluso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individuo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va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seguir trabajando. Una vez que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persona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alcanza su plena edad de jubilación, es elegible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 beneficios de </a:t>
            </a:r>
            <a:r xmlns:a="http://schemas.openxmlformats.org/drawingml/2006/main"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la Parte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de Medicare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también puede ser elegible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la Parte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 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elige inscribirse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pagar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prima mensual.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4895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spc="-5" dirty="0"/>
              <a:t>Incentivo </a:t>
            </a:r>
            <a:r xmlns:a="http://schemas.openxmlformats.org/drawingml/2006/main">
              <a:rPr sz="3600" spc="-45" dirty="0"/>
              <a:t>Laboral</a:t>
            </a:r>
            <a:r xmlns:a="http://schemas.openxmlformats.org/drawingml/2006/main">
              <a:rPr sz="3600" spc="-45" dirty="0"/>
              <a:t> </a:t>
            </a:r>
            <a:r xmlns:a="http://schemas.openxmlformats.org/drawingml/2006/main">
              <a:rPr sz="3600" spc="-25" dirty="0"/>
              <a:t>Programa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748489"/>
            <a:ext cx="8221980" cy="374205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xmlns:a="http://schemas.openxmlformats.org/drawingml/2006/main" marL="12700" marR="190500">
              <a:lnSpc>
                <a:spcPts val="1630"/>
              </a:lnSpc>
              <a:spcBef>
                <a:spcPts val="500"/>
              </a:spcBef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objetivo del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programa </a:t>
            </a:r>
            <a:r xmlns:a="http://schemas.openxmlformats.org/drawingml/2006/main"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WIPA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es permitir que los beneficiarios con discapacidades reciban información precisa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utilicen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esa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información para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realizar una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transición exitosa al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trabajo. Cada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proyecto </a:t>
            </a:r>
            <a:r xmlns:a="http://schemas.openxmlformats.org/drawingml/2006/main"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WIPA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tiene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Coordinadores de Incentivos </a:t>
            </a:r>
            <a:r xmlns:a="http://schemas.openxmlformats.org/drawingml/2006/main"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de Trabajo Comunitario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(CWIC) quienes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xmlns:a="http://schemas.openxmlformats.org/drawingml/2006/main" marL="355600" marR="560705" indent="-342900">
              <a:lnSpc>
                <a:spcPts val="1630"/>
              </a:lnSpc>
              <a:spcBef>
                <a:spcPts val="131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brindar asesoramiento detallado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sobre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los beneficios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el </a:t>
            </a:r>
            <a:r xmlns:a="http://schemas.openxmlformats.org/drawingml/2006/main"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efecto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 trabajo en esos beneficios;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xmlns:a="http://schemas.openxmlformats.org/drawingml/2006/main" marL="355600" marR="5080" indent="-342900">
              <a:lnSpc>
                <a:spcPts val="1630"/>
              </a:lnSpc>
              <a:spcBef>
                <a:spcPts val="1315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realizar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esfuerzos de divulgación para los beneficiarios de SSI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SSDI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(y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sus familias)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que son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potencialmente elegibles para participar en programas de incentivos laborales federales o estatales;</a:t>
            </a:r>
            <a:r xmlns:a="http://schemas.openxmlformats.org/drawingml/2006/main"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xmlns:a="http://schemas.openxmlformats.org/drawingml/2006/main" marL="355600" marR="467995" indent="-342900">
              <a:lnSpc>
                <a:spcPts val="1630"/>
              </a:lnSpc>
              <a:spcBef>
                <a:spcPts val="132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Trabajar en cooperación con agencias federales, estatales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privadas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organizaciones sin fines de lucro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que prestan servicios de SSI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SSDI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para discapacitados.</a:t>
            </a:r>
            <a:r xmlns:a="http://schemas.openxmlformats.org/drawingml/2006/main">
              <a:rPr sz="17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beneficiarios.</a:t>
            </a:r>
            <a:endParaRPr xmlns:a="http://schemas.openxmlformats.org/drawingml/2006/main"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hite rectangle that has green and blue decorative stripes on one side.  Inside the rectangle it says Work Incentive Programs"/>
          <p:cNvSpPr/>
          <p:nvPr/>
        </p:nvSpPr>
        <p:spPr>
          <a:xfrm>
            <a:off x="0" y="0"/>
            <a:ext cx="5977255" cy="6858000"/>
          </a:xfrm>
          <a:custGeom>
            <a:avLst/>
            <a:gdLst/>
            <a:ahLst/>
            <a:cxnLst/>
            <a:rect l="l" t="t" r="r" b="b"/>
            <a:pathLst>
              <a:path w="5977255" h="6858000">
                <a:moveTo>
                  <a:pt x="0" y="6858000"/>
                </a:moveTo>
                <a:lnTo>
                  <a:pt x="5977128" y="6858000"/>
                </a:lnTo>
                <a:lnTo>
                  <a:pt x="59771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221" y="2393695"/>
            <a:ext cx="233680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105"/>
              </a:spcBef>
            </a:pPr>
            <a:r xmlns:a="http://schemas.openxmlformats.org/drawingml/2006/main"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Programas </a:t>
            </a:r>
            <a:r xmlns:a="http://schemas.openxmlformats.org/drawingml/2006/main">
              <a:rPr sz="4400" spc="5" dirty="0">
                <a:solidFill>
                  <a:srgbClr val="53A838"/>
                </a:solidFill>
                <a:latin typeface="Trebuchet MS"/>
                <a:cs typeface="Trebuchet MS"/>
              </a:rPr>
              <a:t>de </a:t>
            </a:r>
            <a:r xmlns:a="http://schemas.openxmlformats.org/drawingml/2006/main">
              <a:rPr sz="4400" spc="-5" dirty="0">
                <a:solidFill>
                  <a:srgbClr val="53A838"/>
                </a:solidFill>
                <a:latin typeface="Trebuchet MS"/>
                <a:cs typeface="Trebuchet MS"/>
              </a:rPr>
              <a:t>incentivos </a:t>
            </a:r>
            <a:r xmlns:a="http://schemas.openxmlformats.org/drawingml/2006/main">
              <a:rPr sz="4400" spc="-50" dirty="0">
                <a:solidFill>
                  <a:srgbClr val="53A838"/>
                </a:solidFill>
                <a:latin typeface="Trebuchet MS"/>
                <a:cs typeface="Trebuchet MS"/>
              </a:rPr>
              <a:t>laborales </a:t>
            </a:r>
            <a:r xmlns:a="http://schemas.openxmlformats.org/drawingml/2006/main"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_ </a:t>
            </a:r>
            <a:r xmlns:a="http://schemas.openxmlformats.org/drawingml/2006/main">
              <a:rPr sz="4400" spc="-5" dirty="0">
                <a:solidFill>
                  <a:srgbClr val="53A838"/>
                </a:solidFill>
                <a:latin typeface="Trebuchet MS"/>
                <a:cs typeface="Trebuchet MS"/>
              </a:rPr>
              <a:t>_ </a:t>
            </a:r>
            <a:r xmlns:a="http://schemas.openxmlformats.org/drawingml/2006/main">
              <a:rPr sz="4400" spc="5" dirty="0">
                <a:solidFill>
                  <a:srgbClr val="53A838"/>
                </a:solidFill>
                <a:latin typeface="Trebuchet MS"/>
                <a:cs typeface="Trebuchet MS"/>
              </a:rPr>
              <a:t>_ </a:t>
            </a:r>
            <a:r xmlns:a="http://schemas.openxmlformats.org/drawingml/2006/main">
              <a:rPr sz="4400" spc="-10" dirty="0">
                <a:solidFill>
                  <a:srgbClr val="53A838"/>
                </a:solidFill>
                <a:latin typeface="Trebuchet MS"/>
                <a:cs typeface="Trebuchet MS"/>
              </a:rPr>
              <a:t>_ </a:t>
            </a:r>
            <a:r xmlns:a="http://schemas.openxmlformats.org/drawingml/2006/main">
              <a:rPr sz="4400" spc="-25" dirty="0">
                <a:solidFill>
                  <a:srgbClr val="53A838"/>
                </a:solidFill>
                <a:latin typeface="Trebuchet MS"/>
                <a:cs typeface="Trebuchet MS"/>
              </a:rPr>
              <a:t>_</a:t>
            </a:r>
            <a:endParaRPr xmlns:a="http://schemas.openxmlformats.org/drawingml/2006/main" sz="4400">
              <a:latin typeface="Trebuchet MS"/>
              <a:cs typeface="Trebuchet MS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5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8931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610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60" h="6858000">
                <a:moveTo>
                  <a:pt x="3006852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60" h="6858000">
                <a:moveTo>
                  <a:pt x="2587663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63" y="6858000"/>
                </a:lnTo>
                <a:lnTo>
                  <a:pt x="2587663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6160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178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5" h="6858000">
                <a:moveTo>
                  <a:pt x="2851175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75" y="6858000"/>
                </a:lnTo>
                <a:lnTo>
                  <a:pt x="2851175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212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8" y="0"/>
                </a:moveTo>
                <a:lnTo>
                  <a:pt x="1018959" y="0"/>
                </a:lnTo>
                <a:lnTo>
                  <a:pt x="0" y="6858000"/>
                </a:lnTo>
                <a:lnTo>
                  <a:pt x="1290828" y="6858000"/>
                </a:lnTo>
                <a:lnTo>
                  <a:pt x="1290828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4745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10" h="6858000">
                <a:moveTo>
                  <a:pt x="1248206" y="0"/>
                </a:moveTo>
                <a:lnTo>
                  <a:pt x="0" y="0"/>
                </a:lnTo>
                <a:lnTo>
                  <a:pt x="1107782" y="6858000"/>
                </a:lnTo>
                <a:lnTo>
                  <a:pt x="1248206" y="6858000"/>
                </a:lnTo>
                <a:lnTo>
                  <a:pt x="1248206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6340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5" h="3267709">
                <a:moveTo>
                  <a:pt x="1816620" y="0"/>
                </a:moveTo>
                <a:lnTo>
                  <a:pt x="0" y="3267455"/>
                </a:lnTo>
                <a:lnTo>
                  <a:pt x="1816620" y="3267455"/>
                </a:lnTo>
                <a:lnTo>
                  <a:pt x="1816620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Green rectangle that has 2 blue segments in tit.  The first segment says Plan to Achieve Self-Support (PASS).  The second blue segment says Ticket to Work: Working Together to Help You Return to Work"/>
          <p:cNvSpPr/>
          <p:nvPr/>
        </p:nvSpPr>
        <p:spPr>
          <a:xfrm>
            <a:off x="5977128" y="0"/>
            <a:ext cx="6215380" cy="6858000"/>
          </a:xfrm>
          <a:custGeom>
            <a:avLst/>
            <a:gdLst/>
            <a:ahLst/>
            <a:cxnLst/>
            <a:rect l="l" t="t" r="r" b="b"/>
            <a:pathLst>
              <a:path w="6215380" h="6858000">
                <a:moveTo>
                  <a:pt x="0" y="6858000"/>
                </a:moveTo>
                <a:lnTo>
                  <a:pt x="6214884" y="6858000"/>
                </a:lnTo>
                <a:lnTo>
                  <a:pt x="62148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Plan to Achieve Self-Support (PASS)"/>
          <p:cNvSpPr/>
          <p:nvPr/>
        </p:nvSpPr>
        <p:spPr>
          <a:xfrm>
            <a:off x="5455920" y="1437132"/>
            <a:ext cx="6129527" cy="2202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3872" y="1760220"/>
            <a:ext cx="5372099" cy="1642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5544" y="1450847"/>
            <a:ext cx="6050279" cy="2122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56278" y="1878407"/>
            <a:ext cx="4729480" cy="1166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xmlns:a="http://schemas.openxmlformats.org/drawingml/2006/main" marL="715010" marR="5080" indent="-702945">
              <a:lnSpc>
                <a:spcPts val="4190"/>
              </a:lnSpc>
              <a:spcBef>
                <a:spcPts val="740"/>
              </a:spcBef>
            </a:pPr>
            <a:r xmlns:a="http://schemas.openxmlformats.org/drawingml/2006/main">
              <a:rPr sz="4000" spc="-5" dirty="0">
                <a:solidFill>
                  <a:srgbClr val="FFFFFF"/>
                </a:solidFill>
              </a:rPr>
              <a:t>Planificar para lograr</a:t>
            </a:r>
            <a:r xmlns:a="http://schemas.openxmlformats.org/drawingml/2006/main">
              <a:rPr sz="4000" spc="-280" dirty="0">
                <a:solidFill>
                  <a:srgbClr val="FFFFFF"/>
                </a:solidFill>
              </a:rPr>
              <a:t> </a:t>
            </a:r>
            <a:r xmlns:a="http://schemas.openxmlformats.org/drawingml/2006/main">
              <a:rPr sz="4000" spc="-5" dirty="0">
                <a:solidFill>
                  <a:srgbClr val="FFFFFF"/>
                </a:solidFill>
              </a:rPr>
              <a:t>Auto ayuda</a:t>
            </a:r>
            <a:r xmlns:a="http://schemas.openxmlformats.org/drawingml/2006/main">
              <a:rPr sz="4000" spc="-20" dirty="0">
                <a:solidFill>
                  <a:srgbClr val="FFFFFF"/>
                </a:solidFill>
              </a:rPr>
              <a:t> </a:t>
            </a:r>
            <a:r xmlns:a="http://schemas.openxmlformats.org/drawingml/2006/main">
              <a:rPr sz="4000" spc="-80" dirty="0">
                <a:solidFill>
                  <a:srgbClr val="FFFFFF"/>
                </a:solidFill>
              </a:rPr>
              <a:t>(APROBAR)</a:t>
            </a:r>
            <a:endParaRPr xmlns:a="http://schemas.openxmlformats.org/drawingml/2006/main" sz="4000" dirty="0"/>
          </a:p>
        </p:txBody>
      </p:sp>
      <p:sp>
        <p:nvSpPr>
          <p:cNvPr id="18" name="object 18" descr="Blue segment that says Ticket to Work: Working Together to Help You Return to Work"/>
          <p:cNvSpPr/>
          <p:nvPr/>
        </p:nvSpPr>
        <p:spPr>
          <a:xfrm>
            <a:off x="5455920" y="3730752"/>
            <a:ext cx="6129527" cy="2203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8300" y="3788664"/>
            <a:ext cx="6295643" cy="2174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5544" y="3744467"/>
            <a:ext cx="6050279" cy="2124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70738" y="3907595"/>
            <a:ext cx="5495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</a:pPr>
            <a:r xmlns:a="http://schemas.openxmlformats.org/drawingml/2006/main">
              <a:rPr sz="4000" spc="-35" dirty="0">
                <a:solidFill>
                  <a:srgbClr val="FFFFFF"/>
                </a:solidFill>
                <a:latin typeface="Trebuchet MS"/>
                <a:cs typeface="Trebuchet MS"/>
              </a:rPr>
              <a:t>Boleto </a:t>
            </a:r>
            <a:r xmlns:a="http://schemas.openxmlformats.org/drawingml/2006/main">
              <a:rPr sz="4000" spc="-5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4000" spc="-45" dirty="0">
                <a:solidFill>
                  <a:srgbClr val="FFFFFF"/>
                </a:solidFill>
                <a:latin typeface="Trebuchet MS"/>
                <a:cs typeface="Trebuchet MS"/>
              </a:rPr>
              <a:t>trabajar:</a:t>
            </a:r>
            <a:r xmlns:a="http://schemas.openxmlformats.org/drawingml/2006/main">
              <a:rPr sz="40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4000" spc="-35" dirty="0">
                <a:solidFill>
                  <a:srgbClr val="FFFFFF"/>
                </a:solidFill>
                <a:latin typeface="Trebuchet MS"/>
                <a:cs typeface="Trebuchet MS"/>
              </a:rPr>
              <a:t>Laboral</a:t>
            </a:r>
            <a:endParaRPr xmlns:a="http://schemas.openxmlformats.org/drawingml/2006/main"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8163" y="4439447"/>
            <a:ext cx="4764405" cy="116522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xmlns:a="http://schemas.openxmlformats.org/drawingml/2006/main" marL="670560" marR="5080" indent="-658495">
              <a:lnSpc>
                <a:spcPts val="4180"/>
              </a:lnSpc>
              <a:spcBef>
                <a:spcPts val="750"/>
              </a:spcBef>
            </a:pPr>
            <a:r xmlns:a="http://schemas.openxmlformats.org/drawingml/2006/main">
              <a:rPr sz="4000" spc="-65" dirty="0">
                <a:solidFill>
                  <a:srgbClr val="FFFFFF"/>
                </a:solidFill>
                <a:latin typeface="Trebuchet MS"/>
                <a:cs typeface="Trebuchet MS"/>
              </a:rPr>
              <a:t>Juntos </a:t>
            </a:r>
            <a:r xmlns:a="http://schemas.openxmlformats.org/drawingml/2006/main">
              <a:rPr sz="4000" spc="-5" dirty="0">
                <a:solidFill>
                  <a:srgbClr val="FFFFFF"/>
                </a:solidFill>
                <a:latin typeface="Trebuchet MS"/>
                <a:cs typeface="Trebuchet MS"/>
              </a:rPr>
              <a:t>para ayudar</a:t>
            </a:r>
            <a:r xmlns:a="http://schemas.openxmlformats.org/drawingml/2006/main">
              <a:rPr sz="4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4000" spc="-160" dirty="0">
                <a:solidFill>
                  <a:srgbClr val="FFFFFF"/>
                </a:solidFill>
                <a:latin typeface="Trebuchet MS"/>
                <a:cs typeface="Trebuchet MS"/>
              </a:rPr>
              <a:t>regresas </a:t>
            </a:r>
            <a:r xmlns:a="http://schemas.openxmlformats.org/drawingml/2006/main">
              <a:rPr sz="4000" spc="-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 xmlns:a="http://schemas.openxmlformats.org/drawingml/2006/main">
              <a:rPr sz="4000" spc="-35" dirty="0">
                <a:solidFill>
                  <a:srgbClr val="FFFFFF"/>
                </a:solidFill>
                <a:latin typeface="Trebuchet MS"/>
                <a:cs typeface="Trebuchet MS"/>
              </a:rPr>
              <a:t>_</a:t>
            </a:r>
            <a:r xmlns:a="http://schemas.openxmlformats.org/drawingml/2006/main"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4000" spc="-50" dirty="0">
                <a:solidFill>
                  <a:srgbClr val="FFFFFF"/>
                </a:solidFill>
                <a:latin typeface="Trebuchet MS"/>
                <a:cs typeface="Trebuchet MS"/>
              </a:rPr>
              <a:t>Trabajar</a:t>
            </a:r>
            <a:endParaRPr xmlns:a="http://schemas.openxmlformats.org/drawingml/2006/main"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xmlns:a="http://schemas.openxmlformats.org/drawingml/2006/main" marL="1602740" marR="5080">
              <a:lnSpc>
                <a:spcPts val="3030"/>
              </a:lnSpc>
              <a:spcBef>
                <a:spcPts val="470"/>
              </a:spcBef>
            </a:pPr>
            <a:r xmlns:a="http://schemas.openxmlformats.org/drawingml/2006/main">
              <a:rPr spc="-25" dirty="0"/>
              <a:t>Programa </a:t>
            </a:r>
            <a:r xmlns:a="http://schemas.openxmlformats.org/drawingml/2006/main">
              <a:rPr spc="-30" dirty="0"/>
              <a:t>Boleto </a:t>
            </a:r>
            <a:r xmlns:a="http://schemas.openxmlformats.org/drawingml/2006/main">
              <a:rPr spc="-5" dirty="0"/>
              <a:t>para </a:t>
            </a:r>
            <a:r xmlns:a="http://schemas.openxmlformats.org/drawingml/2006/main">
              <a:rPr spc="-35" dirty="0"/>
              <a:t>Trabajar </a:t>
            </a:r>
            <a:r xmlns:a="http://schemas.openxmlformats.org/drawingml/2006/main">
              <a:rPr spc="-10" dirty="0"/>
              <a:t>del Seguro 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8302" y="2164652"/>
            <a:ext cx="4473575" cy="29775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xmlns:a="http://schemas.openxmlformats.org/drawingml/2006/main" marL="12700" marR="85725">
              <a:lnSpc>
                <a:spcPts val="1620"/>
              </a:lnSpc>
              <a:spcBef>
                <a:spcPts val="305"/>
              </a:spcBef>
            </a:pP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Programa </a:t>
            </a:r>
            <a:r xmlns:a="http://schemas.openxmlformats.org/drawingml/2006/main"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de Entradas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es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gratuito y </a:t>
            </a:r>
            <a:r xmlns:a="http://schemas.openxmlformats.org/drawingml/2006/main"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voluntario.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conecta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con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servicios de empleo gratuitos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ayudarlo a decidir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trabajar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es adecuado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para usted, prepararse para trabajar, encontrar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trabajo o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mantener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el éxito mientras está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 xmlns:a="http://schemas.openxmlformats.org/drawingml/2006/main"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laboral.</a:t>
            </a:r>
            <a:endParaRPr xmlns:a="http://schemas.openxmlformats.org/drawingml/2006/main"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rebuchet MS"/>
              <a:cs typeface="Trebuchet MS"/>
            </a:endParaRPr>
          </a:p>
          <a:p>
            <a:pPr xmlns:a="http://schemas.openxmlformats.org/drawingml/2006/main" marL="12700" marR="5080">
              <a:lnSpc>
                <a:spcPts val="1620"/>
              </a:lnSpc>
            </a:pP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objetivo final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es ayudar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 las personas que reciben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beneficios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por discapacidad del Seguro Social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reducir su dependencia de los beneficios por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discapacidad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Programa </a:t>
            </a:r>
            <a:r xmlns:a="http://schemas.openxmlformats.org/drawingml/2006/main"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de Boletos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también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busca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promover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una mayor autosuficiencia y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una mayor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independencia para las personas que reciben beneficios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por discapacidad del Seguro Social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 través del trabajo. Calificados: beneficiarios de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SSDI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y SSI, de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18 </a:t>
            </a:r>
            <a:r xmlns:a="http://schemas.openxmlformats.org/drawingml/2006/main"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 xmlns:a="http://schemas.openxmlformats.org/drawingml/2006/main"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64 años.</a:t>
            </a:r>
            <a:endParaRPr xmlns:a="http://schemas.openxmlformats.org/drawingml/2006/main" sz="1500">
              <a:latin typeface="Trebuchet MS"/>
              <a:cs typeface="Trebuchet MS"/>
            </a:endParaRPr>
          </a:p>
        </p:txBody>
      </p:sp>
      <p:sp>
        <p:nvSpPr>
          <p:cNvPr id="4" name="object 4" descr="Picture of a young woman with brown hair and bangs, that has part of her hair twirled together on top of her head.  She is seated and is wearing a tan shirt and a brown patterned jacket.  She is holding a paper in her 2 hands and is looking at it.  O man is leaning over her shoulder and is looking at the paper she is holding.  He has dark hair and a dark beard."/>
          <p:cNvSpPr/>
          <p:nvPr/>
        </p:nvSpPr>
        <p:spPr>
          <a:xfrm>
            <a:off x="0" y="0"/>
            <a:ext cx="5394960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822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spc="-25" dirty="0"/>
              <a:t>Boleto </a:t>
            </a:r>
            <a:r xmlns:a="http://schemas.openxmlformats.org/drawingml/2006/main">
              <a:rPr sz="3600" dirty="0"/>
              <a:t>para </a:t>
            </a:r>
            <a:r xmlns:a="http://schemas.openxmlformats.org/drawingml/2006/main">
              <a:rPr sz="3600" spc="-40" dirty="0"/>
              <a:t>trabajar </a:t>
            </a:r>
            <a:r xmlns:a="http://schemas.openxmlformats.org/drawingml/2006/main">
              <a:rPr sz="3600" spc="-5" dirty="0"/>
              <a:t>del Seguro </a:t>
            </a:r>
            <a:r xmlns:a="http://schemas.openxmlformats.org/drawingml/2006/main">
              <a:rPr sz="3600" dirty="0"/>
              <a:t>Social</a:t>
            </a:r>
            <a:r xmlns:a="http://schemas.openxmlformats.org/drawingml/2006/main">
              <a:rPr sz="3600" spc="-110" dirty="0"/>
              <a:t> </a:t>
            </a:r>
            <a:r xmlns:a="http://schemas.openxmlformats.org/drawingml/2006/main">
              <a:rPr sz="3600" spc="-25" dirty="0"/>
              <a:t>Programa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515536"/>
            <a:ext cx="8345805" cy="296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303530" algn="just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Recibir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servicios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asesoramiento profesional, rehabilitación vocacional (VR),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colocación laboral 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capacitación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 proveedores de servicios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autorizados </a:t>
            </a: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del Programa de Boletos que usted elija,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Redes de Empleo (EN) o su VR estatal.</a:t>
            </a:r>
            <a:r xmlns:a="http://schemas.openxmlformats.org/drawingml/2006/main"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agencia.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spcBef>
                <a:spcPts val="1715"/>
              </a:spcBef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 proyectos 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Asistencia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Planificación de Incentivos </a:t>
            </a:r>
            <a:r xmlns:a="http://schemas.openxmlformats.org/drawingml/2006/main"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Laborales </a:t>
            </a:r>
            <a:r xmlns:a="http://schemas.openxmlformats.org/drawingml/2006/main"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(WIPA)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brindan asesoramiento gratuito sobre beneficios a jóvenes,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 menos 14 años de edad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 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adultos. </a:t>
            </a:r>
            <a:r xmlns:a="http://schemas.openxmlformats.org/drawingml/2006/main"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Puede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trabajar con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agencia de VR 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 que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tenga un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asesor de beneficios en su personal para obtener más información sobre los incentivos </a:t>
            </a:r>
            <a:r xmlns:a="http://schemas.openxmlformats.org/drawingml/2006/main"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laborales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92710" algn="ctr">
              <a:lnSpc>
                <a:spcPct val="100000"/>
              </a:lnSpc>
              <a:spcBef>
                <a:spcPts val="980"/>
              </a:spcBef>
            </a:pPr>
            <a:r xmlns:a="http://schemas.openxmlformats.org/drawingml/2006/main" xmlns:r="http://schemas.openxmlformats.org/officeDocument/2006/relationships">
              <a:rPr sz="2400" spc="-20" dirty="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www.elegirtrabajo.net</a:t>
            </a:r>
            <a:endParaRPr xmlns:a="http://schemas.openxmlformats.org/drawingml/2006/main"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074" y="4609256"/>
            <a:ext cx="2512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95"/>
              </a:spcBef>
              <a:buClr>
                <a:srgbClr val="53A838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 xmlns:a="http://schemas.openxmlformats.org/drawingml/2006/main"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Número </a:t>
            </a:r>
            <a:r xmlns:a="http://schemas.openxmlformats.org/drawingml/2006/main"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gratuito:</a:t>
            </a:r>
            <a:r xmlns:a="http://schemas.openxmlformats.org/drawingml/2006/main">
              <a:rPr sz="1600" spc="4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600" u="sng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</a:rPr>
              <a:t>888-689-6760</a:t>
            </a:r>
            <a:endParaRPr xmlns:a="http://schemas.openxmlformats.org/drawingml/2006/main"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2338" y="4583348"/>
            <a:ext cx="4745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2342515" algn="l"/>
              </a:tabLst>
            </a:pPr>
            <a:r xmlns:a="http://schemas.openxmlformats.org/drawingml/2006/main"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Peaje</a:t>
            </a:r>
            <a:r xmlns:a="http://schemas.openxmlformats.org/drawingml/2006/main">
              <a:rPr sz="16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Llamar:</a:t>
            </a:r>
            <a:r xmlns:a="http://schemas.openxmlformats.org/drawingml/2006/main"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600" u="sng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</a:rPr>
              <a:t>708-377-9941</a:t>
            </a:r>
            <a:r xmlns:a="http://schemas.openxmlformats.org/drawingml/2006/main">
              <a:rPr sz="1600" spc="-5" dirty="0">
                <a:solidFill>
                  <a:srgbClr val="F49100"/>
                </a:solidFill>
                <a:latin typeface="Trebuchet MS"/>
                <a:cs typeface="Trebuchet MS"/>
              </a:rPr>
              <a:t> De lunes a viernes de 8 a.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8 p. m.</a:t>
            </a:r>
            <a:r xmlns:a="http://schemas.openxmlformats.org/drawingml/2006/main"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hora del este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7230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spc="-5" dirty="0"/>
              <a:t>Plan </a:t>
            </a:r>
            <a:r xmlns:a="http://schemas.openxmlformats.org/drawingml/2006/main">
              <a:rPr sz="3600" dirty="0"/>
              <a:t>para lograr </a:t>
            </a:r>
            <a:r xmlns:a="http://schemas.openxmlformats.org/drawingml/2006/main">
              <a:rPr sz="3600" spc="-5" dirty="0"/>
              <a:t>la autosuficiencia</a:t>
            </a:r>
            <a:r xmlns:a="http://schemas.openxmlformats.org/drawingml/2006/main">
              <a:rPr sz="3600" spc="-265" dirty="0"/>
              <a:t> </a:t>
            </a:r>
            <a:r xmlns:a="http://schemas.openxmlformats.org/drawingml/2006/main">
              <a:rPr sz="3600" spc="-70" dirty="0"/>
              <a:t>(APROBAR)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772873"/>
            <a:ext cx="8300084" cy="352297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xmlns:a="http://schemas.openxmlformats.org/drawingml/2006/main" marL="355600" marR="124460" indent="-342900">
              <a:lnSpc>
                <a:spcPts val="1939"/>
              </a:lnSpc>
              <a:spcBef>
                <a:spcPts val="34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 un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escrito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que le permite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reservar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sus ingresos, además de su beneficio de Seguridad de Ingreso Suplementario (SSI),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otras cosas que posee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durante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tiempo específico para ayudarlo a alcanzar su meta laboral.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describe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 pasos que seguirá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 artículos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servicios que necesitará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alcanzar su objetivo laboral.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>
              <a:latin typeface="Trebuchet MS"/>
              <a:cs typeface="Trebuchet MS"/>
            </a:endParaRPr>
          </a:p>
          <a:p>
            <a:pPr xmlns:a="http://schemas.openxmlformats.org/drawingml/2006/main" marL="355600" marR="6985" indent="-342900">
              <a:lnSpc>
                <a:spcPts val="1939"/>
              </a:lnSpc>
              <a:spcBef>
                <a:spcPts val="152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puede ayudarle a establecer o mantener la elegibilidad para SSI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puede aumentar su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pago de SSI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mientras ahorra dinero para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pagar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artículos y/o servicios específicamente indicados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 plan </a:t>
            </a: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 xmlns:a="http://schemas.openxmlformats.org/drawingml/2006/main"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Puede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utilizar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esos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recursos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ingresos para lograr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meta laboral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convertirse en financieramente</a:t>
            </a:r>
            <a:r xmlns:a="http://schemas.openxmlformats.org/drawingml/2006/main"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independiente.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xmlns:a="http://schemas.openxmlformats.org/drawingml/2006/main" marL="151130">
              <a:lnSpc>
                <a:spcPct val="100000"/>
              </a:lnSpc>
              <a:spcBef>
                <a:spcPts val="1275"/>
              </a:spcBef>
            </a:pP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Sólo los beneficiarios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de SSI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, de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15 años o </a:t>
            </a:r>
            <a:r xmlns:a="http://schemas.openxmlformats.org/drawingml/2006/main"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más,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tienen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ingresos o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recursos para establecer</a:t>
            </a:r>
            <a:r xmlns:a="http://schemas.openxmlformats.org/drawingml/2006/main">
              <a:rPr sz="1800" b="1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aparte.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823" y="1800304"/>
            <a:ext cx="8853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02590" marR="5080" indent="-390525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1800" dirty="0">
                <a:solidFill>
                  <a:srgbClr val="404040"/>
                </a:solidFill>
              </a:rPr>
              <a:t>Una </a:t>
            </a:r>
            <a:r xmlns:a="http://schemas.openxmlformats.org/drawingml/2006/main">
              <a:rPr sz="1800" dirty="0">
                <a:solidFill>
                  <a:srgbClr val="404040"/>
                </a:solidFill>
              </a:rPr>
              <a:t>guía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útil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para brindar información detallada sobre el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incentivo laboral </a:t>
            </a:r>
            <a:r xmlns:a="http://schemas.openxmlformats.org/drawingml/2006/main">
              <a:rPr sz="1800" spc="-55" dirty="0">
                <a:solidFill>
                  <a:srgbClr val="404040"/>
                </a:solidFill>
              </a:rPr>
              <a:t>PASS </a:t>
            </a:r>
            <a:r xmlns:a="http://schemas.openxmlformats.org/drawingml/2006/main">
              <a:rPr sz="1800" dirty="0">
                <a:solidFill>
                  <a:srgbClr val="404040"/>
                </a:solidFill>
              </a:rPr>
              <a:t>y </a:t>
            </a:r>
            <a:r xmlns:a="http://schemas.openxmlformats.org/drawingml/2006/main">
              <a:rPr sz="1800" spc="-15" dirty="0">
                <a:solidFill>
                  <a:srgbClr val="404040"/>
                </a:solidFill>
              </a:rPr>
              <a:t>el Programa de Boletos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para aclarar cómo cada uno puede respaldar sus esfuerzos por regresar a</a:t>
            </a:r>
            <a:r xmlns:a="http://schemas.openxmlformats.org/drawingml/2006/main">
              <a:rPr sz="1800" spc="60" dirty="0">
                <a:solidFill>
                  <a:srgbClr val="404040"/>
                </a:solidFill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trabajar.</a:t>
            </a:r>
            <a:endParaRPr xmlns:a="http://schemas.openxmlformats.org/drawingml/2006/main" sz="1800"/>
          </a:p>
        </p:txBody>
      </p:sp>
      <p:sp>
        <p:nvSpPr>
          <p:cNvPr id="3" name="object 3"/>
          <p:cNvSpPr txBox="1"/>
          <p:nvPr/>
        </p:nvSpPr>
        <p:spPr>
          <a:xfrm>
            <a:off x="788103" y="2876325"/>
            <a:ext cx="8797925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762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 xmlns:r="http://schemas.openxmlformats.org/officeDocument/2006/relationships"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2"/>
              </a:rPr>
              <a:t>https://www.ssa.gov/disabilityresearch/wi/documents/PASS_and_Ticket_Guide.pdf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rebuchet MS"/>
              <a:cs typeface="Trebuchet MS"/>
            </a:endParaRPr>
          </a:p>
          <a:p>
            <a:pPr xmlns:a="http://schemas.openxmlformats.org/drawingml/2006/main" marL="12700" marR="5080" indent="277495">
              <a:lnSpc>
                <a:spcPct val="146100"/>
              </a:lnSpc>
            </a:pPr>
            <a:r xmlns:a="http://schemas.openxmlformats.org/drawingml/2006/main"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Puede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encontrar información sobre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apoyos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laborales adicionales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Libro </a:t>
            </a:r>
            <a:r xmlns:a="http://schemas.openxmlformats.org/drawingml/2006/main"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Rojo . </a:t>
            </a:r>
            <a:r xmlns:a="http://schemas.openxmlformats.org/drawingml/2006/main"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Puede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comunicarse con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especialista </a:t>
            </a: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en PASS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del Seguro Social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llamando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número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gratuito :</a:t>
            </a:r>
            <a:r xmlns:a="http://schemas.openxmlformats.org/drawingml/2006/main">
              <a:rPr sz="1800" spc="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1-800-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1925320">
              <a:lnSpc>
                <a:spcPct val="100000"/>
              </a:lnSpc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772-1213,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días laborables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7 am a 7</a:t>
            </a: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pm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158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spc="-25" dirty="0"/>
              <a:t>Sitios web </a:t>
            </a:r>
            <a:r xmlns:a="http://schemas.openxmlformats.org/drawingml/2006/main">
              <a:rPr sz="3600" spc="-5" dirty="0"/>
              <a:t>de la SSA </a:t>
            </a:r>
            <a:r xmlns:a="http://schemas.openxmlformats.org/drawingml/2006/main">
              <a:rPr sz="3600" dirty="0"/>
              <a:t>y</a:t>
            </a:r>
            <a:r xmlns:a="http://schemas.openxmlformats.org/drawingml/2006/main">
              <a:rPr sz="3600" spc="-190" dirty="0"/>
              <a:t> </a:t>
            </a:r>
            <a:r xmlns:a="http://schemas.openxmlformats.org/drawingml/2006/main">
              <a:rPr sz="3600" spc="-5" dirty="0"/>
              <a:t>Publicaciones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544504"/>
            <a:ext cx="8887460" cy="43326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9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: SSA-545-BK:</a:t>
            </a:r>
            <a:r xmlns:a="http://schemas.openxmlformats.org/drawingml/2006/main">
              <a:rPr sz="1800" spc="5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 xmlns:r="http://schemas.openxmlformats.org/officeDocument/2006/relationships"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2"/>
              </a:rPr>
              <a:t>www.ssa.gov/forms/ssa-545.pdf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marR="3175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Cadre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(información de contacto específica sobre los "cuadros" del Plan para lograr la autosuficiencia </a:t>
            </a:r>
            <a:r xmlns:a="http://schemas.openxmlformats.org/drawingml/2006/main"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(PASS)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 empleados de la SSA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son expertos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 manejo de solicitudes </a:t>
            </a: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 xmlns:a="http://schemas.openxmlformats.org/drawingml/2006/main" xmlns:r="http://schemas.openxmlformats.org/officeDocument/2006/relationships">
              <a:rPr sz="18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 xmlns:a="http://schemas.openxmlformats.org/drawingml/2006/main" xmlns:r="http://schemas.openxmlformats.org/officeDocument/2006/relationships"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3"/>
              </a:rPr>
              <a:t>www.ssa.gov/disabilityresearch/wi/passcadre.htm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marR="1440815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Trabajar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estando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discapacitado: una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guía de planes para lograr logros</a:t>
            </a:r>
            <a:r xmlns:a="http://schemas.openxmlformats.org/drawingml/2006/main">
              <a:rPr sz="1800" spc="-3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Auto ayuda:</a:t>
            </a:r>
            <a:r xmlns:a="http://schemas.openxmlformats.org/drawingml/2006/main" xmlns:r="http://schemas.openxmlformats.org/officeDocument/2006/relationships">
              <a:rPr sz="18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 xmlns:a="http://schemas.openxmlformats.org/drawingml/2006/main" xmlns:r="http://schemas.openxmlformats.org/officeDocument/2006/relationships"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4"/>
              </a:rPr>
              <a:t>www.ssa.gov/pubs/EN-05-11017.pdf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1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salariales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 SSI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 xmlns:a="http://schemas.openxmlformats.org/drawingml/2006/main">
              <a:rPr sz="1800" spc="2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 xmlns:r="http://schemas.openxmlformats.org/officeDocument/2006/relationships"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5"/>
              </a:rPr>
              <a:t>www.ssa.gov/benefits/ssi/wage-reporting.html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Elija el sitio web </a:t>
            </a:r>
            <a:r xmlns:a="http://schemas.openxmlformats.org/drawingml/2006/main"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de trabajo </a:t>
            </a: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 xmlns:a="http://schemas.openxmlformats.org/drawingml/2006/main">
              <a:rPr sz="1800" spc="2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 xmlns:r="http://schemas.openxmlformats.org/officeDocument/2006/relationships">
              <a:rPr sz="18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6"/>
              </a:rPr>
              <a:t>http://choosework.ssa.gov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Trabajar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estando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discapacitado: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cómo </a:t>
            </a:r>
            <a:r xmlns:a="http://schemas.openxmlformats.org/drawingml/2006/main"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podemos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ayudar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 xmlns:a="http://schemas.openxmlformats.org/drawingml/2006/main">
              <a:rPr sz="1800" spc="3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 xmlns:r="http://schemas.openxmlformats.org/officeDocument/2006/relationships"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7"/>
              </a:rPr>
              <a:t>www.ssa.gov/pubs/EN-05-10095.pdf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1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Su </a:t>
            </a: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boleto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trabajar:</a:t>
            </a:r>
            <a:r xmlns:a="http://schemas.openxmlformats.org/drawingml/2006/main">
              <a:rPr sz="1800" spc="3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 xmlns:r="http://schemas.openxmlformats.org/officeDocument/2006/relationships"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8"/>
              </a:rPr>
              <a:t>www.ssa.gov/pubs/EN-05-10061.pdf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4965" marR="508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del Boleto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Trabajar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 la SSA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 xmlns:a="http://schemas.openxmlformats.org/drawingml/2006/main">
              <a:rPr sz="1800" spc="-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 xmlns:r="http://schemas.openxmlformats.org/officeDocument/2006/relationships">
              <a:rPr sz="1800" u="heavy" spc="-1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9"/>
              </a:rPr>
              <a:t>www.elegirtrabajo.net</a:t>
            </a:r>
            <a:r xmlns:a="http://schemas.openxmlformats.org/drawingml/2006/main" xmlns:r="http://schemas.openxmlformats.org/officeDocument/2006/relationships">
              <a:rPr sz="1800" spc="-15" dirty="0">
                <a:solidFill>
                  <a:srgbClr val="F49100"/>
                </a:solidFill>
                <a:latin typeface="Trebuchet MS"/>
                <a:cs typeface="Trebuchet MS"/>
                <a:hlinkClick r:id="rId9"/>
              </a:rPr>
              <a:t> </a:t>
            </a:r>
            <a:r xmlns:a="http://schemas.openxmlformats.org/drawingml/2006/main" xmlns:r="http://schemas.openxmlformats.org/officeDocument/2006/relationships">
              <a:rPr sz="1800" spc="-5" dirty="0">
                <a:solidFill>
                  <a:srgbClr val="404040"/>
                </a:solidFill>
                <a:latin typeface="Trebuchet MS"/>
                <a:cs typeface="Trebuchet MS"/>
                <a:hlinkClick r:id="rId9"/>
              </a:rPr>
              <a:t>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comuníquese con ellos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teléfono o TTY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números: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1-866-968-7842;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Línea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TTY :</a:t>
            </a: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1-866-833-2967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779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67B3B3E-063C-5034-3760-F9B8C20EC0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5096" y="-430887"/>
            <a:ext cx="4141807" cy="430887"/>
          </a:xfrm>
        </p:spPr>
        <p:txBody>
          <a:bodyPr wrap="square" lIns="0" tIns="0" rIns="0" bIns="0" anchor="b">
            <a:spAutoFit/>
          </a:bodyPr>
          <a:lstStyle/>
          <a:p>
            <a:r xmlns:a="http://schemas.openxmlformats.org/drawingml/2006/main">
              <a:rPr lang="es" dirty="0"/>
              <a:t>BVCIL está aquí para ayudar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77425" y="0"/>
            <a:ext cx="2383790" cy="350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BVCIL </a:t>
            </a:r>
            <a:r xmlns:a="http://schemas.openxmlformats.org/drawingml/2006/main"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está </a:t>
            </a: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aquí para</a:t>
            </a:r>
            <a:r xmlns:a="http://schemas.openxmlformats.org/drawingml/2006/main">
              <a:rPr sz="1800" b="1" spc="-114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ayuda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algn="ctr">
              <a:lnSpc>
                <a:spcPts val="2050"/>
              </a:lnSpc>
              <a:spcBef>
                <a:spcPts val="1725"/>
              </a:spcBef>
            </a:pPr>
            <a:r xmlns:a="http://schemas.openxmlformats.org/drawingml/2006/main"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1869 </a:t>
            </a: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Cresta de zarzo</a:t>
            </a:r>
            <a:r xmlns:a="http://schemas.openxmlformats.org/drawingml/2006/main">
              <a:rPr sz="1800" b="1" spc="-60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Conducir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algn="ctr">
              <a:lnSpc>
                <a:spcPts val="1945"/>
              </a:lnSpc>
            </a:pP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Bryan ( </a:t>
            </a:r>
            <a:r xmlns:a="http://schemas.openxmlformats.org/drawingml/2006/main">
              <a:rPr sz="1800" b="1" spc="-45" dirty="0">
                <a:solidFill>
                  <a:srgbClr val="0037A3"/>
                </a:solidFill>
                <a:latin typeface="Trebuchet MS"/>
                <a:cs typeface="Trebuchet MS"/>
              </a:rPr>
              <a:t>Texas)</a:t>
            </a:r>
            <a:r xmlns:a="http://schemas.openxmlformats.org/drawingml/2006/main">
              <a:rPr sz="1800" b="1" spc="-50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77802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algn="ctr">
              <a:lnSpc>
                <a:spcPts val="2050"/>
              </a:lnSpc>
            </a:pP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979-776-5505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rebuchet MS"/>
              <a:cs typeface="Trebuchet MS"/>
            </a:endParaRPr>
          </a:p>
          <a:p>
            <a:pPr xmlns:a="http://schemas.openxmlformats.org/drawingml/2006/main" marL="266700" marR="259715" indent="-1905" algn="ctr">
              <a:lnSpc>
                <a:spcPts val="1939"/>
              </a:lnSpc>
            </a:pPr>
            <a:r xmlns:a="http://schemas.openxmlformats.org/drawingml/2006/main">
              <a:rPr sz="1800" b="1" spc="-15" dirty="0">
                <a:solidFill>
                  <a:srgbClr val="0037A3"/>
                </a:solidFill>
                <a:latin typeface="Trebuchet MS"/>
                <a:cs typeface="Trebuchet MS"/>
              </a:rPr>
              <a:t>Programa </a:t>
            </a:r>
            <a:r xmlns:a="http://schemas.openxmlformats.org/drawingml/2006/main">
              <a:rPr sz="1800" b="1" spc="-15" dirty="0">
                <a:solidFill>
                  <a:srgbClr val="0037A3"/>
                </a:solidFill>
                <a:latin typeface="Trebuchet MS"/>
                <a:cs typeface="Trebuchet MS"/>
              </a:rPr>
              <a:t>Craig </a:t>
            </a:r>
            <a:r xmlns:a="http://schemas.openxmlformats.org/drawingml/2006/main">
              <a:rPr sz="1800" b="1" spc="10" dirty="0">
                <a:solidFill>
                  <a:srgbClr val="0037A3"/>
                </a:solidFill>
                <a:latin typeface="Trebuchet MS"/>
                <a:cs typeface="Trebuchet MS"/>
              </a:rPr>
              <a:t>Davis</a:t>
            </a:r>
            <a:r xmlns:a="http://schemas.openxmlformats.org/drawingml/2006/main">
              <a:rPr sz="1800" b="1" spc="-25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Gerente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algn="ctr">
              <a:lnSpc>
                <a:spcPts val="1920"/>
              </a:lnSpc>
            </a:pP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979-776-5505</a:t>
            </a:r>
            <a:r xmlns:a="http://schemas.openxmlformats.org/drawingml/2006/main">
              <a:rPr sz="1800" b="1" spc="-80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x1009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algn="ctr">
              <a:lnSpc>
                <a:spcPts val="2050"/>
              </a:lnSpc>
              <a:spcBef>
                <a:spcPts val="1725"/>
              </a:spcBef>
            </a:pPr>
            <a:r xmlns:a="http://schemas.openxmlformats.org/drawingml/2006/main">
              <a:rPr sz="1800" b="1" spc="-30" dirty="0">
                <a:solidFill>
                  <a:srgbClr val="0037A3"/>
                </a:solidFill>
                <a:latin typeface="Trebuchet MS"/>
                <a:cs typeface="Trebuchet MS"/>
              </a:rPr>
              <a:t>Pat </a:t>
            </a: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Morse,</a:t>
            </a:r>
            <a:r xmlns:a="http://schemas.openxmlformats.org/drawingml/2006/main">
              <a:rPr sz="1800" b="1" spc="-15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LMSW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12700" marR="5080" algn="ctr">
              <a:lnSpc>
                <a:spcPts val="1939"/>
              </a:lnSpc>
              <a:spcBef>
                <a:spcPts val="140"/>
              </a:spcBef>
            </a:pPr>
            <a:r xmlns:a="http://schemas.openxmlformats.org/drawingml/2006/main"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Consumidor de Illinois</a:t>
            </a:r>
            <a:r xmlns:a="http://schemas.openxmlformats.org/drawingml/2006/main">
              <a:rPr sz="1800" b="1" spc="-265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Defensor 979-776-5505</a:t>
            </a:r>
            <a:r xmlns:a="http://schemas.openxmlformats.org/drawingml/2006/main">
              <a:rPr sz="1800" b="1" spc="-85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x1003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algn="ctr">
              <a:lnSpc>
                <a:spcPts val="1920"/>
              </a:lnSpc>
            </a:pPr>
            <a:r xmlns:a="http://schemas.openxmlformats.org/drawingml/2006/main" xmlns:r="http://schemas.openxmlformats.org/officeDocument/2006/relationships">
              <a:rPr sz="1800" b="1" spc="-5" dirty="0">
                <a:solidFill>
                  <a:srgbClr val="0037A3"/>
                </a:solidFill>
                <a:latin typeface="Trebuchet MS"/>
                <a:cs typeface="Trebuchet MS"/>
                <a:hlinkClick r:id="rId2"/>
              </a:rPr>
              <a:t>pmorse@bvcil.org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1" y="12195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Green circle with a white question mark in the middle"/>
          <p:cNvSpPr/>
          <p:nvPr/>
        </p:nvSpPr>
        <p:spPr>
          <a:xfrm>
            <a:off x="1315542" y="1976750"/>
            <a:ext cx="2950845" cy="2946400"/>
          </a:xfrm>
          <a:custGeom>
            <a:avLst/>
            <a:gdLst/>
            <a:ahLst/>
            <a:cxnLst/>
            <a:rect l="l" t="t" r="r" b="b"/>
            <a:pathLst>
              <a:path w="2950845" h="2946400">
                <a:moveTo>
                  <a:pt x="1761182" y="25400"/>
                </a:moveTo>
                <a:lnTo>
                  <a:pt x="1189344" y="25400"/>
                </a:lnTo>
                <a:lnTo>
                  <a:pt x="1282836" y="0"/>
                </a:lnTo>
                <a:lnTo>
                  <a:pt x="1667689" y="0"/>
                </a:lnTo>
                <a:lnTo>
                  <a:pt x="1761182" y="25400"/>
                </a:lnTo>
                <a:close/>
              </a:path>
              <a:path w="2950845" h="2946400">
                <a:moveTo>
                  <a:pt x="1761182" y="2921000"/>
                </a:moveTo>
                <a:lnTo>
                  <a:pt x="1189344" y="2921000"/>
                </a:lnTo>
                <a:lnTo>
                  <a:pt x="965102" y="2857500"/>
                </a:lnTo>
                <a:lnTo>
                  <a:pt x="922074" y="2832100"/>
                </a:lnTo>
                <a:lnTo>
                  <a:pt x="879710" y="2819400"/>
                </a:lnTo>
                <a:lnTo>
                  <a:pt x="838034" y="2794000"/>
                </a:lnTo>
                <a:lnTo>
                  <a:pt x="797069" y="2781300"/>
                </a:lnTo>
                <a:lnTo>
                  <a:pt x="756840" y="2755900"/>
                </a:lnTo>
                <a:lnTo>
                  <a:pt x="717372" y="2730500"/>
                </a:lnTo>
                <a:lnTo>
                  <a:pt x="678688" y="2705100"/>
                </a:lnTo>
                <a:lnTo>
                  <a:pt x="640813" y="2679700"/>
                </a:lnTo>
                <a:lnTo>
                  <a:pt x="603770" y="2654300"/>
                </a:lnTo>
                <a:lnTo>
                  <a:pt x="567585" y="2628900"/>
                </a:lnTo>
                <a:lnTo>
                  <a:pt x="532282" y="2603500"/>
                </a:lnTo>
                <a:lnTo>
                  <a:pt x="497884" y="2578100"/>
                </a:lnTo>
                <a:lnTo>
                  <a:pt x="464416" y="2540000"/>
                </a:lnTo>
                <a:lnTo>
                  <a:pt x="431902" y="2514600"/>
                </a:lnTo>
                <a:lnTo>
                  <a:pt x="400367" y="2476500"/>
                </a:lnTo>
                <a:lnTo>
                  <a:pt x="369834" y="2451100"/>
                </a:lnTo>
                <a:lnTo>
                  <a:pt x="340328" y="2413000"/>
                </a:lnTo>
                <a:lnTo>
                  <a:pt x="311872" y="2374900"/>
                </a:lnTo>
                <a:lnTo>
                  <a:pt x="284492" y="2336800"/>
                </a:lnTo>
                <a:lnTo>
                  <a:pt x="258212" y="2298700"/>
                </a:lnTo>
                <a:lnTo>
                  <a:pt x="233055" y="2260600"/>
                </a:lnTo>
                <a:lnTo>
                  <a:pt x="209046" y="2222500"/>
                </a:lnTo>
                <a:lnTo>
                  <a:pt x="186209" y="2184400"/>
                </a:lnTo>
                <a:lnTo>
                  <a:pt x="164569" y="2146300"/>
                </a:lnTo>
                <a:lnTo>
                  <a:pt x="144149" y="2108200"/>
                </a:lnTo>
                <a:lnTo>
                  <a:pt x="124974" y="2057400"/>
                </a:lnTo>
                <a:lnTo>
                  <a:pt x="107068" y="2019300"/>
                </a:lnTo>
                <a:lnTo>
                  <a:pt x="90456" y="1981200"/>
                </a:lnTo>
                <a:lnTo>
                  <a:pt x="75160" y="1930400"/>
                </a:lnTo>
                <a:lnTo>
                  <a:pt x="61207" y="1892300"/>
                </a:lnTo>
                <a:lnTo>
                  <a:pt x="48619" y="1841500"/>
                </a:lnTo>
                <a:lnTo>
                  <a:pt x="37422" y="1803400"/>
                </a:lnTo>
                <a:lnTo>
                  <a:pt x="27639" y="1752600"/>
                </a:lnTo>
                <a:lnTo>
                  <a:pt x="19294" y="1701800"/>
                </a:lnTo>
                <a:lnTo>
                  <a:pt x="12413" y="1663700"/>
                </a:lnTo>
                <a:lnTo>
                  <a:pt x="7018" y="1612900"/>
                </a:lnTo>
                <a:lnTo>
                  <a:pt x="3135" y="1562100"/>
                </a:lnTo>
                <a:lnTo>
                  <a:pt x="787" y="1511300"/>
                </a:lnTo>
                <a:lnTo>
                  <a:pt x="0" y="1473200"/>
                </a:lnTo>
                <a:lnTo>
                  <a:pt x="787" y="1422400"/>
                </a:lnTo>
                <a:lnTo>
                  <a:pt x="3135" y="1371600"/>
                </a:lnTo>
                <a:lnTo>
                  <a:pt x="7018" y="1320800"/>
                </a:lnTo>
                <a:lnTo>
                  <a:pt x="12413" y="1270000"/>
                </a:lnTo>
                <a:lnTo>
                  <a:pt x="19294" y="1231900"/>
                </a:lnTo>
                <a:lnTo>
                  <a:pt x="27639" y="1181100"/>
                </a:lnTo>
                <a:lnTo>
                  <a:pt x="37422" y="1130300"/>
                </a:lnTo>
                <a:lnTo>
                  <a:pt x="48619" y="1092200"/>
                </a:lnTo>
                <a:lnTo>
                  <a:pt x="61207" y="1041400"/>
                </a:lnTo>
                <a:lnTo>
                  <a:pt x="75160" y="1003300"/>
                </a:lnTo>
                <a:lnTo>
                  <a:pt x="90456" y="952500"/>
                </a:lnTo>
                <a:lnTo>
                  <a:pt x="107068" y="914400"/>
                </a:lnTo>
                <a:lnTo>
                  <a:pt x="124974" y="876300"/>
                </a:lnTo>
                <a:lnTo>
                  <a:pt x="144149" y="825500"/>
                </a:lnTo>
                <a:lnTo>
                  <a:pt x="164569" y="787400"/>
                </a:lnTo>
                <a:lnTo>
                  <a:pt x="186209" y="749300"/>
                </a:lnTo>
                <a:lnTo>
                  <a:pt x="209046" y="711200"/>
                </a:lnTo>
                <a:lnTo>
                  <a:pt x="233055" y="673100"/>
                </a:lnTo>
                <a:lnTo>
                  <a:pt x="258212" y="635000"/>
                </a:lnTo>
                <a:lnTo>
                  <a:pt x="284492" y="596900"/>
                </a:lnTo>
                <a:lnTo>
                  <a:pt x="311872" y="558800"/>
                </a:lnTo>
                <a:lnTo>
                  <a:pt x="340328" y="520700"/>
                </a:lnTo>
                <a:lnTo>
                  <a:pt x="369834" y="495300"/>
                </a:lnTo>
                <a:lnTo>
                  <a:pt x="400367" y="457200"/>
                </a:lnTo>
                <a:lnTo>
                  <a:pt x="431902" y="419100"/>
                </a:lnTo>
                <a:lnTo>
                  <a:pt x="464416" y="393700"/>
                </a:lnTo>
                <a:lnTo>
                  <a:pt x="497884" y="368300"/>
                </a:lnTo>
                <a:lnTo>
                  <a:pt x="532282" y="330200"/>
                </a:lnTo>
                <a:lnTo>
                  <a:pt x="567585" y="304800"/>
                </a:lnTo>
                <a:lnTo>
                  <a:pt x="603770" y="279400"/>
                </a:lnTo>
                <a:lnTo>
                  <a:pt x="640813" y="254000"/>
                </a:lnTo>
                <a:lnTo>
                  <a:pt x="678688" y="228600"/>
                </a:lnTo>
                <a:lnTo>
                  <a:pt x="717372" y="203200"/>
                </a:lnTo>
                <a:lnTo>
                  <a:pt x="756840" y="177800"/>
                </a:lnTo>
                <a:lnTo>
                  <a:pt x="797069" y="152400"/>
                </a:lnTo>
                <a:lnTo>
                  <a:pt x="838034" y="139700"/>
                </a:lnTo>
                <a:lnTo>
                  <a:pt x="879710" y="114300"/>
                </a:lnTo>
                <a:lnTo>
                  <a:pt x="965102" y="88900"/>
                </a:lnTo>
                <a:lnTo>
                  <a:pt x="1008769" y="63500"/>
                </a:lnTo>
                <a:lnTo>
                  <a:pt x="1143362" y="25400"/>
                </a:lnTo>
                <a:lnTo>
                  <a:pt x="1807163" y="25400"/>
                </a:lnTo>
                <a:lnTo>
                  <a:pt x="1941757" y="63500"/>
                </a:lnTo>
                <a:lnTo>
                  <a:pt x="1985423" y="88900"/>
                </a:lnTo>
                <a:lnTo>
                  <a:pt x="2070815" y="114300"/>
                </a:lnTo>
                <a:lnTo>
                  <a:pt x="2112492" y="139700"/>
                </a:lnTo>
                <a:lnTo>
                  <a:pt x="2153457" y="152400"/>
                </a:lnTo>
                <a:lnTo>
                  <a:pt x="2193686" y="177800"/>
                </a:lnTo>
                <a:lnTo>
                  <a:pt x="2233154" y="203200"/>
                </a:lnTo>
                <a:lnTo>
                  <a:pt x="2271838" y="228600"/>
                </a:lnTo>
                <a:lnTo>
                  <a:pt x="2309713" y="254000"/>
                </a:lnTo>
                <a:lnTo>
                  <a:pt x="2346755" y="279400"/>
                </a:lnTo>
                <a:lnTo>
                  <a:pt x="2382940" y="304800"/>
                </a:lnTo>
                <a:lnTo>
                  <a:pt x="2418244" y="330200"/>
                </a:lnTo>
                <a:lnTo>
                  <a:pt x="2452642" y="368300"/>
                </a:lnTo>
                <a:lnTo>
                  <a:pt x="2469376" y="381000"/>
                </a:lnTo>
                <a:lnTo>
                  <a:pt x="1424371" y="381000"/>
                </a:lnTo>
                <a:lnTo>
                  <a:pt x="1375042" y="393700"/>
                </a:lnTo>
                <a:lnTo>
                  <a:pt x="1327340" y="393700"/>
                </a:lnTo>
                <a:lnTo>
                  <a:pt x="1281330" y="406400"/>
                </a:lnTo>
                <a:lnTo>
                  <a:pt x="1237078" y="419100"/>
                </a:lnTo>
                <a:lnTo>
                  <a:pt x="1194648" y="431800"/>
                </a:lnTo>
                <a:lnTo>
                  <a:pt x="1154106" y="457200"/>
                </a:lnTo>
                <a:lnTo>
                  <a:pt x="1115517" y="469900"/>
                </a:lnTo>
                <a:lnTo>
                  <a:pt x="1078946" y="495300"/>
                </a:lnTo>
                <a:lnTo>
                  <a:pt x="1044457" y="520700"/>
                </a:lnTo>
                <a:lnTo>
                  <a:pt x="1012117" y="546100"/>
                </a:lnTo>
                <a:lnTo>
                  <a:pt x="981990" y="584200"/>
                </a:lnTo>
                <a:lnTo>
                  <a:pt x="954141" y="609600"/>
                </a:lnTo>
                <a:lnTo>
                  <a:pt x="928636" y="647700"/>
                </a:lnTo>
                <a:lnTo>
                  <a:pt x="905539" y="685800"/>
                </a:lnTo>
                <a:lnTo>
                  <a:pt x="884915" y="723900"/>
                </a:lnTo>
                <a:lnTo>
                  <a:pt x="866830" y="762000"/>
                </a:lnTo>
                <a:lnTo>
                  <a:pt x="851349" y="800100"/>
                </a:lnTo>
                <a:lnTo>
                  <a:pt x="838536" y="850900"/>
                </a:lnTo>
                <a:lnTo>
                  <a:pt x="828458" y="889000"/>
                </a:lnTo>
                <a:lnTo>
                  <a:pt x="821178" y="939800"/>
                </a:lnTo>
                <a:lnTo>
                  <a:pt x="816763" y="990600"/>
                </a:lnTo>
                <a:lnTo>
                  <a:pt x="815277" y="1041400"/>
                </a:lnTo>
                <a:lnTo>
                  <a:pt x="1902313" y="1041400"/>
                </a:lnTo>
                <a:lnTo>
                  <a:pt x="1899784" y="1092200"/>
                </a:lnTo>
                <a:lnTo>
                  <a:pt x="1892307" y="1143000"/>
                </a:lnTo>
                <a:lnTo>
                  <a:pt x="1880042" y="1181100"/>
                </a:lnTo>
                <a:lnTo>
                  <a:pt x="1863150" y="1219200"/>
                </a:lnTo>
                <a:lnTo>
                  <a:pt x="1841794" y="1257300"/>
                </a:lnTo>
                <a:lnTo>
                  <a:pt x="1816133" y="1295400"/>
                </a:lnTo>
                <a:lnTo>
                  <a:pt x="1786330" y="1320800"/>
                </a:lnTo>
                <a:lnTo>
                  <a:pt x="1752545" y="1346200"/>
                </a:lnTo>
                <a:lnTo>
                  <a:pt x="1714941" y="1371600"/>
                </a:lnTo>
                <a:lnTo>
                  <a:pt x="1673677" y="1397000"/>
                </a:lnTo>
                <a:lnTo>
                  <a:pt x="1628917" y="1409700"/>
                </a:lnTo>
                <a:lnTo>
                  <a:pt x="1580820" y="1422400"/>
                </a:lnTo>
                <a:lnTo>
                  <a:pt x="1529548" y="1422400"/>
                </a:lnTo>
                <a:lnTo>
                  <a:pt x="1475263" y="1435100"/>
                </a:lnTo>
                <a:lnTo>
                  <a:pt x="1358795" y="1435100"/>
                </a:lnTo>
                <a:lnTo>
                  <a:pt x="1358795" y="2006600"/>
                </a:lnTo>
                <a:lnTo>
                  <a:pt x="2848995" y="2006600"/>
                </a:lnTo>
                <a:lnTo>
                  <a:pt x="2843457" y="2019300"/>
                </a:lnTo>
                <a:lnTo>
                  <a:pt x="2825551" y="2057400"/>
                </a:lnTo>
                <a:lnTo>
                  <a:pt x="2806376" y="2108200"/>
                </a:lnTo>
                <a:lnTo>
                  <a:pt x="2785957" y="2146300"/>
                </a:lnTo>
                <a:lnTo>
                  <a:pt x="2771530" y="2171700"/>
                </a:lnTo>
                <a:lnTo>
                  <a:pt x="1430283" y="2171700"/>
                </a:lnTo>
                <a:lnTo>
                  <a:pt x="1389242" y="2184400"/>
                </a:lnTo>
                <a:lnTo>
                  <a:pt x="1353226" y="2209800"/>
                </a:lnTo>
                <a:lnTo>
                  <a:pt x="1323322" y="2235200"/>
                </a:lnTo>
                <a:lnTo>
                  <a:pt x="1300617" y="2273300"/>
                </a:lnTo>
                <a:lnTo>
                  <a:pt x="1286197" y="2311400"/>
                </a:lnTo>
                <a:lnTo>
                  <a:pt x="1281149" y="2362200"/>
                </a:lnTo>
                <a:lnTo>
                  <a:pt x="1286197" y="2400300"/>
                </a:lnTo>
                <a:lnTo>
                  <a:pt x="1300617" y="2451100"/>
                </a:lnTo>
                <a:lnTo>
                  <a:pt x="1323322" y="2476500"/>
                </a:lnTo>
                <a:lnTo>
                  <a:pt x="1353226" y="2514600"/>
                </a:lnTo>
                <a:lnTo>
                  <a:pt x="1389242" y="2540000"/>
                </a:lnTo>
                <a:lnTo>
                  <a:pt x="1430283" y="2552700"/>
                </a:lnTo>
                <a:lnTo>
                  <a:pt x="2474954" y="2552700"/>
                </a:lnTo>
                <a:lnTo>
                  <a:pt x="2452642" y="2578100"/>
                </a:lnTo>
                <a:lnTo>
                  <a:pt x="2418244" y="2603500"/>
                </a:lnTo>
                <a:lnTo>
                  <a:pt x="2382940" y="2628900"/>
                </a:lnTo>
                <a:lnTo>
                  <a:pt x="2346755" y="2654300"/>
                </a:lnTo>
                <a:lnTo>
                  <a:pt x="2309713" y="2679700"/>
                </a:lnTo>
                <a:lnTo>
                  <a:pt x="2271838" y="2705100"/>
                </a:lnTo>
                <a:lnTo>
                  <a:pt x="2233154" y="2730500"/>
                </a:lnTo>
                <a:lnTo>
                  <a:pt x="2193686" y="2755900"/>
                </a:lnTo>
                <a:lnTo>
                  <a:pt x="2153457" y="2781300"/>
                </a:lnTo>
                <a:lnTo>
                  <a:pt x="2112492" y="2794000"/>
                </a:lnTo>
                <a:lnTo>
                  <a:pt x="2070815" y="2819400"/>
                </a:lnTo>
                <a:lnTo>
                  <a:pt x="2028451" y="2832100"/>
                </a:lnTo>
                <a:lnTo>
                  <a:pt x="1985423" y="2857500"/>
                </a:lnTo>
                <a:lnTo>
                  <a:pt x="1761182" y="2921000"/>
                </a:lnTo>
                <a:close/>
              </a:path>
              <a:path w="2950845" h="2946400">
                <a:moveTo>
                  <a:pt x="2848995" y="2006600"/>
                </a:moveTo>
                <a:lnTo>
                  <a:pt x="1591731" y="2006600"/>
                </a:lnTo>
                <a:lnTo>
                  <a:pt x="1591731" y="1651000"/>
                </a:lnTo>
                <a:lnTo>
                  <a:pt x="1642303" y="1651000"/>
                </a:lnTo>
                <a:lnTo>
                  <a:pt x="1690973" y="1638300"/>
                </a:lnTo>
                <a:lnTo>
                  <a:pt x="1737646" y="1612900"/>
                </a:lnTo>
                <a:lnTo>
                  <a:pt x="1782228" y="1600200"/>
                </a:lnTo>
                <a:lnTo>
                  <a:pt x="1824622" y="1574800"/>
                </a:lnTo>
                <a:lnTo>
                  <a:pt x="1864734" y="1562100"/>
                </a:lnTo>
                <a:lnTo>
                  <a:pt x="1902469" y="1536700"/>
                </a:lnTo>
                <a:lnTo>
                  <a:pt x="1937731" y="1498600"/>
                </a:lnTo>
                <a:lnTo>
                  <a:pt x="1970427" y="1473200"/>
                </a:lnTo>
                <a:lnTo>
                  <a:pt x="2000459" y="1435100"/>
                </a:lnTo>
                <a:lnTo>
                  <a:pt x="2027734" y="1397000"/>
                </a:lnTo>
                <a:lnTo>
                  <a:pt x="2052156" y="1358900"/>
                </a:lnTo>
                <a:lnTo>
                  <a:pt x="2073631" y="1320800"/>
                </a:lnTo>
                <a:lnTo>
                  <a:pt x="2092062" y="1282700"/>
                </a:lnTo>
                <a:lnTo>
                  <a:pt x="2107356" y="1231900"/>
                </a:lnTo>
                <a:lnTo>
                  <a:pt x="2119417" y="1193800"/>
                </a:lnTo>
                <a:lnTo>
                  <a:pt x="2128149" y="1143000"/>
                </a:lnTo>
                <a:lnTo>
                  <a:pt x="2133458" y="1092200"/>
                </a:lnTo>
                <a:lnTo>
                  <a:pt x="2135249" y="1041400"/>
                </a:lnTo>
                <a:lnTo>
                  <a:pt x="2133615" y="990600"/>
                </a:lnTo>
                <a:lnTo>
                  <a:pt x="2128784" y="952500"/>
                </a:lnTo>
                <a:lnTo>
                  <a:pt x="2120862" y="901700"/>
                </a:lnTo>
                <a:lnTo>
                  <a:pt x="2109952" y="850900"/>
                </a:lnTo>
                <a:lnTo>
                  <a:pt x="2096161" y="812800"/>
                </a:lnTo>
                <a:lnTo>
                  <a:pt x="2079595" y="774700"/>
                </a:lnTo>
                <a:lnTo>
                  <a:pt x="2060357" y="736600"/>
                </a:lnTo>
                <a:lnTo>
                  <a:pt x="2038554" y="698500"/>
                </a:lnTo>
                <a:lnTo>
                  <a:pt x="2014291" y="660400"/>
                </a:lnTo>
                <a:lnTo>
                  <a:pt x="1987674" y="622300"/>
                </a:lnTo>
                <a:lnTo>
                  <a:pt x="1958806" y="584200"/>
                </a:lnTo>
                <a:lnTo>
                  <a:pt x="1927795" y="558800"/>
                </a:lnTo>
                <a:lnTo>
                  <a:pt x="1894744" y="533400"/>
                </a:lnTo>
                <a:lnTo>
                  <a:pt x="1859760" y="508000"/>
                </a:lnTo>
                <a:lnTo>
                  <a:pt x="1822947" y="482600"/>
                </a:lnTo>
                <a:lnTo>
                  <a:pt x="1784412" y="457200"/>
                </a:lnTo>
                <a:lnTo>
                  <a:pt x="1744259" y="431800"/>
                </a:lnTo>
                <a:lnTo>
                  <a:pt x="1702593" y="419100"/>
                </a:lnTo>
                <a:lnTo>
                  <a:pt x="1615145" y="393700"/>
                </a:lnTo>
                <a:lnTo>
                  <a:pt x="1569574" y="393700"/>
                </a:lnTo>
                <a:lnTo>
                  <a:pt x="1522911" y="381000"/>
                </a:lnTo>
                <a:lnTo>
                  <a:pt x="2469376" y="381000"/>
                </a:lnTo>
                <a:lnTo>
                  <a:pt x="2486110" y="393700"/>
                </a:lnTo>
                <a:lnTo>
                  <a:pt x="2518623" y="419100"/>
                </a:lnTo>
                <a:lnTo>
                  <a:pt x="2550159" y="457200"/>
                </a:lnTo>
                <a:lnTo>
                  <a:pt x="2580692" y="495300"/>
                </a:lnTo>
                <a:lnTo>
                  <a:pt x="2610198" y="520700"/>
                </a:lnTo>
                <a:lnTo>
                  <a:pt x="2638653" y="558800"/>
                </a:lnTo>
                <a:lnTo>
                  <a:pt x="2666033" y="596900"/>
                </a:lnTo>
                <a:lnTo>
                  <a:pt x="2692314" y="635000"/>
                </a:lnTo>
                <a:lnTo>
                  <a:pt x="2717471" y="673100"/>
                </a:lnTo>
                <a:lnTo>
                  <a:pt x="2741479" y="711200"/>
                </a:lnTo>
                <a:lnTo>
                  <a:pt x="2764316" y="749300"/>
                </a:lnTo>
                <a:lnTo>
                  <a:pt x="2785957" y="787400"/>
                </a:lnTo>
                <a:lnTo>
                  <a:pt x="2806376" y="825500"/>
                </a:lnTo>
                <a:lnTo>
                  <a:pt x="2825551" y="876300"/>
                </a:lnTo>
                <a:lnTo>
                  <a:pt x="2843457" y="914400"/>
                </a:lnTo>
                <a:lnTo>
                  <a:pt x="2860070" y="952500"/>
                </a:lnTo>
                <a:lnTo>
                  <a:pt x="2875365" y="1003300"/>
                </a:lnTo>
                <a:lnTo>
                  <a:pt x="2889319" y="1041400"/>
                </a:lnTo>
                <a:lnTo>
                  <a:pt x="2901906" y="1092200"/>
                </a:lnTo>
                <a:lnTo>
                  <a:pt x="2913104" y="1130300"/>
                </a:lnTo>
                <a:lnTo>
                  <a:pt x="2922887" y="1181100"/>
                </a:lnTo>
                <a:lnTo>
                  <a:pt x="2931231" y="1231900"/>
                </a:lnTo>
                <a:lnTo>
                  <a:pt x="2938113" y="1270000"/>
                </a:lnTo>
                <a:lnTo>
                  <a:pt x="2943507" y="1320800"/>
                </a:lnTo>
                <a:lnTo>
                  <a:pt x="2947390" y="1371600"/>
                </a:lnTo>
                <a:lnTo>
                  <a:pt x="2949738" y="1422400"/>
                </a:lnTo>
                <a:lnTo>
                  <a:pt x="2950526" y="1473200"/>
                </a:lnTo>
                <a:lnTo>
                  <a:pt x="2949738" y="1511300"/>
                </a:lnTo>
                <a:lnTo>
                  <a:pt x="2947390" y="1562100"/>
                </a:lnTo>
                <a:lnTo>
                  <a:pt x="2943507" y="1612900"/>
                </a:lnTo>
                <a:lnTo>
                  <a:pt x="2938113" y="1663700"/>
                </a:lnTo>
                <a:lnTo>
                  <a:pt x="2931231" y="1701800"/>
                </a:lnTo>
                <a:lnTo>
                  <a:pt x="2922887" y="1752600"/>
                </a:lnTo>
                <a:lnTo>
                  <a:pt x="2913104" y="1803400"/>
                </a:lnTo>
                <a:lnTo>
                  <a:pt x="2901906" y="1841500"/>
                </a:lnTo>
                <a:lnTo>
                  <a:pt x="2889319" y="1892300"/>
                </a:lnTo>
                <a:lnTo>
                  <a:pt x="2875365" y="1930400"/>
                </a:lnTo>
                <a:lnTo>
                  <a:pt x="2860070" y="1981200"/>
                </a:lnTo>
                <a:lnTo>
                  <a:pt x="2848995" y="2006600"/>
                </a:lnTo>
                <a:close/>
              </a:path>
              <a:path w="2950845" h="2946400">
                <a:moveTo>
                  <a:pt x="1523316" y="622300"/>
                </a:moveTo>
                <a:lnTo>
                  <a:pt x="1423152" y="622300"/>
                </a:lnTo>
                <a:lnTo>
                  <a:pt x="1475263" y="609600"/>
                </a:lnTo>
                <a:lnTo>
                  <a:pt x="1523316" y="622300"/>
                </a:lnTo>
                <a:close/>
              </a:path>
              <a:path w="2950845" h="2946400">
                <a:moveTo>
                  <a:pt x="1902313" y="1041400"/>
                </a:moveTo>
                <a:lnTo>
                  <a:pt x="1048213" y="1041400"/>
                </a:lnTo>
                <a:lnTo>
                  <a:pt x="1050320" y="990600"/>
                </a:lnTo>
                <a:lnTo>
                  <a:pt x="1056583" y="939800"/>
                </a:lnTo>
                <a:lnTo>
                  <a:pt x="1066910" y="889000"/>
                </a:lnTo>
                <a:lnTo>
                  <a:pt x="1081213" y="850900"/>
                </a:lnTo>
                <a:lnTo>
                  <a:pt x="1099401" y="812800"/>
                </a:lnTo>
                <a:lnTo>
                  <a:pt x="1121386" y="774700"/>
                </a:lnTo>
                <a:lnTo>
                  <a:pt x="1147077" y="736600"/>
                </a:lnTo>
                <a:lnTo>
                  <a:pt x="1176384" y="711200"/>
                </a:lnTo>
                <a:lnTo>
                  <a:pt x="1209218" y="685800"/>
                </a:lnTo>
                <a:lnTo>
                  <a:pt x="1245490" y="660400"/>
                </a:lnTo>
                <a:lnTo>
                  <a:pt x="1285109" y="647700"/>
                </a:lnTo>
                <a:lnTo>
                  <a:pt x="1327985" y="635000"/>
                </a:lnTo>
                <a:lnTo>
                  <a:pt x="1374029" y="622300"/>
                </a:lnTo>
                <a:lnTo>
                  <a:pt x="1569498" y="622300"/>
                </a:lnTo>
                <a:lnTo>
                  <a:pt x="1613596" y="635000"/>
                </a:lnTo>
                <a:lnTo>
                  <a:pt x="1655396" y="647700"/>
                </a:lnTo>
                <a:lnTo>
                  <a:pt x="1694683" y="673100"/>
                </a:lnTo>
                <a:lnTo>
                  <a:pt x="1731244" y="698500"/>
                </a:lnTo>
                <a:lnTo>
                  <a:pt x="1764865" y="723900"/>
                </a:lnTo>
                <a:lnTo>
                  <a:pt x="1795332" y="749300"/>
                </a:lnTo>
                <a:lnTo>
                  <a:pt x="1822431" y="787400"/>
                </a:lnTo>
                <a:lnTo>
                  <a:pt x="1845948" y="825500"/>
                </a:lnTo>
                <a:lnTo>
                  <a:pt x="1865669" y="863600"/>
                </a:lnTo>
                <a:lnTo>
                  <a:pt x="1881380" y="901700"/>
                </a:lnTo>
                <a:lnTo>
                  <a:pt x="1892866" y="952500"/>
                </a:lnTo>
                <a:lnTo>
                  <a:pt x="1899915" y="990600"/>
                </a:lnTo>
                <a:lnTo>
                  <a:pt x="1902313" y="1041400"/>
                </a:lnTo>
                <a:close/>
              </a:path>
              <a:path w="2950845" h="2946400">
                <a:moveTo>
                  <a:pt x="2474954" y="2552700"/>
                </a:moveTo>
                <a:lnTo>
                  <a:pt x="1520243" y="2552700"/>
                </a:lnTo>
                <a:lnTo>
                  <a:pt x="1561284" y="2540000"/>
                </a:lnTo>
                <a:lnTo>
                  <a:pt x="1597300" y="2514600"/>
                </a:lnTo>
                <a:lnTo>
                  <a:pt x="1627203" y="2476500"/>
                </a:lnTo>
                <a:lnTo>
                  <a:pt x="1649908" y="2451100"/>
                </a:lnTo>
                <a:lnTo>
                  <a:pt x="1664328" y="2400300"/>
                </a:lnTo>
                <a:lnTo>
                  <a:pt x="1669376" y="2362200"/>
                </a:lnTo>
                <a:lnTo>
                  <a:pt x="1664328" y="2311400"/>
                </a:lnTo>
                <a:lnTo>
                  <a:pt x="1649908" y="2273300"/>
                </a:lnTo>
                <a:lnTo>
                  <a:pt x="1627203" y="2235200"/>
                </a:lnTo>
                <a:lnTo>
                  <a:pt x="1597300" y="2209800"/>
                </a:lnTo>
                <a:lnTo>
                  <a:pt x="1561284" y="2184400"/>
                </a:lnTo>
                <a:lnTo>
                  <a:pt x="1520243" y="2171700"/>
                </a:lnTo>
                <a:lnTo>
                  <a:pt x="2771530" y="2171700"/>
                </a:lnTo>
                <a:lnTo>
                  <a:pt x="2741479" y="2222500"/>
                </a:lnTo>
                <a:lnTo>
                  <a:pt x="2717471" y="2260600"/>
                </a:lnTo>
                <a:lnTo>
                  <a:pt x="2692314" y="2298700"/>
                </a:lnTo>
                <a:lnTo>
                  <a:pt x="2666033" y="2336800"/>
                </a:lnTo>
                <a:lnTo>
                  <a:pt x="2638653" y="2374900"/>
                </a:lnTo>
                <a:lnTo>
                  <a:pt x="2610198" y="2413000"/>
                </a:lnTo>
                <a:lnTo>
                  <a:pt x="2580692" y="2451100"/>
                </a:lnTo>
                <a:lnTo>
                  <a:pt x="2550159" y="2476500"/>
                </a:lnTo>
                <a:lnTo>
                  <a:pt x="2518623" y="2514600"/>
                </a:lnTo>
                <a:lnTo>
                  <a:pt x="2486110" y="2540000"/>
                </a:lnTo>
                <a:lnTo>
                  <a:pt x="2474954" y="2552700"/>
                </a:lnTo>
                <a:close/>
              </a:path>
              <a:path w="2950845" h="2946400">
                <a:moveTo>
                  <a:pt x="1667689" y="2933700"/>
                </a:moveTo>
                <a:lnTo>
                  <a:pt x="1282836" y="2933700"/>
                </a:lnTo>
                <a:lnTo>
                  <a:pt x="1235843" y="2921000"/>
                </a:lnTo>
                <a:lnTo>
                  <a:pt x="1714683" y="2921000"/>
                </a:lnTo>
                <a:lnTo>
                  <a:pt x="1667689" y="2933700"/>
                </a:lnTo>
                <a:close/>
              </a:path>
              <a:path w="2950845" h="2946400">
                <a:moveTo>
                  <a:pt x="1523989" y="2946400"/>
                </a:moveTo>
                <a:lnTo>
                  <a:pt x="1426537" y="2946400"/>
                </a:lnTo>
                <a:lnTo>
                  <a:pt x="1378207" y="2933700"/>
                </a:lnTo>
                <a:lnTo>
                  <a:pt x="1572318" y="2933700"/>
                </a:lnTo>
                <a:lnTo>
                  <a:pt x="1523989" y="294640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542" y="1976749"/>
            <a:ext cx="2950845" cy="2949575"/>
          </a:xfrm>
          <a:custGeom>
            <a:avLst/>
            <a:gdLst/>
            <a:ahLst/>
            <a:cxnLst/>
            <a:rect l="l" t="t" r="r" b="b"/>
            <a:pathLst>
              <a:path w="2950845" h="2949575">
                <a:moveTo>
                  <a:pt x="1475263" y="0"/>
                </a:moveTo>
                <a:lnTo>
                  <a:pt x="1426537" y="787"/>
                </a:lnTo>
                <a:lnTo>
                  <a:pt x="1378207" y="3134"/>
                </a:lnTo>
                <a:lnTo>
                  <a:pt x="1330299" y="7015"/>
                </a:lnTo>
                <a:lnTo>
                  <a:pt x="1282836" y="12407"/>
                </a:lnTo>
                <a:lnTo>
                  <a:pt x="1235843" y="19285"/>
                </a:lnTo>
                <a:lnTo>
                  <a:pt x="1189344" y="27625"/>
                </a:lnTo>
                <a:lnTo>
                  <a:pt x="1143362" y="37404"/>
                </a:lnTo>
                <a:lnTo>
                  <a:pt x="1097923" y="48596"/>
                </a:lnTo>
                <a:lnTo>
                  <a:pt x="1053051" y="61177"/>
                </a:lnTo>
                <a:lnTo>
                  <a:pt x="1008769" y="75124"/>
                </a:lnTo>
                <a:lnTo>
                  <a:pt x="965102" y="90412"/>
                </a:lnTo>
                <a:lnTo>
                  <a:pt x="922074" y="107017"/>
                </a:lnTo>
                <a:lnTo>
                  <a:pt x="879710" y="124914"/>
                </a:lnTo>
                <a:lnTo>
                  <a:pt x="838034" y="144080"/>
                </a:lnTo>
                <a:lnTo>
                  <a:pt x="797069" y="164490"/>
                </a:lnTo>
                <a:lnTo>
                  <a:pt x="756840" y="186120"/>
                </a:lnTo>
                <a:lnTo>
                  <a:pt x="717372" y="208946"/>
                </a:lnTo>
                <a:lnTo>
                  <a:pt x="678688" y="232943"/>
                </a:lnTo>
                <a:lnTo>
                  <a:pt x="640813" y="258088"/>
                </a:lnTo>
                <a:lnTo>
                  <a:pt x="603770" y="284355"/>
                </a:lnTo>
                <a:lnTo>
                  <a:pt x="567585" y="311722"/>
                </a:lnTo>
                <a:lnTo>
                  <a:pt x="532282" y="340164"/>
                </a:lnTo>
                <a:lnTo>
                  <a:pt x="497884" y="369656"/>
                </a:lnTo>
                <a:lnTo>
                  <a:pt x="464416" y="400174"/>
                </a:lnTo>
                <a:lnTo>
                  <a:pt x="431902" y="431694"/>
                </a:lnTo>
                <a:lnTo>
                  <a:pt x="400367" y="464193"/>
                </a:lnTo>
                <a:lnTo>
                  <a:pt x="369834" y="497645"/>
                </a:lnTo>
                <a:lnTo>
                  <a:pt x="340328" y="532026"/>
                </a:lnTo>
                <a:lnTo>
                  <a:pt x="311872" y="567312"/>
                </a:lnTo>
                <a:lnTo>
                  <a:pt x="284492" y="603480"/>
                </a:lnTo>
                <a:lnTo>
                  <a:pt x="258212" y="640504"/>
                </a:lnTo>
                <a:lnTo>
                  <a:pt x="233055" y="678361"/>
                </a:lnTo>
                <a:lnTo>
                  <a:pt x="209046" y="717026"/>
                </a:lnTo>
                <a:lnTo>
                  <a:pt x="186209" y="756476"/>
                </a:lnTo>
                <a:lnTo>
                  <a:pt x="164569" y="796685"/>
                </a:lnTo>
                <a:lnTo>
                  <a:pt x="144149" y="837630"/>
                </a:lnTo>
                <a:lnTo>
                  <a:pt x="124974" y="879287"/>
                </a:lnTo>
                <a:lnTo>
                  <a:pt x="107068" y="921631"/>
                </a:lnTo>
                <a:lnTo>
                  <a:pt x="90456" y="964638"/>
                </a:lnTo>
                <a:lnTo>
                  <a:pt x="75160" y="1008284"/>
                </a:lnTo>
                <a:lnTo>
                  <a:pt x="61207" y="1052544"/>
                </a:lnTo>
                <a:lnTo>
                  <a:pt x="48619" y="1097395"/>
                </a:lnTo>
                <a:lnTo>
                  <a:pt x="37422" y="1142812"/>
                </a:lnTo>
                <a:lnTo>
                  <a:pt x="27639" y="1188771"/>
                </a:lnTo>
                <a:lnTo>
                  <a:pt x="19294" y="1235248"/>
                </a:lnTo>
                <a:lnTo>
                  <a:pt x="12413" y="1282219"/>
                </a:lnTo>
                <a:lnTo>
                  <a:pt x="7018" y="1329659"/>
                </a:lnTo>
                <a:lnTo>
                  <a:pt x="3135" y="1377544"/>
                </a:lnTo>
                <a:lnTo>
                  <a:pt x="787" y="1425850"/>
                </a:lnTo>
                <a:lnTo>
                  <a:pt x="0" y="1474553"/>
                </a:lnTo>
                <a:lnTo>
                  <a:pt x="787" y="1523256"/>
                </a:lnTo>
                <a:lnTo>
                  <a:pt x="3135" y="1571562"/>
                </a:lnTo>
                <a:lnTo>
                  <a:pt x="7018" y="1619447"/>
                </a:lnTo>
                <a:lnTo>
                  <a:pt x="12413" y="1666887"/>
                </a:lnTo>
                <a:lnTo>
                  <a:pt x="19294" y="1713857"/>
                </a:lnTo>
                <a:lnTo>
                  <a:pt x="27639" y="1760334"/>
                </a:lnTo>
                <a:lnTo>
                  <a:pt x="37422" y="1806294"/>
                </a:lnTo>
                <a:lnTo>
                  <a:pt x="48619" y="1851711"/>
                </a:lnTo>
                <a:lnTo>
                  <a:pt x="61207" y="1896562"/>
                </a:lnTo>
                <a:lnTo>
                  <a:pt x="75160" y="1940822"/>
                </a:lnTo>
                <a:lnTo>
                  <a:pt x="90456" y="1984468"/>
                </a:lnTo>
                <a:lnTo>
                  <a:pt x="107068" y="2027475"/>
                </a:lnTo>
                <a:lnTo>
                  <a:pt x="124974" y="2069819"/>
                </a:lnTo>
                <a:lnTo>
                  <a:pt x="144149" y="2111476"/>
                </a:lnTo>
                <a:lnTo>
                  <a:pt x="164569" y="2152421"/>
                </a:lnTo>
                <a:lnTo>
                  <a:pt x="186209" y="2192630"/>
                </a:lnTo>
                <a:lnTo>
                  <a:pt x="209046" y="2232080"/>
                </a:lnTo>
                <a:lnTo>
                  <a:pt x="233055" y="2270745"/>
                </a:lnTo>
                <a:lnTo>
                  <a:pt x="258212" y="2308602"/>
                </a:lnTo>
                <a:lnTo>
                  <a:pt x="284492" y="2345626"/>
                </a:lnTo>
                <a:lnTo>
                  <a:pt x="311872" y="2381794"/>
                </a:lnTo>
                <a:lnTo>
                  <a:pt x="340328" y="2417080"/>
                </a:lnTo>
                <a:lnTo>
                  <a:pt x="369834" y="2451461"/>
                </a:lnTo>
                <a:lnTo>
                  <a:pt x="400367" y="2484913"/>
                </a:lnTo>
                <a:lnTo>
                  <a:pt x="431902" y="2517412"/>
                </a:lnTo>
                <a:lnTo>
                  <a:pt x="464416" y="2548932"/>
                </a:lnTo>
                <a:lnTo>
                  <a:pt x="497884" y="2579450"/>
                </a:lnTo>
                <a:lnTo>
                  <a:pt x="532282" y="2608942"/>
                </a:lnTo>
                <a:lnTo>
                  <a:pt x="567585" y="2637384"/>
                </a:lnTo>
                <a:lnTo>
                  <a:pt x="603770" y="2664750"/>
                </a:lnTo>
                <a:lnTo>
                  <a:pt x="640813" y="2691018"/>
                </a:lnTo>
                <a:lnTo>
                  <a:pt x="678688" y="2716163"/>
                </a:lnTo>
                <a:lnTo>
                  <a:pt x="717372" y="2740160"/>
                </a:lnTo>
                <a:lnTo>
                  <a:pt x="756840" y="2762986"/>
                </a:lnTo>
                <a:lnTo>
                  <a:pt x="797069" y="2784616"/>
                </a:lnTo>
                <a:lnTo>
                  <a:pt x="838034" y="2805026"/>
                </a:lnTo>
                <a:lnTo>
                  <a:pt x="879710" y="2824192"/>
                </a:lnTo>
                <a:lnTo>
                  <a:pt x="922074" y="2842089"/>
                </a:lnTo>
                <a:lnTo>
                  <a:pt x="965102" y="2858694"/>
                </a:lnTo>
                <a:lnTo>
                  <a:pt x="1008769" y="2873982"/>
                </a:lnTo>
                <a:lnTo>
                  <a:pt x="1053051" y="2887929"/>
                </a:lnTo>
                <a:lnTo>
                  <a:pt x="1097923" y="2900510"/>
                </a:lnTo>
                <a:lnTo>
                  <a:pt x="1143362" y="2911702"/>
                </a:lnTo>
                <a:lnTo>
                  <a:pt x="1189344" y="2921480"/>
                </a:lnTo>
                <a:lnTo>
                  <a:pt x="1235843" y="2929821"/>
                </a:lnTo>
                <a:lnTo>
                  <a:pt x="1282836" y="2936699"/>
                </a:lnTo>
                <a:lnTo>
                  <a:pt x="1330299" y="2942091"/>
                </a:lnTo>
                <a:lnTo>
                  <a:pt x="1378207" y="2945972"/>
                </a:lnTo>
                <a:lnTo>
                  <a:pt x="1426537" y="2948319"/>
                </a:lnTo>
                <a:lnTo>
                  <a:pt x="1475263" y="2949106"/>
                </a:lnTo>
                <a:lnTo>
                  <a:pt x="1523989" y="2948319"/>
                </a:lnTo>
                <a:lnTo>
                  <a:pt x="1572318" y="2945972"/>
                </a:lnTo>
                <a:lnTo>
                  <a:pt x="1620227" y="2942091"/>
                </a:lnTo>
                <a:lnTo>
                  <a:pt x="1667689" y="2936699"/>
                </a:lnTo>
                <a:lnTo>
                  <a:pt x="1714682" y="2929821"/>
                </a:lnTo>
                <a:lnTo>
                  <a:pt x="1761182" y="2921480"/>
                </a:lnTo>
                <a:lnTo>
                  <a:pt x="1807163" y="2911702"/>
                </a:lnTo>
                <a:lnTo>
                  <a:pt x="1852602" y="2900510"/>
                </a:lnTo>
                <a:lnTo>
                  <a:pt x="1897475" y="2887929"/>
                </a:lnTo>
                <a:lnTo>
                  <a:pt x="1941757" y="2873982"/>
                </a:lnTo>
                <a:lnTo>
                  <a:pt x="1985423" y="2858694"/>
                </a:lnTo>
                <a:lnTo>
                  <a:pt x="2028451" y="2842089"/>
                </a:lnTo>
                <a:lnTo>
                  <a:pt x="2070815" y="2824192"/>
                </a:lnTo>
                <a:lnTo>
                  <a:pt x="2112492" y="2805026"/>
                </a:lnTo>
                <a:lnTo>
                  <a:pt x="2153457" y="2784616"/>
                </a:lnTo>
                <a:lnTo>
                  <a:pt x="2193686" y="2762986"/>
                </a:lnTo>
                <a:lnTo>
                  <a:pt x="2233154" y="2740160"/>
                </a:lnTo>
                <a:lnTo>
                  <a:pt x="2271838" y="2716163"/>
                </a:lnTo>
                <a:lnTo>
                  <a:pt x="2309713" y="2691018"/>
                </a:lnTo>
                <a:lnTo>
                  <a:pt x="2346755" y="2664750"/>
                </a:lnTo>
                <a:lnTo>
                  <a:pt x="2382940" y="2637384"/>
                </a:lnTo>
                <a:lnTo>
                  <a:pt x="2418244" y="2608942"/>
                </a:lnTo>
                <a:lnTo>
                  <a:pt x="2452641" y="2579450"/>
                </a:lnTo>
                <a:lnTo>
                  <a:pt x="2486109" y="2548932"/>
                </a:lnTo>
                <a:lnTo>
                  <a:pt x="2518623" y="2517412"/>
                </a:lnTo>
                <a:lnTo>
                  <a:pt x="2550159" y="2484913"/>
                </a:lnTo>
                <a:lnTo>
                  <a:pt x="2580692" y="2451461"/>
                </a:lnTo>
                <a:lnTo>
                  <a:pt x="2610198" y="2417080"/>
                </a:lnTo>
                <a:lnTo>
                  <a:pt x="2638653" y="2381794"/>
                </a:lnTo>
                <a:lnTo>
                  <a:pt x="2666033" y="2345626"/>
                </a:lnTo>
                <a:lnTo>
                  <a:pt x="2692314" y="2308602"/>
                </a:lnTo>
                <a:lnTo>
                  <a:pt x="2717471" y="2270745"/>
                </a:lnTo>
                <a:lnTo>
                  <a:pt x="2741479" y="2232080"/>
                </a:lnTo>
                <a:lnTo>
                  <a:pt x="2764316" y="2192630"/>
                </a:lnTo>
                <a:lnTo>
                  <a:pt x="2785957" y="2152421"/>
                </a:lnTo>
                <a:lnTo>
                  <a:pt x="2806376" y="2111476"/>
                </a:lnTo>
                <a:lnTo>
                  <a:pt x="2825551" y="2069819"/>
                </a:lnTo>
                <a:lnTo>
                  <a:pt x="2843457" y="2027475"/>
                </a:lnTo>
                <a:lnTo>
                  <a:pt x="2860070" y="1984468"/>
                </a:lnTo>
                <a:lnTo>
                  <a:pt x="2875365" y="1940822"/>
                </a:lnTo>
                <a:lnTo>
                  <a:pt x="2889319" y="1896562"/>
                </a:lnTo>
                <a:lnTo>
                  <a:pt x="2901906" y="1851711"/>
                </a:lnTo>
                <a:lnTo>
                  <a:pt x="2913104" y="1806294"/>
                </a:lnTo>
                <a:lnTo>
                  <a:pt x="2922887" y="1760334"/>
                </a:lnTo>
                <a:lnTo>
                  <a:pt x="2931231" y="1713857"/>
                </a:lnTo>
                <a:lnTo>
                  <a:pt x="2938113" y="1666887"/>
                </a:lnTo>
                <a:lnTo>
                  <a:pt x="2943507" y="1619447"/>
                </a:lnTo>
                <a:lnTo>
                  <a:pt x="2947390" y="1571562"/>
                </a:lnTo>
                <a:lnTo>
                  <a:pt x="2949738" y="1523256"/>
                </a:lnTo>
                <a:lnTo>
                  <a:pt x="2950526" y="1474553"/>
                </a:lnTo>
                <a:lnTo>
                  <a:pt x="2949738" y="1425850"/>
                </a:lnTo>
                <a:lnTo>
                  <a:pt x="2947390" y="1377544"/>
                </a:lnTo>
                <a:lnTo>
                  <a:pt x="2943507" y="1329659"/>
                </a:lnTo>
                <a:lnTo>
                  <a:pt x="2938113" y="1282219"/>
                </a:lnTo>
                <a:lnTo>
                  <a:pt x="2931231" y="1235248"/>
                </a:lnTo>
                <a:lnTo>
                  <a:pt x="2922887" y="1188771"/>
                </a:lnTo>
                <a:lnTo>
                  <a:pt x="2913104" y="1142812"/>
                </a:lnTo>
                <a:lnTo>
                  <a:pt x="2901906" y="1097395"/>
                </a:lnTo>
                <a:lnTo>
                  <a:pt x="2889319" y="1052544"/>
                </a:lnTo>
                <a:lnTo>
                  <a:pt x="2875365" y="1008284"/>
                </a:lnTo>
                <a:lnTo>
                  <a:pt x="2860070" y="964638"/>
                </a:lnTo>
                <a:lnTo>
                  <a:pt x="2843457" y="921631"/>
                </a:lnTo>
                <a:lnTo>
                  <a:pt x="2825551" y="879287"/>
                </a:lnTo>
                <a:lnTo>
                  <a:pt x="2806376" y="837630"/>
                </a:lnTo>
                <a:lnTo>
                  <a:pt x="2785957" y="796685"/>
                </a:lnTo>
                <a:lnTo>
                  <a:pt x="2764316" y="756476"/>
                </a:lnTo>
                <a:lnTo>
                  <a:pt x="2741479" y="717026"/>
                </a:lnTo>
                <a:lnTo>
                  <a:pt x="2717471" y="678361"/>
                </a:lnTo>
                <a:lnTo>
                  <a:pt x="2692314" y="640504"/>
                </a:lnTo>
                <a:lnTo>
                  <a:pt x="2666033" y="603480"/>
                </a:lnTo>
                <a:lnTo>
                  <a:pt x="2638653" y="567312"/>
                </a:lnTo>
                <a:lnTo>
                  <a:pt x="2610198" y="532026"/>
                </a:lnTo>
                <a:lnTo>
                  <a:pt x="2580692" y="497645"/>
                </a:lnTo>
                <a:lnTo>
                  <a:pt x="2550159" y="464193"/>
                </a:lnTo>
                <a:lnTo>
                  <a:pt x="2518623" y="431694"/>
                </a:lnTo>
                <a:lnTo>
                  <a:pt x="2486109" y="400174"/>
                </a:lnTo>
                <a:lnTo>
                  <a:pt x="2452641" y="369656"/>
                </a:lnTo>
                <a:lnTo>
                  <a:pt x="2418244" y="340164"/>
                </a:lnTo>
                <a:lnTo>
                  <a:pt x="2382940" y="311722"/>
                </a:lnTo>
                <a:lnTo>
                  <a:pt x="2346755" y="284355"/>
                </a:lnTo>
                <a:lnTo>
                  <a:pt x="2309713" y="258088"/>
                </a:lnTo>
                <a:lnTo>
                  <a:pt x="2271838" y="232943"/>
                </a:lnTo>
                <a:lnTo>
                  <a:pt x="2233154" y="208946"/>
                </a:lnTo>
                <a:lnTo>
                  <a:pt x="2193686" y="186120"/>
                </a:lnTo>
                <a:lnTo>
                  <a:pt x="2153457" y="164490"/>
                </a:lnTo>
                <a:lnTo>
                  <a:pt x="2112492" y="144080"/>
                </a:lnTo>
                <a:lnTo>
                  <a:pt x="2070815" y="124914"/>
                </a:lnTo>
                <a:lnTo>
                  <a:pt x="2028451" y="107017"/>
                </a:lnTo>
                <a:lnTo>
                  <a:pt x="1985423" y="90412"/>
                </a:lnTo>
                <a:lnTo>
                  <a:pt x="1941757" y="75124"/>
                </a:lnTo>
                <a:lnTo>
                  <a:pt x="1897475" y="61177"/>
                </a:lnTo>
                <a:lnTo>
                  <a:pt x="1852602" y="48596"/>
                </a:lnTo>
                <a:lnTo>
                  <a:pt x="1807163" y="37404"/>
                </a:lnTo>
                <a:lnTo>
                  <a:pt x="1761182" y="27625"/>
                </a:lnTo>
                <a:lnTo>
                  <a:pt x="1714682" y="19285"/>
                </a:lnTo>
                <a:lnTo>
                  <a:pt x="1667689" y="12407"/>
                </a:lnTo>
                <a:lnTo>
                  <a:pt x="1620227" y="7015"/>
                </a:lnTo>
                <a:lnTo>
                  <a:pt x="1572318" y="3134"/>
                </a:lnTo>
                <a:lnTo>
                  <a:pt x="1523989" y="787"/>
                </a:lnTo>
                <a:lnTo>
                  <a:pt x="1475263" y="0"/>
                </a:lnTo>
                <a:close/>
              </a:path>
            </a:pathLst>
          </a:custGeom>
          <a:ln w="38813">
            <a:solidFill>
              <a:srgbClr val="003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white dot under a white question mark"/>
          <p:cNvSpPr/>
          <p:nvPr/>
        </p:nvSpPr>
        <p:spPr>
          <a:xfrm>
            <a:off x="2596692" y="4149775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113" y="388040"/>
                </a:moveTo>
                <a:lnTo>
                  <a:pt x="149133" y="382994"/>
                </a:lnTo>
                <a:lnTo>
                  <a:pt x="108092" y="368581"/>
                </a:lnTo>
                <a:lnTo>
                  <a:pt x="72076" y="345887"/>
                </a:lnTo>
                <a:lnTo>
                  <a:pt x="42173" y="315998"/>
                </a:lnTo>
                <a:lnTo>
                  <a:pt x="19467" y="279999"/>
                </a:lnTo>
                <a:lnTo>
                  <a:pt x="5048" y="238978"/>
                </a:lnTo>
                <a:lnTo>
                  <a:pt x="0" y="194020"/>
                </a:lnTo>
                <a:lnTo>
                  <a:pt x="5048" y="149061"/>
                </a:lnTo>
                <a:lnTo>
                  <a:pt x="19467" y="108040"/>
                </a:lnTo>
                <a:lnTo>
                  <a:pt x="42173" y="72042"/>
                </a:lnTo>
                <a:lnTo>
                  <a:pt x="72076" y="42152"/>
                </a:lnTo>
                <a:lnTo>
                  <a:pt x="108092" y="19458"/>
                </a:lnTo>
                <a:lnTo>
                  <a:pt x="149133" y="5045"/>
                </a:lnTo>
                <a:lnTo>
                  <a:pt x="194113" y="0"/>
                </a:lnTo>
                <a:lnTo>
                  <a:pt x="239093" y="5045"/>
                </a:lnTo>
                <a:lnTo>
                  <a:pt x="280134" y="19458"/>
                </a:lnTo>
                <a:lnTo>
                  <a:pt x="316150" y="42152"/>
                </a:lnTo>
                <a:lnTo>
                  <a:pt x="346054" y="72042"/>
                </a:lnTo>
                <a:lnTo>
                  <a:pt x="368759" y="108040"/>
                </a:lnTo>
                <a:lnTo>
                  <a:pt x="383179" y="149061"/>
                </a:lnTo>
                <a:lnTo>
                  <a:pt x="388227" y="194020"/>
                </a:lnTo>
                <a:lnTo>
                  <a:pt x="383179" y="238978"/>
                </a:lnTo>
                <a:lnTo>
                  <a:pt x="368759" y="279999"/>
                </a:lnTo>
                <a:lnTo>
                  <a:pt x="346054" y="315998"/>
                </a:lnTo>
                <a:lnTo>
                  <a:pt x="316150" y="345887"/>
                </a:lnTo>
                <a:lnTo>
                  <a:pt x="280134" y="368581"/>
                </a:lnTo>
                <a:lnTo>
                  <a:pt x="239093" y="382994"/>
                </a:lnTo>
                <a:lnTo>
                  <a:pt x="194113" y="388040"/>
                </a:lnTo>
                <a:close/>
              </a:path>
            </a:pathLst>
          </a:custGeom>
          <a:ln w="38813">
            <a:solidFill>
              <a:srgbClr val="003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White question mark"/>
          <p:cNvSpPr/>
          <p:nvPr/>
        </p:nvSpPr>
        <p:spPr>
          <a:xfrm>
            <a:off x="2130819" y="2364789"/>
            <a:ext cx="1320165" cy="1630045"/>
          </a:xfrm>
          <a:custGeom>
            <a:avLst/>
            <a:gdLst/>
            <a:ahLst/>
            <a:cxnLst/>
            <a:rect l="l" t="t" r="r" b="b"/>
            <a:pathLst>
              <a:path w="1320164" h="1630045">
                <a:moveTo>
                  <a:pt x="776454" y="1272772"/>
                </a:moveTo>
                <a:lnTo>
                  <a:pt x="776454" y="1629769"/>
                </a:lnTo>
                <a:lnTo>
                  <a:pt x="543518" y="1629769"/>
                </a:lnTo>
                <a:lnTo>
                  <a:pt x="543518" y="1047709"/>
                </a:lnTo>
                <a:lnTo>
                  <a:pt x="659986" y="1047709"/>
                </a:lnTo>
                <a:lnTo>
                  <a:pt x="714271" y="1045416"/>
                </a:lnTo>
                <a:lnTo>
                  <a:pt x="765543" y="1038635"/>
                </a:lnTo>
                <a:lnTo>
                  <a:pt x="813640" y="1027510"/>
                </a:lnTo>
                <a:lnTo>
                  <a:pt x="858400" y="1012185"/>
                </a:lnTo>
                <a:lnTo>
                  <a:pt x="899664" y="992805"/>
                </a:lnTo>
                <a:lnTo>
                  <a:pt x="937268" y="969512"/>
                </a:lnTo>
                <a:lnTo>
                  <a:pt x="971053" y="942453"/>
                </a:lnTo>
                <a:lnTo>
                  <a:pt x="1000856" y="911770"/>
                </a:lnTo>
                <a:lnTo>
                  <a:pt x="1026517" y="877609"/>
                </a:lnTo>
                <a:lnTo>
                  <a:pt x="1047873" y="840113"/>
                </a:lnTo>
                <a:lnTo>
                  <a:pt x="1064765" y="799426"/>
                </a:lnTo>
                <a:lnTo>
                  <a:pt x="1077030" y="755694"/>
                </a:lnTo>
                <a:lnTo>
                  <a:pt x="1084507" y="709060"/>
                </a:lnTo>
                <a:lnTo>
                  <a:pt x="1087036" y="659668"/>
                </a:lnTo>
                <a:lnTo>
                  <a:pt x="1084638" y="611639"/>
                </a:lnTo>
                <a:lnTo>
                  <a:pt x="1077589" y="565478"/>
                </a:lnTo>
                <a:lnTo>
                  <a:pt x="1066102" y="521402"/>
                </a:lnTo>
                <a:lnTo>
                  <a:pt x="1050392" y="479622"/>
                </a:lnTo>
                <a:lnTo>
                  <a:pt x="1030671" y="440353"/>
                </a:lnTo>
                <a:lnTo>
                  <a:pt x="1007154" y="403810"/>
                </a:lnTo>
                <a:lnTo>
                  <a:pt x="980055" y="370205"/>
                </a:lnTo>
                <a:lnTo>
                  <a:pt x="949588" y="339753"/>
                </a:lnTo>
                <a:lnTo>
                  <a:pt x="915967" y="312667"/>
                </a:lnTo>
                <a:lnTo>
                  <a:pt x="879406" y="289161"/>
                </a:lnTo>
                <a:lnTo>
                  <a:pt x="840119" y="269450"/>
                </a:lnTo>
                <a:lnTo>
                  <a:pt x="798319" y="253747"/>
                </a:lnTo>
                <a:lnTo>
                  <a:pt x="754221" y="242265"/>
                </a:lnTo>
                <a:lnTo>
                  <a:pt x="708038" y="235220"/>
                </a:lnTo>
                <a:lnTo>
                  <a:pt x="659986" y="232824"/>
                </a:lnTo>
                <a:lnTo>
                  <a:pt x="607875" y="234930"/>
                </a:lnTo>
                <a:lnTo>
                  <a:pt x="558752" y="241189"/>
                </a:lnTo>
                <a:lnTo>
                  <a:pt x="512708" y="251512"/>
                </a:lnTo>
                <a:lnTo>
                  <a:pt x="469831" y="265808"/>
                </a:lnTo>
                <a:lnTo>
                  <a:pt x="430213" y="283988"/>
                </a:lnTo>
                <a:lnTo>
                  <a:pt x="393941" y="305962"/>
                </a:lnTo>
                <a:lnTo>
                  <a:pt x="361107" y="331640"/>
                </a:lnTo>
                <a:lnTo>
                  <a:pt x="331800" y="360933"/>
                </a:lnTo>
                <a:lnTo>
                  <a:pt x="306109" y="393752"/>
                </a:lnTo>
                <a:lnTo>
                  <a:pt x="284124" y="430006"/>
                </a:lnTo>
                <a:lnTo>
                  <a:pt x="265936" y="469605"/>
                </a:lnTo>
                <a:lnTo>
                  <a:pt x="251633" y="512461"/>
                </a:lnTo>
                <a:lnTo>
                  <a:pt x="241305" y="558483"/>
                </a:lnTo>
                <a:lnTo>
                  <a:pt x="235043" y="607582"/>
                </a:lnTo>
                <a:lnTo>
                  <a:pt x="232936" y="659668"/>
                </a:lnTo>
                <a:lnTo>
                  <a:pt x="0" y="659668"/>
                </a:lnTo>
                <a:lnTo>
                  <a:pt x="1486" y="608801"/>
                </a:lnTo>
                <a:lnTo>
                  <a:pt x="5901" y="559495"/>
                </a:lnTo>
                <a:lnTo>
                  <a:pt x="13181" y="511816"/>
                </a:lnTo>
                <a:lnTo>
                  <a:pt x="23259" y="465828"/>
                </a:lnTo>
                <a:lnTo>
                  <a:pt x="36072" y="421598"/>
                </a:lnTo>
                <a:lnTo>
                  <a:pt x="51553" y="379188"/>
                </a:lnTo>
                <a:lnTo>
                  <a:pt x="69638" y="338666"/>
                </a:lnTo>
                <a:lnTo>
                  <a:pt x="90261" y="300095"/>
                </a:lnTo>
                <a:lnTo>
                  <a:pt x="113359" y="263542"/>
                </a:lnTo>
                <a:lnTo>
                  <a:pt x="138864" y="229070"/>
                </a:lnTo>
                <a:lnTo>
                  <a:pt x="166713" y="196745"/>
                </a:lnTo>
                <a:lnTo>
                  <a:pt x="196840" y="166633"/>
                </a:lnTo>
                <a:lnTo>
                  <a:pt x="229180" y="138797"/>
                </a:lnTo>
                <a:lnTo>
                  <a:pt x="263669" y="113304"/>
                </a:lnTo>
                <a:lnTo>
                  <a:pt x="300240" y="90218"/>
                </a:lnTo>
                <a:lnTo>
                  <a:pt x="338829" y="69604"/>
                </a:lnTo>
                <a:lnTo>
                  <a:pt x="379371" y="51528"/>
                </a:lnTo>
                <a:lnTo>
                  <a:pt x="421800" y="36054"/>
                </a:lnTo>
                <a:lnTo>
                  <a:pt x="466053" y="23248"/>
                </a:lnTo>
                <a:lnTo>
                  <a:pt x="512062" y="13174"/>
                </a:lnTo>
                <a:lnTo>
                  <a:pt x="559765" y="5898"/>
                </a:lnTo>
                <a:lnTo>
                  <a:pt x="609094" y="1485"/>
                </a:lnTo>
                <a:lnTo>
                  <a:pt x="659986" y="0"/>
                </a:lnTo>
                <a:lnTo>
                  <a:pt x="707634" y="1632"/>
                </a:lnTo>
                <a:lnTo>
                  <a:pt x="754297" y="6461"/>
                </a:lnTo>
                <a:lnTo>
                  <a:pt x="799868" y="14380"/>
                </a:lnTo>
                <a:lnTo>
                  <a:pt x="844243" y="25284"/>
                </a:lnTo>
                <a:lnTo>
                  <a:pt x="887316" y="39068"/>
                </a:lnTo>
                <a:lnTo>
                  <a:pt x="928981" y="55627"/>
                </a:lnTo>
                <a:lnTo>
                  <a:pt x="969135" y="74855"/>
                </a:lnTo>
                <a:lnTo>
                  <a:pt x="1007670" y="96648"/>
                </a:lnTo>
                <a:lnTo>
                  <a:pt x="1044483" y="120899"/>
                </a:lnTo>
                <a:lnTo>
                  <a:pt x="1079467" y="147504"/>
                </a:lnTo>
                <a:lnTo>
                  <a:pt x="1112518" y="176357"/>
                </a:lnTo>
                <a:lnTo>
                  <a:pt x="1143529" y="207354"/>
                </a:lnTo>
                <a:lnTo>
                  <a:pt x="1172396" y="240389"/>
                </a:lnTo>
                <a:lnTo>
                  <a:pt x="1199014" y="275356"/>
                </a:lnTo>
                <a:lnTo>
                  <a:pt x="1223277" y="312151"/>
                </a:lnTo>
                <a:lnTo>
                  <a:pt x="1245080" y="350668"/>
                </a:lnTo>
                <a:lnTo>
                  <a:pt x="1264318" y="390802"/>
                </a:lnTo>
                <a:lnTo>
                  <a:pt x="1280884" y="432448"/>
                </a:lnTo>
                <a:lnTo>
                  <a:pt x="1294675" y="475500"/>
                </a:lnTo>
                <a:lnTo>
                  <a:pt x="1305585" y="519853"/>
                </a:lnTo>
                <a:lnTo>
                  <a:pt x="1313507" y="565402"/>
                </a:lnTo>
                <a:lnTo>
                  <a:pt x="1318338" y="612043"/>
                </a:lnTo>
                <a:lnTo>
                  <a:pt x="1319972" y="659668"/>
                </a:lnTo>
                <a:lnTo>
                  <a:pt x="1318181" y="710959"/>
                </a:lnTo>
                <a:lnTo>
                  <a:pt x="1312872" y="760617"/>
                </a:lnTo>
                <a:lnTo>
                  <a:pt x="1304139" y="808558"/>
                </a:lnTo>
                <a:lnTo>
                  <a:pt x="1292079" y="854697"/>
                </a:lnTo>
                <a:lnTo>
                  <a:pt x="1276785" y="898947"/>
                </a:lnTo>
                <a:lnTo>
                  <a:pt x="1258354" y="941226"/>
                </a:lnTo>
                <a:lnTo>
                  <a:pt x="1236879" y="981448"/>
                </a:lnTo>
                <a:lnTo>
                  <a:pt x="1212457" y="1019528"/>
                </a:lnTo>
                <a:lnTo>
                  <a:pt x="1185182" y="1055381"/>
                </a:lnTo>
                <a:lnTo>
                  <a:pt x="1155149" y="1088923"/>
                </a:lnTo>
                <a:lnTo>
                  <a:pt x="1122454" y="1120068"/>
                </a:lnTo>
                <a:lnTo>
                  <a:pt x="1087192" y="1148731"/>
                </a:lnTo>
                <a:lnTo>
                  <a:pt x="1049457" y="1174829"/>
                </a:lnTo>
                <a:lnTo>
                  <a:pt x="1009345" y="1198275"/>
                </a:lnTo>
                <a:lnTo>
                  <a:pt x="966951" y="1218986"/>
                </a:lnTo>
                <a:lnTo>
                  <a:pt x="922369" y="1236876"/>
                </a:lnTo>
                <a:lnTo>
                  <a:pt x="875696" y="1251860"/>
                </a:lnTo>
                <a:lnTo>
                  <a:pt x="827026" y="1263854"/>
                </a:lnTo>
                <a:lnTo>
                  <a:pt x="776454" y="1272772"/>
                </a:lnTo>
                <a:close/>
              </a:path>
            </a:pathLst>
          </a:custGeom>
          <a:ln w="38815">
            <a:solidFill>
              <a:srgbClr val="003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descr="Brazos Valley Center for Independent Living Logo.  These words have the letters bvcil on top of them as well as a green shape of Texas that has a white outline of a person in a wheelchair on it"/>
          <p:cNvSpPr/>
          <p:nvPr/>
        </p:nvSpPr>
        <p:spPr>
          <a:xfrm>
            <a:off x="5145023" y="4277867"/>
            <a:ext cx="3822179" cy="1892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icture of an older woman with short white hair that is wearing brown glasses.  She has on a blue and green long sleeved top with a patterned scarf wrapped around her neck"/>
          <p:cNvSpPr/>
          <p:nvPr/>
        </p:nvSpPr>
        <p:spPr>
          <a:xfrm>
            <a:off x="4270248" y="0"/>
            <a:ext cx="7921751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2" y="589279"/>
            <a:ext cx="3596004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xmlns:a="http://schemas.openxmlformats.org/drawingml/2006/main" marL="12700" marR="5080">
              <a:lnSpc>
                <a:spcPts val="3030"/>
              </a:lnSpc>
              <a:spcBef>
                <a:spcPts val="470"/>
              </a:spcBef>
            </a:pPr>
            <a:r xmlns:a="http://schemas.openxmlformats.org/drawingml/2006/main">
              <a:rPr spc="-10" dirty="0"/>
              <a:t>Ingreso de Seguridad Suplementario </a:t>
            </a:r>
            <a:r xmlns:a="http://schemas.openxmlformats.org/drawingml/2006/main">
              <a:rPr dirty="0"/>
              <a:t>(SSI):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074" y="2018395"/>
            <a:ext cx="3642360" cy="36899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xmlns:a="http://schemas.openxmlformats.org/drawingml/2006/main" marL="299085" marR="5080" indent="-287020">
              <a:lnSpc>
                <a:spcPts val="1510"/>
              </a:lnSpc>
              <a:spcBef>
                <a:spcPts val="295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es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programa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federal de suplemento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de ingresos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financiado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por impuestos generales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(no por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el Seguro Social).</a:t>
            </a:r>
            <a:r xmlns:a="http://schemas.openxmlformats.org/drawingml/2006/main">
              <a:rPr sz="1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impuestos)</a:t>
            </a:r>
            <a:endParaRPr xmlns:a="http://schemas.openxmlformats.org/drawingml/2006/main" sz="1400">
              <a:latin typeface="Trebuchet MS"/>
              <a:cs typeface="Trebuchet MS"/>
            </a:endParaRPr>
          </a:p>
          <a:p>
            <a:pPr xmlns:a="http://schemas.openxmlformats.org/drawingml/2006/main" marL="299085" marR="130175" indent="-287020">
              <a:lnSpc>
                <a:spcPts val="1510"/>
              </a:lnSpc>
              <a:spcBef>
                <a:spcPts val="1015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está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diseñado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ayudar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 personas mayores,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personas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ciegas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personas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con discapacidades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tienen poca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ninguna</a:t>
            </a:r>
            <a:r xmlns:a="http://schemas.openxmlformats.org/drawingml/2006/main">
              <a:rPr sz="1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ingreso</a:t>
            </a:r>
            <a:endParaRPr xmlns:a="http://schemas.openxmlformats.org/drawingml/2006/main" sz="1400">
              <a:latin typeface="Trebuchet MS"/>
              <a:cs typeface="Trebuchet MS"/>
            </a:endParaRPr>
          </a:p>
          <a:p>
            <a:pPr xmlns:a="http://schemas.openxmlformats.org/drawingml/2006/main" marL="299085" marR="50165" indent="-287020">
              <a:lnSpc>
                <a:spcPts val="1510"/>
              </a:lnSpc>
              <a:spcBef>
                <a:spcPts val="1000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proporciona dinero en efectivo para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satisfacer las necesidades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básicas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alimentación,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ropa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 xmlns:a="http://schemas.openxmlformats.org/drawingml/2006/main">
              <a:rPr sz="1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refugio</a:t>
            </a:r>
            <a:endParaRPr xmlns:a="http://schemas.openxmlformats.org/drawingml/2006/main" sz="1400">
              <a:latin typeface="Trebuchet MS"/>
              <a:cs typeface="Trebuchet MS"/>
            </a:endParaRPr>
          </a:p>
          <a:p>
            <a:pPr xmlns:a="http://schemas.openxmlformats.org/drawingml/2006/main" marL="299085" indent="-287020">
              <a:lnSpc>
                <a:spcPct val="100000"/>
              </a:lnSpc>
              <a:spcBef>
                <a:spcPts val="810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tiene dos diferentes</a:t>
            </a:r>
            <a:r xmlns:a="http://schemas.openxmlformats.org/drawingml/2006/main"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programas:</a:t>
            </a:r>
            <a:endParaRPr xmlns:a="http://schemas.openxmlformats.org/drawingml/2006/main" sz="1400">
              <a:latin typeface="Trebuchet MS"/>
              <a:cs typeface="Trebuchet MS"/>
            </a:endParaRPr>
          </a:p>
          <a:p>
            <a:pPr xmlns:a="http://schemas.openxmlformats.org/drawingml/2006/main" marL="299085" marR="67310" indent="-287020">
              <a:lnSpc>
                <a:spcPts val="1510"/>
              </a:lnSpc>
              <a:spcBef>
                <a:spcPts val="1030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discapacitados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 ciegos Y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para</a:t>
            </a:r>
            <a:r xmlns:a="http://schemas.openxmlformats.org/drawingml/2006/main">
              <a:rPr sz="1400" spc="-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envejecido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(edad</a:t>
            </a:r>
            <a:r xmlns:a="http://schemas.openxmlformats.org/drawingml/2006/main"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65+)</a:t>
            </a:r>
            <a:endParaRPr xmlns:a="http://schemas.openxmlformats.org/drawingml/2006/main"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rebuchet MS"/>
              <a:cs typeface="Trebuchet MS"/>
            </a:endParaRPr>
          </a:p>
          <a:p>
            <a:pPr xmlns:a="http://schemas.openxmlformats.org/drawingml/2006/main" marL="161925" marR="104775" algn="ctr">
              <a:lnSpc>
                <a:spcPts val="1510"/>
              </a:lnSpc>
            </a:pPr>
            <a:r xmlns:a="http://schemas.openxmlformats.org/drawingml/2006/main"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beneficio mensual máximo para </a:t>
            </a:r>
            <a:r xmlns:a="http://schemas.openxmlformats.org/drawingml/2006/main"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SSI</a:t>
            </a:r>
            <a:r xmlns:a="http://schemas.openxmlformats.org/drawingml/2006/main">
              <a:rPr sz="1400" b="1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2024: </a:t>
            </a:r>
            <a:r xmlns:a="http://schemas.openxmlformats.org/drawingml/2006/main"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$943/mes </a:t>
            </a:r>
            <a:r xmlns:a="http://schemas.openxmlformats.org/drawingml/2006/main"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por</a:t>
            </a:r>
            <a:r xmlns:a="http://schemas.openxmlformats.org/drawingml/2006/main">
              <a:rPr sz="14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individual,</a:t>
            </a:r>
            <a:endParaRPr xmlns:a="http://schemas.openxmlformats.org/drawingml/2006/main" sz="1400">
              <a:latin typeface="Trebuchet MS"/>
              <a:cs typeface="Trebuchet MS"/>
            </a:endParaRPr>
          </a:p>
          <a:p>
            <a:pPr xmlns:a="http://schemas.openxmlformats.org/drawingml/2006/main" marL="49530" algn="ctr">
              <a:lnSpc>
                <a:spcPts val="1490"/>
              </a:lnSpc>
            </a:pPr>
            <a:r xmlns:a="http://schemas.openxmlformats.org/drawingml/2006/main"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$1415/mes </a:t>
            </a:r>
            <a:r xmlns:a="http://schemas.openxmlformats.org/drawingml/2006/main"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por </a:t>
            </a:r>
            <a:r xmlns:a="http://schemas.openxmlformats.org/drawingml/2006/main"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pareja (AMBOS</a:t>
            </a:r>
            <a:r xmlns:a="http://schemas.openxmlformats.org/drawingml/2006/main">
              <a:rPr sz="14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ELEGIBLE).</a:t>
            </a:r>
            <a:endParaRPr xmlns:a="http://schemas.openxmlformats.org/drawingml/2006/main" sz="1400">
              <a:latin typeface="Trebuchet MS"/>
              <a:cs typeface="Trebuchet MS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779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06186A">
              <a:alpha val="470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7"/>
            <a:ext cx="6628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</a:pPr>
            <a:r xmlns:a="http://schemas.openxmlformats.org/drawingml/2006/main">
              <a:rPr sz="3200" dirty="0"/>
              <a:t>Suplementario </a:t>
            </a:r>
            <a:r xmlns:a="http://schemas.openxmlformats.org/drawingml/2006/main">
              <a:rPr sz="3200" spc="-5" dirty="0"/>
              <a:t>(SSI):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756074" y="1957322"/>
            <a:ext cx="8289925" cy="367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 personas mayores (mayores de 65 años): las personas cuyo pago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de jubilación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del Seguro Social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inferior a $943 al mes (2023)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también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pueden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elegibles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</a:t>
            </a:r>
            <a:r xmlns:a="http://schemas.openxmlformats.org/drawingml/2006/main"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ISS.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marR="889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Una persona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recibe SSI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Texas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obtendrá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Medicaid automáticamente,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incluso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recibe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beneficio monetario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Por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ejemplo, 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reciben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$943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 menos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jubilación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del Seguro Social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aún pueden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solicitar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recibir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para recibir Medicaid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(pero no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dinero en efectivo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reciben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menos 943/mes de jubilación de SS).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Los límites de recursos siguen siendo $2,000 para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b="1" spc="5" dirty="0">
                <a:solidFill>
                  <a:srgbClr val="404040"/>
                </a:solidFill>
                <a:latin typeface="Trebuchet MS"/>
                <a:cs typeface="Trebuchet MS"/>
              </a:rPr>
              <a:t>individuo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$3,000 para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 xmlns:a="http://schemas.openxmlformats.org/drawingml/2006/main"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pareja.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xmlns:a="http://schemas.openxmlformats.org/drawingml/2006/main" marL="149860" algn="ctr">
              <a:lnSpc>
                <a:spcPct val="100000"/>
              </a:lnSpc>
              <a:spcBef>
                <a:spcPts val="1725"/>
              </a:spcBef>
            </a:pP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Ingresos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 estudiantes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de SSI</a:t>
            </a:r>
            <a:r xmlns:a="http://schemas.openxmlformats.org/drawingml/2006/main"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exclusión: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148590" algn="ctr">
              <a:lnSpc>
                <a:spcPct val="100000"/>
              </a:lnSpc>
              <a:spcBef>
                <a:spcPts val="950"/>
              </a:spcBef>
            </a:pP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Límite mensual: </a:t>
            </a:r>
            <a:r xmlns:a="http://schemas.openxmlformats.org/drawingml/2006/main">
              <a:rPr sz="1800" spc="-5" dirty="0">
                <a:solidFill>
                  <a:srgbClr val="202020"/>
                </a:solidFill>
                <a:latin typeface="Calibri"/>
                <a:cs typeface="Calibri"/>
              </a:rPr>
              <a:t>$2,290 </a:t>
            </a:r>
            <a:r xmlns:a="http://schemas.openxmlformats.org/drawingml/2006/main"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por </a:t>
            </a:r>
            <a:r xmlns:a="http://schemas.openxmlformats.org/drawingml/2006/main">
              <a:rPr sz="1800" spc="-5" dirty="0">
                <a:solidFill>
                  <a:srgbClr val="202020"/>
                </a:solidFill>
                <a:latin typeface="Calibri"/>
                <a:cs typeface="Calibri"/>
              </a:rPr>
              <a:t>mes; </a:t>
            </a:r>
            <a:r xmlns:a="http://schemas.openxmlformats.org/drawingml/2006/main"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Límite anual: </a:t>
            </a:r>
            <a:r xmlns:a="http://schemas.openxmlformats.org/drawingml/2006/main"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$9230 </a:t>
            </a:r>
            <a:r xmlns:a="http://schemas.openxmlformats.org/drawingml/2006/main">
              <a:rPr sz="1800" spc="-5" dirty="0">
                <a:solidFill>
                  <a:srgbClr val="202020"/>
                </a:solidFill>
                <a:latin typeface="Calibri"/>
                <a:cs typeface="Calibri"/>
              </a:rPr>
              <a:t>en</a:t>
            </a:r>
            <a:r xmlns:a="http://schemas.openxmlformats.org/drawingml/2006/main"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2024.</a:t>
            </a:r>
            <a:endParaRPr xmlns:a="http://schemas.openxmlformats.org/drawingml/2006/main"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8649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dirty="0"/>
              <a:t>Actividad </a:t>
            </a:r>
            <a:r xmlns:a="http://schemas.openxmlformats.org/drawingml/2006/main">
              <a:rPr sz="3600" spc="-5" dirty="0"/>
              <a:t>sustancial y lucrativa</a:t>
            </a:r>
            <a:r xmlns:a="http://schemas.openxmlformats.org/drawingml/2006/main">
              <a:rPr sz="3600" spc="-295" dirty="0"/>
              <a:t> </a:t>
            </a:r>
            <a:r xmlns:a="http://schemas.openxmlformats.org/drawingml/2006/main">
              <a:rPr sz="3600" spc="-5" dirty="0"/>
              <a:t>(SGA) Umbrales: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756072" y="2187512"/>
            <a:ext cx="8750935" cy="314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745490" indent="-343535">
              <a:lnSpc>
                <a:spcPct val="100000"/>
              </a:lnSpc>
              <a:spcBef>
                <a:spcPts val="10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elegible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recibir beneficios por incapacidad,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persona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debe </a:t>
            </a:r>
            <a:r xmlns:a="http://schemas.openxmlformats.org/drawingml/2006/main"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no poder </a:t>
            </a:r>
            <a:r xmlns:a="http://schemas.openxmlformats.org/drawingml/2006/main"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realizar </a:t>
            </a:r>
            <a:r xmlns:a="http://schemas.openxmlformats.org/drawingml/2006/main"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actividades </a:t>
            </a:r>
            <a:r xmlns:a="http://schemas.openxmlformats.org/drawingml/2006/main"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lucrativas sustanciales.</a:t>
            </a:r>
            <a:r xmlns:a="http://schemas.openxmlformats.org/drawingml/2006/main">
              <a:rPr sz="18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u="heavy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actividad </a:t>
            </a:r>
            <a:r xmlns:a="http://schemas.openxmlformats.org/drawingml/2006/main"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4965" marR="508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Normalmente se considera que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persona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gana más de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determinada cantidad mensual (neta de gastos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laborales relacionados con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discapacidad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)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está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participando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 xmlns:a="http://schemas.openxmlformats.org/drawingml/2006/main"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SGA.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marR="17272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cantidad de ingresos mensuales considerados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SGA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depende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naturaleza de la discapacidad de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persona </a:t>
            </a:r>
            <a:r xmlns:a="http://schemas.openxmlformats.org/drawingml/2006/main"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Ley de Seguridad Social especifica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monto de SGA más alto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personas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legalmente ciegas; Las regulaciones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federales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especifican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monto de SGA más bajo</a:t>
            </a:r>
            <a:r xmlns:a="http://schemas.openxmlformats.org/drawingml/2006/main">
              <a:rPr sz="1800" spc="-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para no ciegos</a:t>
            </a:r>
            <a:r xmlns:a="http://schemas.openxmlformats.org/drawingml/2006/main"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individuos.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 marR="273050" indent="-342900">
              <a:lnSpc>
                <a:spcPct val="100000"/>
              </a:lnSpc>
              <a:spcBef>
                <a:spcPts val="101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Ambos montos de SGA generalmente cambian con los cambios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 xmlns:a="http://schemas.openxmlformats.org/drawingml/2006/main">
              <a:rPr sz="1800" spc="-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</a:rPr>
              <a:t>Índice de salario medio nacional.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 rectangle with blue and green decorative lines that says &quot;SGA Amounts&quot;"/>
          <p:cNvSpPr/>
          <p:nvPr/>
        </p:nvSpPr>
        <p:spPr>
          <a:xfrm>
            <a:off x="0" y="0"/>
            <a:ext cx="5977255" cy="6858000"/>
          </a:xfrm>
          <a:custGeom>
            <a:avLst/>
            <a:gdLst/>
            <a:ahLst/>
            <a:cxnLst/>
            <a:rect l="l" t="t" r="r" b="b"/>
            <a:pathLst>
              <a:path w="5977255" h="6858000">
                <a:moveTo>
                  <a:pt x="0" y="6858000"/>
                </a:moveTo>
                <a:lnTo>
                  <a:pt x="5977128" y="6858000"/>
                </a:lnTo>
                <a:lnTo>
                  <a:pt x="59771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2096" y="2586636"/>
            <a:ext cx="218122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28575" algn="ctr">
              <a:lnSpc>
                <a:spcPct val="100000"/>
              </a:lnSpc>
              <a:spcBef>
                <a:spcPts val="105"/>
              </a:spcBef>
            </a:pPr>
            <a:r xmlns:a="http://schemas.openxmlformats.org/drawingml/2006/main"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SGA</a:t>
            </a:r>
            <a:endParaRPr xmlns:a="http://schemas.openxmlformats.org/drawingml/2006/main" sz="4400">
              <a:latin typeface="Trebuchet MS"/>
              <a:cs typeface="Trebuchet MS"/>
            </a:endParaRPr>
          </a:p>
          <a:p>
            <a:pPr xmlns:a="http://schemas.openxmlformats.org/drawingml/2006/main" algn="ctr">
              <a:lnSpc>
                <a:spcPct val="100000"/>
              </a:lnSpc>
            </a:pPr>
            <a:r xmlns:a="http://schemas.openxmlformats.org/drawingml/2006/main">
              <a:rPr sz="4400" spc="-10" dirty="0">
                <a:solidFill>
                  <a:srgbClr val="53A838"/>
                </a:solidFill>
                <a:latin typeface="Trebuchet MS"/>
                <a:cs typeface="Trebuchet MS"/>
              </a:rPr>
              <a:t>Cantidades </a:t>
            </a:r>
            <a:r xmlns:a="http://schemas.openxmlformats.org/drawingml/2006/main"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_ </a:t>
            </a:r>
            <a:r xmlns:a="http://schemas.openxmlformats.org/drawingml/2006/main">
              <a:rPr sz="4400" spc="-5" dirty="0">
                <a:solidFill>
                  <a:srgbClr val="53A838"/>
                </a:solidFill>
                <a:latin typeface="Trebuchet MS"/>
                <a:cs typeface="Trebuchet MS"/>
              </a:rPr>
              <a:t>_ </a:t>
            </a:r>
            <a:r xmlns:a="http://schemas.openxmlformats.org/drawingml/2006/main">
              <a:rPr sz="4400" spc="5" dirty="0">
                <a:solidFill>
                  <a:srgbClr val="53A838"/>
                </a:solidFill>
                <a:latin typeface="Trebuchet MS"/>
                <a:cs typeface="Trebuchet MS"/>
              </a:rPr>
              <a:t>_ </a:t>
            </a:r>
            <a:r xmlns:a="http://schemas.openxmlformats.org/drawingml/2006/main"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_</a:t>
            </a:r>
            <a:endParaRPr xmlns:a="http://schemas.openxmlformats.org/drawingml/2006/main" sz="4400">
              <a:latin typeface="Trebuchet MS"/>
              <a:cs typeface="Trebuchet MS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5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8931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610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60" h="6858000">
                <a:moveTo>
                  <a:pt x="3006852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60" h="6858000">
                <a:moveTo>
                  <a:pt x="2587663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63" y="6858000"/>
                </a:lnTo>
                <a:lnTo>
                  <a:pt x="2587663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6160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178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5" h="6858000">
                <a:moveTo>
                  <a:pt x="2851175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75" y="6858000"/>
                </a:lnTo>
                <a:lnTo>
                  <a:pt x="2851175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212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8" y="0"/>
                </a:moveTo>
                <a:lnTo>
                  <a:pt x="1018959" y="0"/>
                </a:lnTo>
                <a:lnTo>
                  <a:pt x="0" y="6858000"/>
                </a:lnTo>
                <a:lnTo>
                  <a:pt x="1290828" y="6858000"/>
                </a:lnTo>
                <a:lnTo>
                  <a:pt x="1290828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4745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10" h="6858000">
                <a:moveTo>
                  <a:pt x="1248206" y="0"/>
                </a:moveTo>
                <a:lnTo>
                  <a:pt x="0" y="0"/>
                </a:lnTo>
                <a:lnTo>
                  <a:pt x="1107782" y="6858000"/>
                </a:lnTo>
                <a:lnTo>
                  <a:pt x="1248206" y="6858000"/>
                </a:lnTo>
                <a:lnTo>
                  <a:pt x="1248206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6340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5" h="3267709">
                <a:moveTo>
                  <a:pt x="1816620" y="0"/>
                </a:moveTo>
                <a:lnTo>
                  <a:pt x="0" y="3267455"/>
                </a:lnTo>
                <a:lnTo>
                  <a:pt x="1816620" y="3267455"/>
                </a:lnTo>
                <a:lnTo>
                  <a:pt x="1816620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Green rectangle with the following information written in white segments:&#10;Non-Blind-applies to both SSDI and SSI recipients 2024:$1550/month&#10;Blind-applies only to SSDI recipients: 2024: $2590/Month&#10;Trial Work Period (SSDI); 2024: $1110/Month"/>
          <p:cNvSpPr/>
          <p:nvPr/>
        </p:nvSpPr>
        <p:spPr>
          <a:xfrm>
            <a:off x="5977128" y="0"/>
            <a:ext cx="6215380" cy="6858000"/>
          </a:xfrm>
          <a:custGeom>
            <a:avLst/>
            <a:gdLst/>
            <a:ahLst/>
            <a:cxnLst/>
            <a:rect l="l" t="t" r="r" b="b"/>
            <a:pathLst>
              <a:path w="6215380" h="6858000">
                <a:moveTo>
                  <a:pt x="0" y="6858000"/>
                </a:moveTo>
                <a:lnTo>
                  <a:pt x="6214884" y="6858000"/>
                </a:lnTo>
                <a:lnTo>
                  <a:pt x="62148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Non-Blind- applies to both SSDI and SSI recipients 2024: $1550/month"/>
          <p:cNvSpPr/>
          <p:nvPr/>
        </p:nvSpPr>
        <p:spPr>
          <a:xfrm>
            <a:off x="4916423" y="944877"/>
            <a:ext cx="6629400" cy="1423670"/>
          </a:xfrm>
          <a:custGeom>
            <a:avLst/>
            <a:gdLst/>
            <a:ahLst/>
            <a:cxnLst/>
            <a:rect l="l" t="t" r="r" b="b"/>
            <a:pathLst>
              <a:path w="6629400" h="1423670">
                <a:moveTo>
                  <a:pt x="6487058" y="0"/>
                </a:moveTo>
                <a:lnTo>
                  <a:pt x="142341" y="0"/>
                </a:lnTo>
                <a:lnTo>
                  <a:pt x="97350" y="7256"/>
                </a:lnTo>
                <a:lnTo>
                  <a:pt x="58276" y="27463"/>
                </a:lnTo>
                <a:lnTo>
                  <a:pt x="27463" y="58276"/>
                </a:lnTo>
                <a:lnTo>
                  <a:pt x="7256" y="97350"/>
                </a:lnTo>
                <a:lnTo>
                  <a:pt x="0" y="142341"/>
                </a:lnTo>
                <a:lnTo>
                  <a:pt x="0" y="1281074"/>
                </a:lnTo>
                <a:lnTo>
                  <a:pt x="7256" y="1326065"/>
                </a:lnTo>
                <a:lnTo>
                  <a:pt x="27463" y="1365139"/>
                </a:lnTo>
                <a:lnTo>
                  <a:pt x="58276" y="1395952"/>
                </a:lnTo>
                <a:lnTo>
                  <a:pt x="97350" y="1416159"/>
                </a:lnTo>
                <a:lnTo>
                  <a:pt x="142341" y="1423416"/>
                </a:lnTo>
                <a:lnTo>
                  <a:pt x="6487058" y="1423416"/>
                </a:lnTo>
                <a:lnTo>
                  <a:pt x="6532049" y="1416159"/>
                </a:lnTo>
                <a:lnTo>
                  <a:pt x="6571123" y="1395952"/>
                </a:lnTo>
                <a:lnTo>
                  <a:pt x="6601936" y="1365139"/>
                </a:lnTo>
                <a:lnTo>
                  <a:pt x="6622143" y="1326065"/>
                </a:lnTo>
                <a:lnTo>
                  <a:pt x="6629400" y="1281074"/>
                </a:lnTo>
                <a:lnTo>
                  <a:pt x="6629400" y="142341"/>
                </a:lnTo>
                <a:lnTo>
                  <a:pt x="6622143" y="97350"/>
                </a:lnTo>
                <a:lnTo>
                  <a:pt x="6601936" y="58276"/>
                </a:lnTo>
                <a:lnTo>
                  <a:pt x="6571123" y="27463"/>
                </a:lnTo>
                <a:lnTo>
                  <a:pt x="6532049" y="7256"/>
                </a:lnTo>
                <a:lnTo>
                  <a:pt x="648705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Outline of a dollar bill in green"/>
          <p:cNvSpPr/>
          <p:nvPr/>
        </p:nvSpPr>
        <p:spPr>
          <a:xfrm>
            <a:off x="5386565" y="1595862"/>
            <a:ext cx="711200" cy="323215"/>
          </a:xfrm>
          <a:custGeom>
            <a:avLst/>
            <a:gdLst/>
            <a:ahLst/>
            <a:cxnLst/>
            <a:rect l="l" t="t" r="r" b="b"/>
            <a:pathLst>
              <a:path w="711200" h="323214">
                <a:moveTo>
                  <a:pt x="710655" y="322869"/>
                </a:moveTo>
                <a:lnTo>
                  <a:pt x="0" y="322869"/>
                </a:lnTo>
                <a:lnTo>
                  <a:pt x="0" y="0"/>
                </a:lnTo>
                <a:lnTo>
                  <a:pt x="710655" y="0"/>
                </a:lnTo>
                <a:lnTo>
                  <a:pt x="710655" y="48430"/>
                </a:lnTo>
                <a:lnTo>
                  <a:pt x="80756" y="48430"/>
                </a:lnTo>
                <a:lnTo>
                  <a:pt x="48461" y="80717"/>
                </a:lnTo>
                <a:lnTo>
                  <a:pt x="48461" y="242152"/>
                </a:lnTo>
                <a:lnTo>
                  <a:pt x="80756" y="274439"/>
                </a:lnTo>
                <a:lnTo>
                  <a:pt x="710655" y="274439"/>
                </a:lnTo>
                <a:lnTo>
                  <a:pt x="710655" y="322869"/>
                </a:lnTo>
                <a:close/>
              </a:path>
              <a:path w="711200" h="323214">
                <a:moveTo>
                  <a:pt x="710655" y="274439"/>
                </a:moveTo>
                <a:lnTo>
                  <a:pt x="637974" y="274439"/>
                </a:lnTo>
                <a:lnTo>
                  <a:pt x="662201" y="250223"/>
                </a:lnTo>
                <a:lnTo>
                  <a:pt x="662201" y="72645"/>
                </a:lnTo>
                <a:lnTo>
                  <a:pt x="637974" y="48430"/>
                </a:lnTo>
                <a:lnTo>
                  <a:pt x="710655" y="48430"/>
                </a:lnTo>
                <a:lnTo>
                  <a:pt x="710655" y="274439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696931" y="1089595"/>
            <a:ext cx="4540250" cy="10706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xmlns:a="http://schemas.openxmlformats.org/drawingml/2006/main" marL="12700" marR="5080">
              <a:lnSpc>
                <a:spcPts val="2620"/>
              </a:lnSpc>
              <a:spcBef>
                <a:spcPts val="500"/>
              </a:spcBef>
            </a:pPr>
            <a:r xmlns:a="http://schemas.openxmlformats.org/drawingml/2006/main">
              <a:rPr sz="2500" b="1" spc="-5" dirty="0">
                <a:solidFill>
                  <a:srgbClr val="000000"/>
                </a:solidFill>
                <a:latin typeface="Trebuchet MS"/>
                <a:cs typeface="Trebuchet MS"/>
              </a:rPr>
              <a:t>No ciego: se aplica </a:t>
            </a:r>
            <a:r xmlns:a="http://schemas.openxmlformats.org/drawingml/2006/main">
              <a:rPr sz="2500" b="1" spc="-5" dirty="0">
                <a:solidFill>
                  <a:srgbClr val="000000"/>
                </a:solidFill>
                <a:latin typeface="Trebuchet MS"/>
                <a:cs typeface="Trebuchet MS"/>
              </a:rPr>
              <a:t>tanto </a:t>
            </a:r>
            <a:r xmlns:a="http://schemas.openxmlformats.org/drawingml/2006/main">
              <a:rPr sz="2500" spc="-10" dirty="0">
                <a:solidFill>
                  <a:srgbClr val="000000"/>
                </a:solidFill>
              </a:rPr>
              <a:t>a </a:t>
            </a:r>
            <a:r xmlns:a="http://schemas.openxmlformats.org/drawingml/2006/main">
              <a:rPr sz="2500" spc="-10" dirty="0">
                <a:solidFill>
                  <a:srgbClr val="000000"/>
                </a:solidFill>
              </a:rPr>
              <a:t>beneficiarios </a:t>
            </a:r>
            <a:r xmlns:a="http://schemas.openxmlformats.org/drawingml/2006/main">
              <a:rPr sz="2500" spc="-5" dirty="0">
                <a:solidFill>
                  <a:srgbClr val="000000"/>
                </a:solidFill>
              </a:rPr>
              <a:t>de SSDI como de SSI</a:t>
            </a:r>
            <a:r xmlns:a="http://schemas.openxmlformats.org/drawingml/2006/main">
              <a:rPr sz="2500" spc="3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2500" spc="-10" dirty="0">
                <a:solidFill>
                  <a:srgbClr val="000000"/>
                </a:solidFill>
              </a:rPr>
              <a:t>2024:</a:t>
            </a:r>
            <a:endParaRPr xmlns:a="http://schemas.openxmlformats.org/drawingml/2006/main" sz="2500" dirty="0">
              <a:latin typeface="Trebuchet MS"/>
              <a:cs typeface="Trebuchet MS"/>
            </a:endParaRPr>
          </a:p>
          <a:p>
            <a:pPr xmlns:a="http://schemas.openxmlformats.org/drawingml/2006/main" marL="12700">
              <a:lnSpc>
                <a:spcPts val="2590"/>
              </a:lnSpc>
            </a:pPr>
            <a:r xmlns:a="http://schemas.openxmlformats.org/drawingml/2006/main">
              <a:rPr sz="2500" b="1" spc="-5" dirty="0">
                <a:solidFill>
                  <a:srgbClr val="000000"/>
                </a:solidFill>
                <a:latin typeface="Trebuchet MS"/>
                <a:cs typeface="Trebuchet MS"/>
              </a:rPr>
              <a:t>$1550/MES</a:t>
            </a:r>
            <a:endParaRPr xmlns:a="http://schemas.openxmlformats.org/drawingml/2006/main" sz="2500" dirty="0">
              <a:latin typeface="Trebuchet MS"/>
              <a:cs typeface="Trebuchet MS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7292" y="1676579"/>
            <a:ext cx="129210" cy="161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779" y="17330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226" y="48430"/>
                </a:moveTo>
                <a:lnTo>
                  <a:pt x="14796" y="46527"/>
                </a:lnTo>
                <a:lnTo>
                  <a:pt x="7095" y="41338"/>
                </a:lnTo>
                <a:lnTo>
                  <a:pt x="1903" y="33641"/>
                </a:lnTo>
                <a:lnTo>
                  <a:pt x="0" y="24215"/>
                </a:lnTo>
                <a:lnTo>
                  <a:pt x="1903" y="14789"/>
                </a:lnTo>
                <a:lnTo>
                  <a:pt x="7095" y="7092"/>
                </a:lnTo>
                <a:lnTo>
                  <a:pt x="14796" y="1902"/>
                </a:lnTo>
                <a:lnTo>
                  <a:pt x="24226" y="0"/>
                </a:lnTo>
                <a:lnTo>
                  <a:pt x="33657" y="1902"/>
                </a:lnTo>
                <a:lnTo>
                  <a:pt x="41358" y="7092"/>
                </a:lnTo>
                <a:lnTo>
                  <a:pt x="46550" y="14789"/>
                </a:lnTo>
                <a:lnTo>
                  <a:pt x="48453" y="24215"/>
                </a:lnTo>
                <a:lnTo>
                  <a:pt x="46550" y="33641"/>
                </a:lnTo>
                <a:lnTo>
                  <a:pt x="41358" y="41338"/>
                </a:lnTo>
                <a:lnTo>
                  <a:pt x="33657" y="46527"/>
                </a:lnTo>
                <a:lnTo>
                  <a:pt x="24226" y="4843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9561" y="17330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226" y="48430"/>
                </a:moveTo>
                <a:lnTo>
                  <a:pt x="14796" y="46527"/>
                </a:lnTo>
                <a:lnTo>
                  <a:pt x="7095" y="41338"/>
                </a:lnTo>
                <a:lnTo>
                  <a:pt x="1903" y="33641"/>
                </a:lnTo>
                <a:lnTo>
                  <a:pt x="0" y="24215"/>
                </a:lnTo>
                <a:lnTo>
                  <a:pt x="1903" y="14789"/>
                </a:lnTo>
                <a:lnTo>
                  <a:pt x="7095" y="7092"/>
                </a:lnTo>
                <a:lnTo>
                  <a:pt x="14796" y="1902"/>
                </a:lnTo>
                <a:lnTo>
                  <a:pt x="24226" y="0"/>
                </a:lnTo>
                <a:lnTo>
                  <a:pt x="33657" y="1902"/>
                </a:lnTo>
                <a:lnTo>
                  <a:pt x="41358" y="7092"/>
                </a:lnTo>
                <a:lnTo>
                  <a:pt x="46550" y="14789"/>
                </a:lnTo>
                <a:lnTo>
                  <a:pt x="48453" y="24215"/>
                </a:lnTo>
                <a:lnTo>
                  <a:pt x="46550" y="33641"/>
                </a:lnTo>
                <a:lnTo>
                  <a:pt x="41358" y="41338"/>
                </a:lnTo>
                <a:lnTo>
                  <a:pt x="33657" y="46527"/>
                </a:lnTo>
                <a:lnTo>
                  <a:pt x="24226" y="4843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8631" y="1376310"/>
            <a:ext cx="468630" cy="177800"/>
          </a:xfrm>
          <a:custGeom>
            <a:avLst/>
            <a:gdLst/>
            <a:ahLst/>
            <a:cxnLst/>
            <a:rect l="l" t="t" r="r" b="b"/>
            <a:pathLst>
              <a:path w="468629" h="177800">
                <a:moveTo>
                  <a:pt x="0" y="177578"/>
                </a:moveTo>
                <a:lnTo>
                  <a:pt x="434468" y="0"/>
                </a:lnTo>
                <a:lnTo>
                  <a:pt x="459987" y="63766"/>
                </a:lnTo>
                <a:lnTo>
                  <a:pt x="407819" y="63766"/>
                </a:lnTo>
                <a:lnTo>
                  <a:pt x="248729" y="128340"/>
                </a:lnTo>
                <a:lnTo>
                  <a:pt x="0" y="177578"/>
                </a:lnTo>
                <a:close/>
              </a:path>
              <a:path w="468629" h="177800">
                <a:moveTo>
                  <a:pt x="419932" y="94439"/>
                </a:moveTo>
                <a:lnTo>
                  <a:pt x="407819" y="63766"/>
                </a:lnTo>
                <a:lnTo>
                  <a:pt x="459987" y="63766"/>
                </a:lnTo>
                <a:lnTo>
                  <a:pt x="468386" y="84753"/>
                </a:lnTo>
                <a:lnTo>
                  <a:pt x="419932" y="94439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6535" y="1481243"/>
            <a:ext cx="430530" cy="82550"/>
          </a:xfrm>
          <a:custGeom>
            <a:avLst/>
            <a:gdLst/>
            <a:ahLst/>
            <a:cxnLst/>
            <a:rect l="l" t="t" r="r" b="b"/>
            <a:pathLst>
              <a:path w="430529" h="82550">
                <a:moveTo>
                  <a:pt x="247921" y="82331"/>
                </a:moveTo>
                <a:lnTo>
                  <a:pt x="0" y="82331"/>
                </a:lnTo>
                <a:lnTo>
                  <a:pt x="414279" y="0"/>
                </a:lnTo>
                <a:lnTo>
                  <a:pt x="425522" y="57309"/>
                </a:lnTo>
                <a:lnTo>
                  <a:pt x="375516" y="57309"/>
                </a:lnTo>
                <a:lnTo>
                  <a:pt x="247921" y="82331"/>
                </a:lnTo>
                <a:close/>
              </a:path>
              <a:path w="430529" h="82550">
                <a:moveTo>
                  <a:pt x="430431" y="82331"/>
                </a:moveTo>
                <a:lnTo>
                  <a:pt x="381169" y="82331"/>
                </a:lnTo>
                <a:lnTo>
                  <a:pt x="375516" y="57309"/>
                </a:lnTo>
                <a:lnTo>
                  <a:pt x="425522" y="57309"/>
                </a:lnTo>
                <a:lnTo>
                  <a:pt x="430431" y="82331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 descr="Blind- applies to only SSDI recipients: 2024: $2590/Month"/>
          <p:cNvSpPr/>
          <p:nvPr/>
        </p:nvSpPr>
        <p:spPr>
          <a:xfrm>
            <a:off x="4916423" y="2723385"/>
            <a:ext cx="6629400" cy="1422400"/>
          </a:xfrm>
          <a:custGeom>
            <a:avLst/>
            <a:gdLst/>
            <a:ahLst/>
            <a:cxnLst/>
            <a:rect l="l" t="t" r="r" b="b"/>
            <a:pathLst>
              <a:path w="6629400" h="1422400">
                <a:moveTo>
                  <a:pt x="6487210" y="0"/>
                </a:moveTo>
                <a:lnTo>
                  <a:pt x="142189" y="0"/>
                </a:lnTo>
                <a:lnTo>
                  <a:pt x="97248" y="7249"/>
                </a:lnTo>
                <a:lnTo>
                  <a:pt x="58216" y="27435"/>
                </a:lnTo>
                <a:lnTo>
                  <a:pt x="27435" y="58216"/>
                </a:lnTo>
                <a:lnTo>
                  <a:pt x="7249" y="97248"/>
                </a:lnTo>
                <a:lnTo>
                  <a:pt x="0" y="142189"/>
                </a:lnTo>
                <a:lnTo>
                  <a:pt x="0" y="1279702"/>
                </a:lnTo>
                <a:lnTo>
                  <a:pt x="7249" y="1324648"/>
                </a:lnTo>
                <a:lnTo>
                  <a:pt x="27435" y="1363681"/>
                </a:lnTo>
                <a:lnTo>
                  <a:pt x="58216" y="1394460"/>
                </a:lnTo>
                <a:lnTo>
                  <a:pt x="97248" y="1414643"/>
                </a:lnTo>
                <a:lnTo>
                  <a:pt x="142189" y="1421892"/>
                </a:lnTo>
                <a:lnTo>
                  <a:pt x="6487210" y="1421892"/>
                </a:lnTo>
                <a:lnTo>
                  <a:pt x="6532151" y="1414643"/>
                </a:lnTo>
                <a:lnTo>
                  <a:pt x="6571183" y="1394460"/>
                </a:lnTo>
                <a:lnTo>
                  <a:pt x="6601964" y="1363681"/>
                </a:lnTo>
                <a:lnTo>
                  <a:pt x="6622150" y="1324648"/>
                </a:lnTo>
                <a:lnTo>
                  <a:pt x="6629400" y="1279702"/>
                </a:lnTo>
                <a:lnTo>
                  <a:pt x="6629400" y="142189"/>
                </a:lnTo>
                <a:lnTo>
                  <a:pt x="6622150" y="97248"/>
                </a:lnTo>
                <a:lnTo>
                  <a:pt x="6601964" y="58216"/>
                </a:lnTo>
                <a:lnTo>
                  <a:pt x="6571183" y="27435"/>
                </a:lnTo>
                <a:lnTo>
                  <a:pt x="6532151" y="7249"/>
                </a:lnTo>
                <a:lnTo>
                  <a:pt x="648721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 descr="outline of a dollar bill in green"/>
          <p:cNvSpPr/>
          <p:nvPr/>
        </p:nvSpPr>
        <p:spPr>
          <a:xfrm>
            <a:off x="5386566" y="3373723"/>
            <a:ext cx="711200" cy="322580"/>
          </a:xfrm>
          <a:custGeom>
            <a:avLst/>
            <a:gdLst/>
            <a:ahLst/>
            <a:cxnLst/>
            <a:rect l="l" t="t" r="r" b="b"/>
            <a:pathLst>
              <a:path w="711200" h="322579">
                <a:moveTo>
                  <a:pt x="710655" y="322241"/>
                </a:moveTo>
                <a:lnTo>
                  <a:pt x="0" y="322241"/>
                </a:lnTo>
                <a:lnTo>
                  <a:pt x="0" y="0"/>
                </a:lnTo>
                <a:lnTo>
                  <a:pt x="710655" y="0"/>
                </a:lnTo>
                <a:lnTo>
                  <a:pt x="710655" y="48336"/>
                </a:lnTo>
                <a:lnTo>
                  <a:pt x="80756" y="48336"/>
                </a:lnTo>
                <a:lnTo>
                  <a:pt x="48461" y="80560"/>
                </a:lnTo>
                <a:lnTo>
                  <a:pt x="48461" y="241681"/>
                </a:lnTo>
                <a:lnTo>
                  <a:pt x="80756" y="273905"/>
                </a:lnTo>
                <a:lnTo>
                  <a:pt x="710655" y="273905"/>
                </a:lnTo>
                <a:lnTo>
                  <a:pt x="710655" y="322241"/>
                </a:lnTo>
                <a:close/>
              </a:path>
              <a:path w="711200" h="322579">
                <a:moveTo>
                  <a:pt x="710655" y="273905"/>
                </a:moveTo>
                <a:lnTo>
                  <a:pt x="637974" y="273905"/>
                </a:lnTo>
                <a:lnTo>
                  <a:pt x="662201" y="249745"/>
                </a:lnTo>
                <a:lnTo>
                  <a:pt x="662201" y="72504"/>
                </a:lnTo>
                <a:lnTo>
                  <a:pt x="637974" y="48336"/>
                </a:lnTo>
                <a:lnTo>
                  <a:pt x="710655" y="48336"/>
                </a:lnTo>
                <a:lnTo>
                  <a:pt x="710655" y="273905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7292" y="3454286"/>
            <a:ext cx="129210" cy="16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779" y="35106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26" y="48336"/>
                </a:moveTo>
                <a:lnTo>
                  <a:pt x="14796" y="46437"/>
                </a:lnTo>
                <a:lnTo>
                  <a:pt x="7095" y="41257"/>
                </a:lnTo>
                <a:lnTo>
                  <a:pt x="1903" y="33575"/>
                </a:lnTo>
                <a:lnTo>
                  <a:pt x="0" y="24168"/>
                </a:lnTo>
                <a:lnTo>
                  <a:pt x="1903" y="14760"/>
                </a:lnTo>
                <a:lnTo>
                  <a:pt x="7095" y="7078"/>
                </a:lnTo>
                <a:lnTo>
                  <a:pt x="14796" y="1899"/>
                </a:lnTo>
                <a:lnTo>
                  <a:pt x="24226" y="0"/>
                </a:lnTo>
                <a:lnTo>
                  <a:pt x="33657" y="1899"/>
                </a:lnTo>
                <a:lnTo>
                  <a:pt x="41358" y="7078"/>
                </a:lnTo>
                <a:lnTo>
                  <a:pt x="46550" y="14760"/>
                </a:lnTo>
                <a:lnTo>
                  <a:pt x="48453" y="24168"/>
                </a:lnTo>
                <a:lnTo>
                  <a:pt x="46550" y="33575"/>
                </a:lnTo>
                <a:lnTo>
                  <a:pt x="41358" y="41257"/>
                </a:lnTo>
                <a:lnTo>
                  <a:pt x="33657" y="46437"/>
                </a:lnTo>
                <a:lnTo>
                  <a:pt x="24226" y="48336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9560" y="351068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26" y="48336"/>
                </a:moveTo>
                <a:lnTo>
                  <a:pt x="14796" y="46437"/>
                </a:lnTo>
                <a:lnTo>
                  <a:pt x="7095" y="41257"/>
                </a:lnTo>
                <a:lnTo>
                  <a:pt x="1903" y="33575"/>
                </a:lnTo>
                <a:lnTo>
                  <a:pt x="0" y="24168"/>
                </a:lnTo>
                <a:lnTo>
                  <a:pt x="1903" y="14760"/>
                </a:lnTo>
                <a:lnTo>
                  <a:pt x="7095" y="7078"/>
                </a:lnTo>
                <a:lnTo>
                  <a:pt x="14796" y="1899"/>
                </a:lnTo>
                <a:lnTo>
                  <a:pt x="24226" y="0"/>
                </a:lnTo>
                <a:lnTo>
                  <a:pt x="33657" y="1899"/>
                </a:lnTo>
                <a:lnTo>
                  <a:pt x="41358" y="7078"/>
                </a:lnTo>
                <a:lnTo>
                  <a:pt x="46550" y="14760"/>
                </a:lnTo>
                <a:lnTo>
                  <a:pt x="48453" y="24168"/>
                </a:lnTo>
                <a:lnTo>
                  <a:pt x="46550" y="33575"/>
                </a:lnTo>
                <a:lnTo>
                  <a:pt x="41358" y="41257"/>
                </a:lnTo>
                <a:lnTo>
                  <a:pt x="33657" y="46437"/>
                </a:lnTo>
                <a:lnTo>
                  <a:pt x="24226" y="48336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8631" y="3154604"/>
            <a:ext cx="468630" cy="177800"/>
          </a:xfrm>
          <a:custGeom>
            <a:avLst/>
            <a:gdLst/>
            <a:ahLst/>
            <a:cxnLst/>
            <a:rect l="l" t="t" r="r" b="b"/>
            <a:pathLst>
              <a:path w="468629" h="177800">
                <a:moveTo>
                  <a:pt x="0" y="177232"/>
                </a:moveTo>
                <a:lnTo>
                  <a:pt x="434468" y="0"/>
                </a:lnTo>
                <a:lnTo>
                  <a:pt x="459987" y="63642"/>
                </a:lnTo>
                <a:lnTo>
                  <a:pt x="407819" y="63642"/>
                </a:lnTo>
                <a:lnTo>
                  <a:pt x="248729" y="128091"/>
                </a:lnTo>
                <a:lnTo>
                  <a:pt x="0" y="177232"/>
                </a:lnTo>
                <a:close/>
              </a:path>
              <a:path w="468629" h="177800">
                <a:moveTo>
                  <a:pt x="419932" y="94255"/>
                </a:moveTo>
                <a:lnTo>
                  <a:pt x="407819" y="63642"/>
                </a:lnTo>
                <a:lnTo>
                  <a:pt x="459987" y="63642"/>
                </a:lnTo>
                <a:lnTo>
                  <a:pt x="468386" y="84588"/>
                </a:lnTo>
                <a:lnTo>
                  <a:pt x="419932" y="94255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6534" y="3259333"/>
            <a:ext cx="430530" cy="82550"/>
          </a:xfrm>
          <a:custGeom>
            <a:avLst/>
            <a:gdLst/>
            <a:ahLst/>
            <a:cxnLst/>
            <a:rect l="l" t="t" r="r" b="b"/>
            <a:pathLst>
              <a:path w="430529" h="82550">
                <a:moveTo>
                  <a:pt x="247921" y="82171"/>
                </a:moveTo>
                <a:lnTo>
                  <a:pt x="0" y="82171"/>
                </a:lnTo>
                <a:lnTo>
                  <a:pt x="414279" y="0"/>
                </a:lnTo>
                <a:lnTo>
                  <a:pt x="425522" y="57197"/>
                </a:lnTo>
                <a:lnTo>
                  <a:pt x="375516" y="57197"/>
                </a:lnTo>
                <a:lnTo>
                  <a:pt x="247921" y="82171"/>
                </a:lnTo>
                <a:close/>
              </a:path>
              <a:path w="430529" h="82550">
                <a:moveTo>
                  <a:pt x="430431" y="82171"/>
                </a:moveTo>
                <a:lnTo>
                  <a:pt x="381169" y="82171"/>
                </a:lnTo>
                <a:lnTo>
                  <a:pt x="375516" y="57197"/>
                </a:lnTo>
                <a:lnTo>
                  <a:pt x="425522" y="57197"/>
                </a:lnTo>
                <a:lnTo>
                  <a:pt x="430431" y="82171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97248" y="3033477"/>
            <a:ext cx="4663440" cy="7385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xmlns:a="http://schemas.openxmlformats.org/drawingml/2006/main" marL="12700" marR="5080">
              <a:lnSpc>
                <a:spcPts val="2620"/>
              </a:lnSpc>
              <a:spcBef>
                <a:spcPts val="500"/>
              </a:spcBef>
            </a:pPr>
            <a:r xmlns:a="http://schemas.openxmlformats.org/drawingml/2006/main">
              <a:rPr sz="2500" b="1" spc="-5" dirty="0">
                <a:latin typeface="Trebuchet MS"/>
                <a:cs typeface="Trebuchet MS"/>
              </a:rPr>
              <a:t>Ciego: se aplica </a:t>
            </a:r>
            <a:r xmlns:a="http://schemas.openxmlformats.org/drawingml/2006/main">
              <a:rPr sz="2500" b="1" spc="-5" dirty="0">
                <a:latin typeface="Trebuchet MS"/>
                <a:cs typeface="Trebuchet MS"/>
              </a:rPr>
              <a:t>únicamente </a:t>
            </a:r>
            <a:r xmlns:a="http://schemas.openxmlformats.org/drawingml/2006/main">
              <a:rPr sz="2500" spc="-10" dirty="0">
                <a:latin typeface="Trebuchet MS"/>
                <a:cs typeface="Trebuchet MS"/>
              </a:rPr>
              <a:t>a los beneficiarios </a:t>
            </a:r>
            <a:r xmlns:a="http://schemas.openxmlformats.org/drawingml/2006/main">
              <a:rPr sz="2500" spc="-5" dirty="0">
                <a:latin typeface="Trebuchet MS"/>
                <a:cs typeface="Trebuchet MS"/>
              </a:rPr>
              <a:t>de SSDI </a:t>
            </a:r>
            <a:r xmlns:a="http://schemas.openxmlformats.org/drawingml/2006/main">
              <a:rPr sz="2500" spc="-10" dirty="0">
                <a:latin typeface="Trebuchet MS"/>
                <a:cs typeface="Trebuchet MS"/>
              </a:rPr>
              <a:t>: 2024:</a:t>
            </a:r>
            <a:r xmlns:a="http://schemas.openxmlformats.org/drawingml/2006/main">
              <a:rPr sz="2500" spc="40" dirty="0">
                <a:latin typeface="Trebuchet MS"/>
                <a:cs typeface="Trebuchet MS"/>
              </a:rPr>
              <a:t> </a:t>
            </a:r>
            <a:r xmlns:a="http://schemas.openxmlformats.org/drawingml/2006/main">
              <a:rPr sz="2500" b="1" spc="-5" dirty="0">
                <a:latin typeface="Trebuchet MS"/>
                <a:cs typeface="Trebuchet MS"/>
              </a:rPr>
              <a:t>$2590/MES</a:t>
            </a:r>
            <a:endParaRPr xmlns:a="http://schemas.openxmlformats.org/drawingml/2006/main" sz="2500">
              <a:latin typeface="Trebuchet MS"/>
              <a:cs typeface="Trebuchet MS"/>
            </a:endParaRPr>
          </a:p>
        </p:txBody>
      </p:sp>
      <p:sp>
        <p:nvSpPr>
          <p:cNvPr id="30" name="object 30" descr="Trial Work Period (SSDI): 2024: $1110/Month"/>
          <p:cNvSpPr/>
          <p:nvPr/>
        </p:nvSpPr>
        <p:spPr>
          <a:xfrm>
            <a:off x="4916423" y="4501893"/>
            <a:ext cx="6629400" cy="1422400"/>
          </a:xfrm>
          <a:custGeom>
            <a:avLst/>
            <a:gdLst/>
            <a:ahLst/>
            <a:cxnLst/>
            <a:rect l="l" t="t" r="r" b="b"/>
            <a:pathLst>
              <a:path w="6629400" h="1422400">
                <a:moveTo>
                  <a:pt x="6487210" y="0"/>
                </a:moveTo>
                <a:lnTo>
                  <a:pt x="142189" y="0"/>
                </a:lnTo>
                <a:lnTo>
                  <a:pt x="97248" y="7249"/>
                </a:lnTo>
                <a:lnTo>
                  <a:pt x="58216" y="27435"/>
                </a:lnTo>
                <a:lnTo>
                  <a:pt x="27435" y="58216"/>
                </a:lnTo>
                <a:lnTo>
                  <a:pt x="7249" y="97248"/>
                </a:lnTo>
                <a:lnTo>
                  <a:pt x="0" y="142189"/>
                </a:lnTo>
                <a:lnTo>
                  <a:pt x="0" y="1279702"/>
                </a:lnTo>
                <a:lnTo>
                  <a:pt x="7249" y="1324648"/>
                </a:lnTo>
                <a:lnTo>
                  <a:pt x="27435" y="1363681"/>
                </a:lnTo>
                <a:lnTo>
                  <a:pt x="58216" y="1394460"/>
                </a:lnTo>
                <a:lnTo>
                  <a:pt x="97248" y="1414643"/>
                </a:lnTo>
                <a:lnTo>
                  <a:pt x="142189" y="1421892"/>
                </a:lnTo>
                <a:lnTo>
                  <a:pt x="6487210" y="1421892"/>
                </a:lnTo>
                <a:lnTo>
                  <a:pt x="6532151" y="1414643"/>
                </a:lnTo>
                <a:lnTo>
                  <a:pt x="6571183" y="1394460"/>
                </a:lnTo>
                <a:lnTo>
                  <a:pt x="6601964" y="1363681"/>
                </a:lnTo>
                <a:lnTo>
                  <a:pt x="6622150" y="1324648"/>
                </a:lnTo>
                <a:lnTo>
                  <a:pt x="6629400" y="1279702"/>
                </a:lnTo>
                <a:lnTo>
                  <a:pt x="6629400" y="142189"/>
                </a:lnTo>
                <a:lnTo>
                  <a:pt x="6622150" y="97248"/>
                </a:lnTo>
                <a:lnTo>
                  <a:pt x="6601964" y="58216"/>
                </a:lnTo>
                <a:lnTo>
                  <a:pt x="6571183" y="27435"/>
                </a:lnTo>
                <a:lnTo>
                  <a:pt x="6532151" y="7249"/>
                </a:lnTo>
                <a:lnTo>
                  <a:pt x="648721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 descr="outline of a dollar bill in green"/>
          <p:cNvSpPr/>
          <p:nvPr/>
        </p:nvSpPr>
        <p:spPr>
          <a:xfrm>
            <a:off x="5387333" y="5152995"/>
            <a:ext cx="711200" cy="322580"/>
          </a:xfrm>
          <a:custGeom>
            <a:avLst/>
            <a:gdLst/>
            <a:ahLst/>
            <a:cxnLst/>
            <a:rect l="l" t="t" r="r" b="b"/>
            <a:pathLst>
              <a:path w="711200" h="322579">
                <a:moveTo>
                  <a:pt x="710655" y="322241"/>
                </a:moveTo>
                <a:lnTo>
                  <a:pt x="0" y="322241"/>
                </a:lnTo>
                <a:lnTo>
                  <a:pt x="0" y="0"/>
                </a:lnTo>
                <a:lnTo>
                  <a:pt x="710655" y="0"/>
                </a:lnTo>
                <a:lnTo>
                  <a:pt x="710655" y="48336"/>
                </a:lnTo>
                <a:lnTo>
                  <a:pt x="80756" y="48336"/>
                </a:lnTo>
                <a:lnTo>
                  <a:pt x="48453" y="80560"/>
                </a:lnTo>
                <a:lnTo>
                  <a:pt x="48453" y="241681"/>
                </a:lnTo>
                <a:lnTo>
                  <a:pt x="80756" y="273905"/>
                </a:lnTo>
                <a:lnTo>
                  <a:pt x="710655" y="273905"/>
                </a:lnTo>
                <a:lnTo>
                  <a:pt x="710655" y="322241"/>
                </a:lnTo>
                <a:close/>
              </a:path>
              <a:path w="711200" h="322579">
                <a:moveTo>
                  <a:pt x="710655" y="273905"/>
                </a:moveTo>
                <a:lnTo>
                  <a:pt x="637974" y="273905"/>
                </a:lnTo>
                <a:lnTo>
                  <a:pt x="662201" y="249729"/>
                </a:lnTo>
                <a:lnTo>
                  <a:pt x="662201" y="72504"/>
                </a:lnTo>
                <a:lnTo>
                  <a:pt x="637974" y="48336"/>
                </a:lnTo>
                <a:lnTo>
                  <a:pt x="710655" y="48336"/>
                </a:lnTo>
                <a:lnTo>
                  <a:pt x="710655" y="273905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8054" y="5233556"/>
            <a:ext cx="129210" cy="16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6541" y="528994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26" y="48336"/>
                </a:moveTo>
                <a:lnTo>
                  <a:pt x="14796" y="46437"/>
                </a:lnTo>
                <a:lnTo>
                  <a:pt x="7095" y="41257"/>
                </a:lnTo>
                <a:lnTo>
                  <a:pt x="1903" y="33575"/>
                </a:lnTo>
                <a:lnTo>
                  <a:pt x="0" y="24168"/>
                </a:lnTo>
                <a:lnTo>
                  <a:pt x="1903" y="14760"/>
                </a:lnTo>
                <a:lnTo>
                  <a:pt x="7095" y="7078"/>
                </a:lnTo>
                <a:lnTo>
                  <a:pt x="14796" y="1899"/>
                </a:lnTo>
                <a:lnTo>
                  <a:pt x="24226" y="0"/>
                </a:lnTo>
                <a:lnTo>
                  <a:pt x="33657" y="1899"/>
                </a:lnTo>
                <a:lnTo>
                  <a:pt x="41358" y="7078"/>
                </a:lnTo>
                <a:lnTo>
                  <a:pt x="46550" y="14760"/>
                </a:lnTo>
                <a:lnTo>
                  <a:pt x="48453" y="24168"/>
                </a:lnTo>
                <a:lnTo>
                  <a:pt x="46550" y="33575"/>
                </a:lnTo>
                <a:lnTo>
                  <a:pt x="41358" y="41257"/>
                </a:lnTo>
                <a:lnTo>
                  <a:pt x="33657" y="46437"/>
                </a:lnTo>
                <a:lnTo>
                  <a:pt x="24226" y="48336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0322" y="528994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26" y="48336"/>
                </a:moveTo>
                <a:lnTo>
                  <a:pt x="14796" y="46437"/>
                </a:lnTo>
                <a:lnTo>
                  <a:pt x="7095" y="41257"/>
                </a:lnTo>
                <a:lnTo>
                  <a:pt x="1903" y="33575"/>
                </a:lnTo>
                <a:lnTo>
                  <a:pt x="0" y="24168"/>
                </a:lnTo>
                <a:lnTo>
                  <a:pt x="1903" y="14760"/>
                </a:lnTo>
                <a:lnTo>
                  <a:pt x="7095" y="7078"/>
                </a:lnTo>
                <a:lnTo>
                  <a:pt x="14796" y="1899"/>
                </a:lnTo>
                <a:lnTo>
                  <a:pt x="24226" y="0"/>
                </a:lnTo>
                <a:lnTo>
                  <a:pt x="33657" y="1899"/>
                </a:lnTo>
                <a:lnTo>
                  <a:pt x="41358" y="7078"/>
                </a:lnTo>
                <a:lnTo>
                  <a:pt x="46550" y="14760"/>
                </a:lnTo>
                <a:lnTo>
                  <a:pt x="48453" y="24168"/>
                </a:lnTo>
                <a:lnTo>
                  <a:pt x="46550" y="33575"/>
                </a:lnTo>
                <a:lnTo>
                  <a:pt x="41358" y="41257"/>
                </a:lnTo>
                <a:lnTo>
                  <a:pt x="33657" y="46437"/>
                </a:lnTo>
                <a:lnTo>
                  <a:pt x="24226" y="48336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9393" y="4933872"/>
            <a:ext cx="468630" cy="177800"/>
          </a:xfrm>
          <a:custGeom>
            <a:avLst/>
            <a:gdLst/>
            <a:ahLst/>
            <a:cxnLst/>
            <a:rect l="l" t="t" r="r" b="b"/>
            <a:pathLst>
              <a:path w="468629" h="177800">
                <a:moveTo>
                  <a:pt x="0" y="177232"/>
                </a:moveTo>
                <a:lnTo>
                  <a:pt x="434468" y="0"/>
                </a:lnTo>
                <a:lnTo>
                  <a:pt x="459987" y="63642"/>
                </a:lnTo>
                <a:lnTo>
                  <a:pt x="407819" y="63642"/>
                </a:lnTo>
                <a:lnTo>
                  <a:pt x="248729" y="128091"/>
                </a:lnTo>
                <a:lnTo>
                  <a:pt x="0" y="177232"/>
                </a:lnTo>
                <a:close/>
              </a:path>
              <a:path w="468629" h="177800">
                <a:moveTo>
                  <a:pt x="419932" y="94255"/>
                </a:moveTo>
                <a:lnTo>
                  <a:pt x="407819" y="63642"/>
                </a:lnTo>
                <a:lnTo>
                  <a:pt x="459987" y="63642"/>
                </a:lnTo>
                <a:lnTo>
                  <a:pt x="468386" y="84588"/>
                </a:lnTo>
                <a:lnTo>
                  <a:pt x="419932" y="94255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7296" y="5038601"/>
            <a:ext cx="430530" cy="82550"/>
          </a:xfrm>
          <a:custGeom>
            <a:avLst/>
            <a:gdLst/>
            <a:ahLst/>
            <a:cxnLst/>
            <a:rect l="l" t="t" r="r" b="b"/>
            <a:pathLst>
              <a:path w="430529" h="82550">
                <a:moveTo>
                  <a:pt x="247921" y="82171"/>
                </a:moveTo>
                <a:lnTo>
                  <a:pt x="0" y="82171"/>
                </a:lnTo>
                <a:lnTo>
                  <a:pt x="414279" y="0"/>
                </a:lnTo>
                <a:lnTo>
                  <a:pt x="425522" y="57197"/>
                </a:lnTo>
                <a:lnTo>
                  <a:pt x="375516" y="57197"/>
                </a:lnTo>
                <a:lnTo>
                  <a:pt x="247921" y="82171"/>
                </a:lnTo>
                <a:close/>
              </a:path>
              <a:path w="430529" h="82550">
                <a:moveTo>
                  <a:pt x="430431" y="82171"/>
                </a:moveTo>
                <a:lnTo>
                  <a:pt x="381169" y="82171"/>
                </a:lnTo>
                <a:lnTo>
                  <a:pt x="375516" y="57197"/>
                </a:lnTo>
                <a:lnTo>
                  <a:pt x="425522" y="57197"/>
                </a:lnTo>
                <a:lnTo>
                  <a:pt x="430431" y="82171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697248" y="4811466"/>
            <a:ext cx="4494530" cy="738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ts val="2810"/>
              </a:lnSpc>
              <a:spcBef>
                <a:spcPts val="95"/>
              </a:spcBef>
            </a:pPr>
            <a:r xmlns:a="http://schemas.openxmlformats.org/drawingml/2006/main">
              <a:rPr sz="2500" b="1" spc="-25" dirty="0">
                <a:latin typeface="Trebuchet MS"/>
                <a:cs typeface="Trebuchet MS"/>
              </a:rPr>
              <a:t>Período </a:t>
            </a:r>
            <a:r xmlns:a="http://schemas.openxmlformats.org/drawingml/2006/main">
              <a:rPr sz="2500" b="1" spc="-55" dirty="0">
                <a:latin typeface="Trebuchet MS"/>
                <a:cs typeface="Trebuchet MS"/>
              </a:rPr>
              <a:t>de prueba </a:t>
            </a:r>
            <a:r xmlns:a="http://schemas.openxmlformats.org/drawingml/2006/main">
              <a:rPr sz="2500" b="1" spc="-15" dirty="0">
                <a:latin typeface="Trebuchet MS"/>
                <a:cs typeface="Trebuchet MS"/>
              </a:rPr>
              <a:t>de trabajo </a:t>
            </a:r>
            <a:r xmlns:a="http://schemas.openxmlformats.org/drawingml/2006/main">
              <a:rPr sz="2500" spc="-10" dirty="0">
                <a:latin typeface="Trebuchet MS"/>
                <a:cs typeface="Trebuchet MS"/>
              </a:rPr>
              <a:t>(SSDI):</a:t>
            </a:r>
            <a:r xmlns:a="http://schemas.openxmlformats.org/drawingml/2006/main">
              <a:rPr sz="2500" spc="85" dirty="0">
                <a:latin typeface="Trebuchet MS"/>
                <a:cs typeface="Trebuchet MS"/>
              </a:rPr>
              <a:t> </a:t>
            </a:r>
            <a:r xmlns:a="http://schemas.openxmlformats.org/drawingml/2006/main">
              <a:rPr sz="2500" spc="-10" dirty="0">
                <a:latin typeface="Trebuchet MS"/>
                <a:cs typeface="Trebuchet MS"/>
              </a:rPr>
              <a:t>2024:</a:t>
            </a:r>
            <a:endParaRPr xmlns:a="http://schemas.openxmlformats.org/drawingml/2006/main" sz="2500">
              <a:latin typeface="Trebuchet MS"/>
              <a:cs typeface="Trebuchet MS"/>
            </a:endParaRPr>
          </a:p>
          <a:p>
            <a:pPr xmlns:a="http://schemas.openxmlformats.org/drawingml/2006/main" marL="12700">
              <a:lnSpc>
                <a:spcPts val="2810"/>
              </a:lnSpc>
            </a:pPr>
            <a:r xmlns:a="http://schemas.openxmlformats.org/drawingml/2006/main">
              <a:rPr sz="2500" b="1" spc="-5" dirty="0">
                <a:latin typeface="Trebuchet MS"/>
                <a:cs typeface="Trebuchet MS"/>
              </a:rPr>
              <a:t>$1110/MES</a:t>
            </a:r>
            <a:endParaRPr xmlns:a="http://schemas.openxmlformats.org/drawingml/2006/main" sz="2500">
              <a:latin typeface="Trebuchet MS"/>
              <a:cs typeface="Trebuchet MS"/>
            </a:endParaRPr>
          </a:p>
        </p:txBody>
      </p:sp>
      <p:sp>
        <p:nvSpPr>
          <p:cNvPr id="37" name="object 37" descr="Outline of a dollar bill"/>
          <p:cNvSpPr/>
          <p:nvPr/>
        </p:nvSpPr>
        <p:spPr>
          <a:xfrm>
            <a:off x="5346953" y="4822697"/>
            <a:ext cx="783590" cy="782320"/>
          </a:xfrm>
          <a:custGeom>
            <a:avLst/>
            <a:gdLst/>
            <a:ahLst/>
            <a:cxnLst/>
            <a:rect l="l" t="t" r="r" b="b"/>
            <a:pathLst>
              <a:path w="783589" h="782320">
                <a:moveTo>
                  <a:pt x="0" y="0"/>
                </a:moveTo>
                <a:lnTo>
                  <a:pt x="783336" y="0"/>
                </a:lnTo>
                <a:lnTo>
                  <a:pt x="783336" y="781812"/>
                </a:lnTo>
                <a:lnTo>
                  <a:pt x="0" y="78181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3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3700" y="1036332"/>
            <a:ext cx="351536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xmlns:a="http://schemas.openxmlformats.org/drawingml/2006/main" marL="12700" marR="5080">
              <a:lnSpc>
                <a:spcPts val="1939"/>
              </a:lnSpc>
              <a:spcBef>
                <a:spcPts val="345"/>
              </a:spcBef>
            </a:pP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Responder las siguientes preguntas </a:t>
            </a:r>
            <a:r xmlns:a="http://schemas.openxmlformats.org/drawingml/2006/main">
              <a:rPr sz="1800" dirty="0">
                <a:solidFill>
                  <a:srgbClr val="404040"/>
                </a:solidFill>
              </a:rPr>
              <a:t>puede ayudar 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determinar </a:t>
            </a:r>
            <a:r xmlns:a="http://schemas.openxmlformats.org/drawingml/2006/main">
              <a:rPr sz="1800" dirty="0">
                <a:solidFill>
                  <a:srgbClr val="404040"/>
                </a:solidFill>
              </a:rPr>
              <a:t>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el ingreso </a:t>
            </a:r>
            <a:r xmlns:a="http://schemas.openxmlformats.org/drawingml/2006/main">
              <a:rPr sz="1800" dirty="0">
                <a:solidFill>
                  <a:srgbClr val="404040"/>
                </a:solidFill>
              </a:rPr>
              <a:t>que se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declara </a:t>
            </a:r>
            <a:r xmlns:a="http://schemas.openxmlformats.org/drawingml/2006/main">
              <a:rPr sz="1800" dirty="0">
                <a:solidFill>
                  <a:srgbClr val="404040"/>
                </a:solidFill>
              </a:rPr>
              <a:t>es</a:t>
            </a:r>
            <a:r xmlns:a="http://schemas.openxmlformats.org/drawingml/2006/main">
              <a:rPr sz="1800" spc="-40" dirty="0">
                <a:solidFill>
                  <a:srgbClr val="404040"/>
                </a:solidFill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</a:rPr>
              <a:t>ISS:</a:t>
            </a:r>
            <a:endParaRPr xmlns:a="http://schemas.openxmlformats.org/drawingml/2006/main"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5473700" y="2276868"/>
            <a:ext cx="3914140" cy="22904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xmlns:a="http://schemas.openxmlformats.org/drawingml/2006/main" marL="355600" marR="100965" indent="-342900">
              <a:lnSpc>
                <a:spcPts val="1939"/>
              </a:lnSpc>
              <a:spcBef>
                <a:spcPts val="34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¿Trabajó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pagó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 Seguro Social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durante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menos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10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días completos ?</a:t>
            </a:r>
            <a:r xmlns:a="http://schemas.openxmlformats.org/drawingml/2006/main"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¿años?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27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Recibes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_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¿Seguro de enfermedad?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ts val="2050"/>
              </a:lnSpc>
              <a:spcBef>
                <a:spcPts val="129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 monto mensual</a:t>
            </a:r>
            <a:r xmlns:a="http://schemas.openxmlformats.org/drawingml/2006/main"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pago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355600">
              <a:lnSpc>
                <a:spcPts val="2050"/>
              </a:lnSpc>
            </a:pP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$943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(pareja,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$1415)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¿menos?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  <p:sp>
        <p:nvSpPr>
          <p:cNvPr id="4" name="object 4" descr="Rectangle with a green decorative line on one side and a large gray area in the middle.  On the gray area is an outreached hand of a person wearing a long sleeved white shirt.  On top of the hand is a white question mark"/>
          <p:cNvSpPr/>
          <p:nvPr/>
        </p:nvSpPr>
        <p:spPr>
          <a:xfrm>
            <a:off x="0" y="0"/>
            <a:ext cx="5394960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small written words that say &quot;This photo by Unknown Author is licensed under CC BY"/>
          <p:cNvSpPr/>
          <p:nvPr/>
        </p:nvSpPr>
        <p:spPr>
          <a:xfrm>
            <a:off x="9794747" y="6658356"/>
            <a:ext cx="2397760" cy="200025"/>
          </a:xfrm>
          <a:custGeom>
            <a:avLst/>
            <a:gdLst/>
            <a:ahLst/>
            <a:cxnLst/>
            <a:rect l="l" t="t" r="r" b="b"/>
            <a:pathLst>
              <a:path w="2397759" h="200025">
                <a:moveTo>
                  <a:pt x="0" y="199644"/>
                </a:moveTo>
                <a:lnTo>
                  <a:pt x="2397264" y="199644"/>
                </a:lnTo>
                <a:lnTo>
                  <a:pt x="2397264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96789" y="6689440"/>
            <a:ext cx="22155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</a:pPr>
            <a:r xmlns:a="http://schemas.openxmlformats.org/drawingml/2006/main"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Esta foto </a:t>
            </a:r>
            <a:r xmlns:a="http://schemas.openxmlformats.org/drawingml/2006/main"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de autor desconocido </a:t>
            </a:r>
            <a:r xmlns:a="http://schemas.openxmlformats.org/drawingml/2006/main"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tiene </a:t>
            </a:r>
            <a:r xmlns:a="http://schemas.openxmlformats.org/drawingml/2006/main"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licencia </a:t>
            </a:r>
            <a:r xmlns:a="http://schemas.openxmlformats.org/drawingml/2006/main"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CC.</a:t>
            </a:r>
            <a:r xmlns:a="http://schemas.openxmlformats.org/drawingml/2006/main">
              <a:rPr sz="7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POR</a:t>
            </a:r>
            <a:endParaRPr xmlns:a="http://schemas.openxmlformats.org/drawingml/2006/main"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2" y="628903"/>
            <a:ext cx="863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spc="-5" dirty="0"/>
              <a:t>Seguro de Incapacidad </a:t>
            </a:r>
            <a:r xmlns:a="http://schemas.openxmlformats.org/drawingml/2006/main">
              <a:rPr sz="3600" dirty="0"/>
              <a:t>del Seguro Social</a:t>
            </a:r>
            <a:r xmlns:a="http://schemas.openxmlformats.org/drawingml/2006/main">
              <a:rPr sz="3600" spc="-35" dirty="0"/>
              <a:t> </a:t>
            </a:r>
            <a:r xmlns:a="http://schemas.openxmlformats.org/drawingml/2006/main">
              <a:rPr sz="3600" spc="-10" dirty="0"/>
              <a:t>(SSDI):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748489"/>
            <a:ext cx="8343900" cy="35344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xmlns:a="http://schemas.openxmlformats.org/drawingml/2006/main" marL="355600" marR="110489" indent="-342900">
              <a:lnSpc>
                <a:spcPts val="1630"/>
              </a:lnSpc>
              <a:spcBef>
                <a:spcPts val="50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SSDI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son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beneficios que se pagan al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individuo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y/o a ciertos miembros de su familia </a:t>
            </a:r>
            <a:r xmlns:a="http://schemas.openxmlformats.org/drawingml/2006/main"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persona está "asegurada", lo que significa que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trabajado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el tiempo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suficiente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ha pagado impuestos de seguridad social.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xmlns:a="http://schemas.openxmlformats.org/drawingml/2006/main" marL="354965" marR="5080" indent="-342900">
              <a:lnSpc>
                <a:spcPts val="1630"/>
              </a:lnSpc>
              <a:spcBef>
                <a:spcPts val="1305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estar asegurada,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persona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debe haber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trabajado 40 créditos en total (1 crédito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= 1 </a:t>
            </a:r>
            <a:r xmlns:a="http://schemas.openxmlformats.org/drawingml/2006/main"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trimestre,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 ganancias de $1730/trimestre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EFF </a:t>
            </a:r>
            <a:r xmlns:a="http://schemas.openxmlformats.org/drawingml/2006/main"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2024)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20 de esos créditos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deben haber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sido en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los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últimos 10 años que terminan en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año en que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persona se convirtió en asegurado.</a:t>
            </a:r>
            <a:r xmlns:a="http://schemas.openxmlformats.org/drawingml/2006/main">
              <a:rPr sz="17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desactivado.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xmlns:a="http://schemas.openxmlformats.org/drawingml/2006/main" marL="355600" marR="83820" indent="-342900">
              <a:lnSpc>
                <a:spcPts val="1630"/>
              </a:lnSpc>
              <a:spcBef>
                <a:spcPts val="132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ser considerada discapacitada,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persona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debe tener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documentación médica de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discapacidad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le impedirá trabajar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al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menos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 xmlns:a="http://schemas.openxmlformats.org/drawingml/2006/main"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año.</a:t>
            </a:r>
            <a:endParaRPr xmlns:a="http://schemas.openxmlformats.org/drawingml/2006/main"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xmlns:a="http://schemas.openxmlformats.org/drawingml/2006/main" marL="355600" marR="281940" indent="-342900">
              <a:lnSpc>
                <a:spcPts val="1630"/>
              </a:lnSpc>
              <a:spcBef>
                <a:spcPts val="132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 aprueba,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beneficio monetario recibido se basa en </a:t>
            </a:r>
            <a:r xmlns:a="http://schemas.openxmlformats.org/drawingml/2006/main"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los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ingresos promedio de por vida del individuo cubiertos por la protección social.</a:t>
            </a:r>
            <a:r xmlns:a="http://schemas.openxmlformats.org/drawingml/2006/main"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seguridad</a:t>
            </a:r>
            <a:endParaRPr xmlns:a="http://schemas.openxmlformats.org/drawingml/2006/main"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892132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</a:pPr>
            <a:r xmlns:a="http://schemas.openxmlformats.org/drawingml/2006/main">
              <a:rPr sz="3600" spc="-5" dirty="0"/>
              <a:t>Seguro de Incapacidad </a:t>
            </a:r>
            <a:r xmlns:a="http://schemas.openxmlformats.org/drawingml/2006/main">
              <a:rPr sz="3600" dirty="0"/>
              <a:t>del Seguro Social</a:t>
            </a:r>
            <a:r xmlns:a="http://schemas.openxmlformats.org/drawingml/2006/main">
              <a:rPr sz="3600" spc="-35" dirty="0"/>
              <a:t> </a:t>
            </a:r>
            <a:r xmlns:a="http://schemas.openxmlformats.org/drawingml/2006/main">
              <a:rPr sz="3600" spc="-10" dirty="0"/>
              <a:t>(SSDI): </a:t>
            </a:r>
            <a:r xmlns:a="http://schemas.openxmlformats.org/drawingml/2006/main">
              <a:rPr lang="es" sz="3600" spc="-10" dirty="0">
                <a:solidFill>
                  <a:schemeClr val="bg1"/>
                </a:solidFill>
              </a:rPr>
              <a:t>.</a:t>
            </a:r>
            <a:endParaRPr xmlns:a="http://schemas.openxmlformats.org/drawingml/2006/main" sz="36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1800304"/>
            <a:ext cx="8382634" cy="3852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 aprueba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discapacidad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permanece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durante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dos años, la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persona es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elegible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Medicare (por lo que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puede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recibir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cheque RSDI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tendrá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derecho a Medicare hasta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24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meses después).</a:t>
            </a:r>
            <a:r xmlns:a="http://schemas.openxmlformats.org/drawingml/2006/main"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 </a:t>
            </a:r>
            <a:r xmlns:a="http://schemas.openxmlformats.org/drawingml/2006/main">
              <a:rPr lang="es" sz="1800" spc="-5" dirty="0">
                <a:solidFill>
                  <a:srgbClr val="404040"/>
                </a:solidFill>
                <a:latin typeface="Trebuchet MS"/>
                <a:cs typeface="Trebuchet MS"/>
              </a:rPr>
              <a:t>aprobación.</a:t>
            </a:r>
            <a:endParaRPr xmlns:a="http://schemas.openxmlformats.org/drawingml/2006/main"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 dirty="0">
              <a:latin typeface="Trebuchet MS"/>
              <a:cs typeface="Trebuchet MS"/>
            </a:endParaRPr>
          </a:p>
          <a:p>
            <a:pPr xmlns:a="http://schemas.openxmlformats.org/drawingml/2006/main" marL="354965" marR="7620" indent="-342900">
              <a:lnSpc>
                <a:spcPct val="100000"/>
              </a:lnSpc>
              <a:spcBef>
                <a:spcPts val="171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Fecha de elegibilidad de RSDI: hay muy pocas excepciones, como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insuficiencia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renal/necesidad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diálisis y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cáncer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acelera</a:t>
            </a:r>
            <a:r xmlns:a="http://schemas.openxmlformats.org/drawingml/2006/main"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Seguro médico del estado).</a:t>
            </a:r>
            <a:endParaRPr xmlns:a="http://schemas.openxmlformats.org/drawingml/2006/main"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 dirty="0">
              <a:latin typeface="Trebuchet MS"/>
              <a:cs typeface="Trebuchet MS"/>
            </a:endParaRPr>
          </a:p>
          <a:p>
            <a:pPr xmlns:a="http://schemas.openxmlformats.org/drawingml/2006/main" marL="355600" marR="691515" indent="-342900">
              <a:lnSpc>
                <a:spcPct val="100000"/>
              </a:lnSpc>
              <a:spcBef>
                <a:spcPts val="173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jubilación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del Seguro Social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cuando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individuo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alcanza su jubilación específica</a:t>
            </a:r>
            <a:r xmlns:a="http://schemas.openxmlformats.org/drawingml/2006/main"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edad.</a:t>
            </a:r>
            <a:endParaRPr xmlns:a="http://schemas.openxmlformats.org/drawingml/2006/main"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 dirty="0">
              <a:latin typeface="Trebuchet MS"/>
              <a:cs typeface="Trebuchet MS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72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de jubilación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varían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según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año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 xmlns:a="http://schemas.openxmlformats.org/drawingml/2006/main"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nacimiento.</a:t>
            </a:r>
            <a:endParaRPr xmlns:a="http://schemas.openxmlformats.org/drawingml/2006/main"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37EB66-47B3-B3D5-4A85-27B3F3169F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1944" y="-430887"/>
            <a:ext cx="5394960" cy="430887"/>
          </a:xfrm>
        </p:spPr>
        <p:txBody>
          <a:bodyPr wrap="square" lIns="0" tIns="0" rIns="0" bIns="0" anchor="b">
            <a:spAutoFit/>
          </a:bodyPr>
          <a:lstStyle/>
          <a:p>
            <a:r xmlns:a="http://schemas.openxmlformats.org/drawingml/2006/main">
              <a:rPr lang="es" dirty="0"/>
              <a:t>¿Están recibiendo SSDI?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89902" y="1421458"/>
            <a:ext cx="4265930" cy="4562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xmlns:a="http://schemas.openxmlformats.org/drawingml/2006/main" marL="12700" marR="140970">
              <a:lnSpc>
                <a:spcPts val="1730"/>
              </a:lnSpc>
              <a:spcBef>
                <a:spcPts val="310"/>
              </a:spcBef>
            </a:pPr>
            <a:r xmlns:a="http://schemas.openxmlformats.org/drawingml/2006/main"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Responder las siguientes preguntas puede ayudar a determinar si alguien está recibiendo</a:t>
            </a:r>
            <a:r xmlns:a="http://schemas.openxmlformats.org/drawingml/2006/main">
              <a:rPr sz="1600" spc="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SSDI:</a:t>
            </a:r>
            <a:endParaRPr xmlns:a="http://schemas.openxmlformats.org/drawingml/2006/main"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rebuchet MS"/>
              <a:cs typeface="Trebuchet MS"/>
            </a:endParaRPr>
          </a:p>
          <a:p>
            <a:pPr xmlns:a="http://schemas.openxmlformats.org/drawingml/2006/main" marL="355600" marR="203835" indent="-342900">
              <a:lnSpc>
                <a:spcPts val="1730"/>
              </a:lnSpc>
              <a:spcBef>
                <a:spcPts val="5"/>
              </a:spcBef>
              <a:buClr>
                <a:srgbClr val="53A838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 xmlns:a="http://schemas.openxmlformats.org/drawingml/2006/main"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¿La Administración del Seguro Social o el DDS determinaron que la persona estaba discapacitada?</a:t>
            </a:r>
            <a:endParaRPr xmlns:a="http://schemas.openxmlformats.org/drawingml/2006/main"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 xmlns:a="http://schemas.openxmlformats.org/drawingml/2006/main" marL="57785" algn="ctr">
              <a:lnSpc>
                <a:spcPct val="100000"/>
              </a:lnSpc>
              <a:spcBef>
                <a:spcPts val="1600"/>
              </a:spcBef>
            </a:pPr>
            <a:r xmlns:a="http://schemas.openxmlformats.org/drawingml/2006/main">
              <a:rPr sz="1800" b="1" spc="-25" dirty="0">
                <a:solidFill>
                  <a:srgbClr val="404040"/>
                </a:solidFill>
                <a:latin typeface="Trebuchet MS"/>
                <a:cs typeface="Trebuchet MS"/>
              </a:rPr>
              <a:t>“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NIÑOS ADULTOS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CON</a:t>
            </a:r>
            <a:r xmlns:a="http://schemas.openxmlformats.org/drawingml/2006/main"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DISCAPACIDAD"</a:t>
            </a:r>
            <a:endParaRPr xmlns:a="http://schemas.openxmlformats.org/drawingml/2006/main" sz="1800">
              <a:latin typeface="Trebuchet MS"/>
              <a:cs typeface="Trebuchet MS"/>
            </a:endParaRPr>
          </a:p>
          <a:p>
            <a:pPr xmlns:a="http://schemas.openxmlformats.org/drawingml/2006/main" marL="71755" marR="5080" indent="635" algn="ctr">
              <a:lnSpc>
                <a:spcPct val="100000"/>
              </a:lnSpc>
            </a:pP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cuyo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padre se jubila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fallece y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califica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los beneficios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de la SSA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cambiará de </a:t>
            </a:r>
            <a:r xmlns:a="http://schemas.openxmlformats.org/drawingml/2006/main"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 xmlns:a="http://schemas.openxmlformats.org/drawingml/2006/main"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a SSDI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 xmlns:a="http://schemas.openxmlformats.org/drawingml/2006/main"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por lo tanto, también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será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elegible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Medicare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 concesión de SSDI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inferior 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$943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(en 2024). También son elegibles </a:t>
            </a:r>
            <a:r xmlns:a="http://schemas.openxmlformats.org/drawingml/2006/main"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hasta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$943 y, por lo tanto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permanecen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automáticamente </a:t>
            </a:r>
            <a:r xmlns:a="http://schemas.openxmlformats.org/drawingml/2006/main"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 xmlns:a="http://schemas.openxmlformats.org/drawingml/2006/main"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Medicaid.</a:t>
            </a:r>
            <a:endParaRPr xmlns:a="http://schemas.openxmlformats.org/drawingml/2006/main" sz="1800">
              <a:latin typeface="Trebuchet MS"/>
              <a:cs typeface="Trebuchet MS"/>
            </a:endParaRPr>
          </a:p>
        </p:txBody>
      </p:sp>
      <p:sp>
        <p:nvSpPr>
          <p:cNvPr id="3" name="object 3" descr="Picture of a  hand that has a white question mark above it"/>
          <p:cNvSpPr/>
          <p:nvPr/>
        </p:nvSpPr>
        <p:spPr>
          <a:xfrm>
            <a:off x="0" y="0"/>
            <a:ext cx="5394960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4747" y="6658356"/>
            <a:ext cx="2397760" cy="200025"/>
          </a:xfrm>
          <a:custGeom>
            <a:avLst/>
            <a:gdLst/>
            <a:ahLst/>
            <a:cxnLst/>
            <a:rect l="l" t="t" r="r" b="b"/>
            <a:pathLst>
              <a:path w="2397759" h="200025">
                <a:moveTo>
                  <a:pt x="0" y="199644"/>
                </a:moveTo>
                <a:lnTo>
                  <a:pt x="2397264" y="199644"/>
                </a:lnTo>
                <a:lnTo>
                  <a:pt x="2397264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96789" y="6689440"/>
            <a:ext cx="22155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</a:pPr>
            <a:r xmlns:a="http://schemas.openxmlformats.org/drawingml/2006/main" xmlns:r="http://schemas.openxmlformats.org/officeDocument/2006/relationships"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Esta foto</a:t>
            </a:r>
            <a:r xmlns:a="http://schemas.openxmlformats.org/drawingml/2006/main" xmlns:r="http://schemas.openxmlformats.org/officeDocument/2006/relationships">
              <a:rPr sz="700" spc="-5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 </a:t>
            </a:r>
            <a:r xmlns:a="http://schemas.openxmlformats.org/drawingml/2006/main"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de autor desconocido </a:t>
            </a:r>
            <a:r xmlns:a="http://schemas.openxmlformats.org/drawingml/2006/main"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tiene </a:t>
            </a:r>
            <a:r xmlns:a="http://schemas.openxmlformats.org/drawingml/2006/main"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licencia </a:t>
            </a:r>
            <a:r xmlns:a="http://schemas.openxmlformats.org/drawingml/2006/main" xmlns:r="http://schemas.openxmlformats.org/officeDocument/2006/relationships"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CC</a:t>
            </a:r>
            <a:r xmlns:a="http://schemas.openxmlformats.org/drawingml/2006/main" xmlns:r="http://schemas.openxmlformats.org/officeDocument/2006/relationships">
              <a:rPr sz="7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 xmlns:a="http://schemas.openxmlformats.org/drawingml/2006/main" xmlns:r="http://schemas.openxmlformats.org/officeDocument/2006/relationships"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POR</a:t>
            </a:r>
            <a:endParaRPr xmlns:a="http://schemas.openxmlformats.org/drawingml/2006/main"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1808</Words>
  <Application>Microsoft Office PowerPoint</Application>
  <PresentationFormat>Widescreen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Trebuchet MS</vt:lpstr>
      <vt:lpstr>Wingdings</vt:lpstr>
      <vt:lpstr>Wingdings 3</vt:lpstr>
      <vt:lpstr>Office Theme</vt:lpstr>
      <vt:lpstr>Social Security Benefits and  Work Incentives</vt:lpstr>
      <vt:lpstr>Supplemental Security  Income (SSI):</vt:lpstr>
      <vt:lpstr>Supplemental Security Income (SSI):</vt:lpstr>
      <vt:lpstr>Substantial Gainful Activity (SGA)  Thresholds:</vt:lpstr>
      <vt:lpstr>Non-Blind- applies to both SSDI  and SSI recipients 2024: $1550/MONTH</vt:lpstr>
      <vt:lpstr>Answering the following questions  may assist in determining if the  income being reported is SSI:</vt:lpstr>
      <vt:lpstr>Social Security Disability Insurance (SSDI):</vt:lpstr>
      <vt:lpstr>Social Security Disability Insurance (SSDI):.</vt:lpstr>
      <vt:lpstr>Are they receiving SSDI</vt:lpstr>
      <vt:lpstr>Social Security Retirement:</vt:lpstr>
      <vt:lpstr>Social Security Retirement:.</vt:lpstr>
      <vt:lpstr>Work Incentive Program</vt:lpstr>
      <vt:lpstr>Plan to Achieve Self-  Support (PASS)</vt:lpstr>
      <vt:lpstr>Social Security's  Ticket to Work  Program</vt:lpstr>
      <vt:lpstr>Social Security's Ticket to Work Program</vt:lpstr>
      <vt:lpstr>Plan to Achieve Self-Support (PASS)</vt:lpstr>
      <vt:lpstr>A helpful guide to provide side-by-side information about the PASS work incentive and  Ticket Program to clarify how each can support your efforts to return to work.</vt:lpstr>
      <vt:lpstr>SSA Websites and Publications</vt:lpstr>
      <vt:lpstr>BVCIL is here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Thelen, Lucinda</cp:lastModifiedBy>
  <cp:revision>2</cp:revision>
  <dcterms:created xsi:type="dcterms:W3CDTF">2024-02-06T21:41:04Z</dcterms:created>
  <dcterms:modified xsi:type="dcterms:W3CDTF">2024-02-06T23:47:42Z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2024-02-06T00:00:00Z</vt:filetime>
  </property>
</Properties>
</file>