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43"/>
  </p:notesMasterIdLst>
  <p:handoutMasterIdLst>
    <p:handoutMasterId r:id="rId44"/>
  </p:handoutMasterIdLst>
  <p:sldIdLst>
    <p:sldId id="516" r:id="rId5"/>
    <p:sldId id="443" r:id="rId6"/>
    <p:sldId id="468" r:id="rId7"/>
    <p:sldId id="510" r:id="rId8"/>
    <p:sldId id="475" r:id="rId9"/>
    <p:sldId id="476" r:id="rId10"/>
    <p:sldId id="477" r:id="rId11"/>
    <p:sldId id="478" r:id="rId12"/>
    <p:sldId id="479" r:id="rId13"/>
    <p:sldId id="399" r:id="rId14"/>
    <p:sldId id="480" r:id="rId15"/>
    <p:sldId id="513" r:id="rId16"/>
    <p:sldId id="508" r:id="rId17"/>
    <p:sldId id="482" r:id="rId18"/>
    <p:sldId id="483" r:id="rId19"/>
    <p:sldId id="453" r:id="rId20"/>
    <p:sldId id="520" r:id="rId21"/>
    <p:sldId id="491" r:id="rId22"/>
    <p:sldId id="486" r:id="rId23"/>
    <p:sldId id="515" r:id="rId24"/>
    <p:sldId id="471" r:id="rId25"/>
    <p:sldId id="494" r:id="rId26"/>
    <p:sldId id="496" r:id="rId27"/>
    <p:sldId id="497" r:id="rId28"/>
    <p:sldId id="498" r:id="rId29"/>
    <p:sldId id="499" r:id="rId30"/>
    <p:sldId id="470" r:id="rId31"/>
    <p:sldId id="501" r:id="rId32"/>
    <p:sldId id="505" r:id="rId33"/>
    <p:sldId id="438" r:id="rId34"/>
    <p:sldId id="503" r:id="rId35"/>
    <p:sldId id="465" r:id="rId36"/>
    <p:sldId id="504" r:id="rId37"/>
    <p:sldId id="521" r:id="rId38"/>
    <p:sldId id="506" r:id="rId39"/>
    <p:sldId id="507" r:id="rId40"/>
    <p:sldId id="400" r:id="rId41"/>
    <p:sldId id="518" r:id="rId42"/>
  </p:sldIdLst>
  <p:sldSz cx="9144000" cy="6858000" type="screen4x3"/>
  <p:notesSz cx="69738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80" userDrawn="1">
          <p15:clr>
            <a:srgbClr val="A4A3A4"/>
          </p15:clr>
        </p15:guide>
        <p15:guide id="2" pos="246" userDrawn="1">
          <p15:clr>
            <a:srgbClr val="A4A3A4"/>
          </p15:clr>
        </p15:guide>
        <p15:guide id="3" orient="horz" pos="3636" userDrawn="1">
          <p15:clr>
            <a:srgbClr val="A4A3A4"/>
          </p15:clr>
        </p15:guide>
        <p15:guide id="4" pos="5499" userDrawn="1">
          <p15:clr>
            <a:srgbClr val="A4A3A4"/>
          </p15:clr>
        </p15:guide>
        <p15:guide id="5" orient="horz" pos="219" userDrawn="1">
          <p15:clr>
            <a:srgbClr val="A4A3A4"/>
          </p15:clr>
        </p15:guide>
        <p15:guide id="7" pos="2793" userDrawn="1">
          <p15:clr>
            <a:srgbClr val="A4A3A4"/>
          </p15:clr>
        </p15:guide>
        <p15:guide id="8" pos="3237" userDrawn="1">
          <p15:clr>
            <a:srgbClr val="A4A3A4"/>
          </p15:clr>
        </p15:guide>
        <p15:guide id="9" pos="2952" userDrawn="1">
          <p15:clr>
            <a:srgbClr val="A4A3A4"/>
          </p15:clr>
        </p15:guide>
        <p15:guide id="10" orient="horz" pos="778" userDrawn="1">
          <p15:clr>
            <a:srgbClr val="A4A3A4"/>
          </p15:clr>
        </p15:guide>
        <p15:guide id="11" pos="2506" userDrawn="1">
          <p15:clr>
            <a:srgbClr val="A4A3A4"/>
          </p15:clr>
        </p15:guide>
      </p15:sldGuideLst>
    </p:ext>
    <p:ext uri="{2D200454-40CA-4A62-9FC3-DE9A4176ACB9}">
      <p15:notesGuideLst xmlns:p15="http://schemas.microsoft.com/office/powerpoint/2012/main" xmlns="">
        <p15:guide id="1" orient="horz" pos="2820" userDrawn="1">
          <p15:clr>
            <a:srgbClr val="A4A3A4"/>
          </p15:clr>
        </p15:guide>
        <p15:guide id="2" pos="2109" userDrawn="1">
          <p15:clr>
            <a:srgbClr val="A4A3A4"/>
          </p15:clr>
        </p15:guide>
        <p15:guide id="3" orient="horz" pos="2909" userDrawn="1">
          <p15:clr>
            <a:srgbClr val="A4A3A4"/>
          </p15:clr>
        </p15:guide>
        <p15:guide id="4" pos="219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vallee, H. (Heather)" initials="LH(" lastIdx="5" clrIdx="0"/>
  <p:cmAuthor id="1" name="William Harmon" initials="WH" lastIdx="1" clrIdx="1"/>
  <p:cmAuthor id="2" name="Gagnon, N. (Nicole)" initials="GN(" lastIdx="12" clrIdx="2">
    <p:extLst/>
  </p:cmAuthor>
  <p:cmAuthor id="3" name="Alisa Hutchinson (WLT US)" initials="AH(U" lastIdx="11" clrIdx="3">
    <p:extLst/>
  </p:cmAuthor>
  <p:cmAuthor id="4" name="Macway, Maura" initials="MM" lastIdx="16" clrIdx="4">
    <p:extLst/>
  </p:cmAuthor>
  <p:cmAuthor id="5" name="Petrozzini, Elizabeth" initials="PE" lastIdx="20"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5426"/>
    <a:srgbClr val="145A7B"/>
    <a:srgbClr val="262626"/>
    <a:srgbClr val="CB4721"/>
    <a:srgbClr val="F58000"/>
    <a:srgbClr val="9AC1A6"/>
    <a:srgbClr val="0097A9"/>
    <a:srgbClr val="76C5E4"/>
    <a:srgbClr val="0094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8" autoAdjust="0"/>
    <p:restoredTop sz="90569" autoAdjust="0"/>
  </p:normalViewPr>
  <p:slideViewPr>
    <p:cSldViewPr snapToGrid="0" showGuides="1">
      <p:cViewPr>
        <p:scale>
          <a:sx n="66" d="100"/>
          <a:sy n="66" d="100"/>
        </p:scale>
        <p:origin x="-6" y="-6"/>
      </p:cViewPr>
      <p:guideLst>
        <p:guide orient="horz" pos="780"/>
        <p:guide orient="horz" pos="3636"/>
        <p:guide orient="horz" pos="219"/>
        <p:guide orient="horz" pos="778"/>
        <p:guide pos="246"/>
        <p:guide pos="5499"/>
        <p:guide pos="2793"/>
        <p:guide pos="3237"/>
        <p:guide pos="2952"/>
        <p:guide pos="2506"/>
      </p:guideLst>
    </p:cSldViewPr>
  </p:slideViewPr>
  <p:outlineViewPr>
    <p:cViewPr>
      <p:scale>
        <a:sx n="33" d="100"/>
        <a:sy n="33" d="100"/>
      </p:scale>
      <p:origin x="0" y="751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20" d="100"/>
          <a:sy n="120" d="100"/>
        </p:scale>
        <p:origin x="-2952" y="216"/>
      </p:cViewPr>
      <p:guideLst>
        <p:guide orient="horz" pos="2820"/>
        <p:guide orient="horz" pos="2909"/>
        <p:guide pos="2109"/>
        <p:guide pos="219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gner, M. (Mathew)" userId="e5f38bb0-8142-48ff-a619-9ad0f257f5c3" providerId="ADAL" clId="{20F2F89E-6C0C-4061-9BA8-74D46E91BEC9}"/>
    <pc:docChg chg="modSld">
      <pc:chgData name="Stagner, M. (Mathew)" userId="e5f38bb0-8142-48ff-a619-9ad0f257f5c3" providerId="ADAL" clId="{20F2F89E-6C0C-4061-9BA8-74D46E91BEC9}" dt="2023-02-27T16:56:50.192" v="5" actId="729"/>
      <pc:docMkLst>
        <pc:docMk/>
      </pc:docMkLst>
      <pc:sldChg chg="mod modShow">
        <pc:chgData name="Stagner, M. (Mathew)" userId="e5f38bb0-8142-48ff-a619-9ad0f257f5c3" providerId="ADAL" clId="{20F2F89E-6C0C-4061-9BA8-74D46E91BEC9}" dt="2023-02-27T16:53:31.929" v="4" actId="729"/>
        <pc:sldMkLst>
          <pc:docMk/>
          <pc:sldMk cId="1296117169" sldId="475"/>
        </pc:sldMkLst>
      </pc:sldChg>
      <pc:sldChg chg="mod modShow">
        <pc:chgData name="Stagner, M. (Mathew)" userId="e5f38bb0-8142-48ff-a619-9ad0f257f5c3" providerId="ADAL" clId="{20F2F89E-6C0C-4061-9BA8-74D46E91BEC9}" dt="2023-02-27T16:51:46.157" v="1" actId="729"/>
        <pc:sldMkLst>
          <pc:docMk/>
          <pc:sldMk cId="572428063" sldId="476"/>
        </pc:sldMkLst>
      </pc:sldChg>
      <pc:sldChg chg="mod modShow">
        <pc:chgData name="Stagner, M. (Mathew)" userId="e5f38bb0-8142-48ff-a619-9ad0f257f5c3" providerId="ADAL" clId="{20F2F89E-6C0C-4061-9BA8-74D46E91BEC9}" dt="2023-02-27T16:51:47.899" v="2" actId="729"/>
        <pc:sldMkLst>
          <pc:docMk/>
          <pc:sldMk cId="1272071970" sldId="477"/>
        </pc:sldMkLst>
      </pc:sldChg>
      <pc:sldChg chg="mod modShow">
        <pc:chgData name="Stagner, M. (Mathew)" userId="e5f38bb0-8142-48ff-a619-9ad0f257f5c3" providerId="ADAL" clId="{20F2F89E-6C0C-4061-9BA8-74D46E91BEC9}" dt="2023-02-27T16:51:51.421" v="3" actId="729"/>
        <pc:sldMkLst>
          <pc:docMk/>
          <pc:sldMk cId="486291225" sldId="478"/>
        </pc:sldMkLst>
      </pc:sldChg>
      <pc:sldChg chg="mod modShow">
        <pc:chgData name="Stagner, M. (Mathew)" userId="e5f38bb0-8142-48ff-a619-9ad0f257f5c3" providerId="ADAL" clId="{20F2F89E-6C0C-4061-9BA8-74D46E91BEC9}" dt="2023-02-27T16:56:50.192" v="5" actId="729"/>
        <pc:sldMkLst>
          <pc:docMk/>
          <pc:sldMk cId="3068156414" sldId="498"/>
        </pc:sldMkLst>
      </pc:sldChg>
    </pc:docChg>
  </pc:docChgLst>
  <pc:docChgLst>
    <pc:chgData name="Stagner, M. (Mathew)" userId="e5f38bb0-8142-48ff-a619-9ad0f257f5c3" providerId="ADAL" clId="{DE6D5C6D-1D0D-4EC8-8336-D0F4F7E6990B}"/>
    <pc:docChg chg="modSld">
      <pc:chgData name="Stagner, M. (Mathew)" userId="e5f38bb0-8142-48ff-a619-9ad0f257f5c3" providerId="ADAL" clId="{DE6D5C6D-1D0D-4EC8-8336-D0F4F7E6990B}" dt="2023-02-07T23:32:21.720" v="1" actId="20577"/>
      <pc:docMkLst>
        <pc:docMk/>
      </pc:docMkLst>
      <pc:sldChg chg="modSp mod">
        <pc:chgData name="Stagner, M. (Mathew)" userId="e5f38bb0-8142-48ff-a619-9ad0f257f5c3" providerId="ADAL" clId="{DE6D5C6D-1D0D-4EC8-8336-D0F4F7E6990B}" dt="2023-02-07T23:32:21.720" v="1" actId="20577"/>
        <pc:sldMkLst>
          <pc:docMk/>
          <pc:sldMk cId="1380635662" sldId="510"/>
        </pc:sldMkLst>
        <pc:spChg chg="mod">
          <ac:chgData name="Stagner, M. (Mathew)" userId="e5f38bb0-8142-48ff-a619-9ad0f257f5c3" providerId="ADAL" clId="{DE6D5C6D-1D0D-4EC8-8336-D0F4F7E6990B}" dt="2023-02-07T23:32:21.720" v="1" actId="20577"/>
          <ac:spMkLst>
            <pc:docMk/>
            <pc:sldMk cId="1380635662" sldId="510"/>
            <ac:spMk id="5" creationId="{7D192073-7B94-49CE-8610-2E562F558B88}"/>
          </ac:spMkLst>
        </pc:spChg>
      </pc:sldChg>
    </pc:docChg>
  </pc:docChgLst>
  <pc:docChgLst>
    <pc:chgData name="Stagner, M. (Mathew)" userId="e5f38bb0-8142-48ff-a619-9ad0f257f5c3" providerId="ADAL" clId="{2C688EC2-E8E5-424E-A093-E37D5301FB61}"/>
    <pc:docChg chg="modSld">
      <pc:chgData name="Stagner, M. (Mathew)" userId="e5f38bb0-8142-48ff-a619-9ad0f257f5c3" providerId="ADAL" clId="{2C688EC2-E8E5-424E-A093-E37D5301FB61}" dt="2022-10-20T15:03:02.508" v="0"/>
      <pc:docMkLst>
        <pc:docMk/>
      </pc:docMkLst>
      <pc:sldChg chg="addSp delSp modSp">
        <pc:chgData name="Stagner, M. (Mathew)" userId="e5f38bb0-8142-48ff-a619-9ad0f257f5c3" providerId="ADAL" clId="{2C688EC2-E8E5-424E-A093-E37D5301FB61}" dt="2022-10-20T15:03:02.508" v="0"/>
        <pc:sldMkLst>
          <pc:docMk/>
          <pc:sldMk cId="71820343" sldId="506"/>
        </pc:sldMkLst>
        <pc:spChg chg="mod">
          <ac:chgData name="Stagner, M. (Mathew)" userId="e5f38bb0-8142-48ff-a619-9ad0f257f5c3" providerId="ADAL" clId="{2C688EC2-E8E5-424E-A093-E37D5301FB61}" dt="2022-10-20T15:03:02.508" v="0"/>
          <ac:spMkLst>
            <pc:docMk/>
            <pc:sldMk cId="71820343" sldId="506"/>
            <ac:spMk id="2" creationId="{1AC25FA5-A79E-466D-B0E1-220F0CE08142}"/>
          </ac:spMkLst>
        </pc:spChg>
        <pc:spChg chg="add del mod">
          <ac:chgData name="Stagner, M. (Mathew)" userId="e5f38bb0-8142-48ff-a619-9ad0f257f5c3" providerId="ADAL" clId="{2C688EC2-E8E5-424E-A093-E37D5301FB61}" dt="2022-10-20T15:03:02.508" v="0"/>
          <ac:spMkLst>
            <pc:docMk/>
            <pc:sldMk cId="71820343" sldId="506"/>
            <ac:spMk id="8" creationId="{56C33A2E-B2F7-4217-B29E-29566D1EED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1804"/>
          </a:xfrm>
          <a:prstGeom prst="rect">
            <a:avLst/>
          </a:prstGeom>
        </p:spPr>
        <p:txBody>
          <a:bodyPr vert="horz" lIns="92593" tIns="46295" rIns="92593" bIns="46295" rtlCol="0"/>
          <a:lstStyle>
            <a:lvl1pPr algn="l">
              <a:defRPr sz="1200"/>
            </a:lvl1pPr>
          </a:lstStyle>
          <a:p>
            <a:endParaRPr lang="en-US" dirty="0"/>
          </a:p>
        </p:txBody>
      </p:sp>
      <p:sp>
        <p:nvSpPr>
          <p:cNvPr id="3" name="Date Placeholder 2"/>
          <p:cNvSpPr>
            <a:spLocks noGrp="1"/>
          </p:cNvSpPr>
          <p:nvPr>
            <p:ph type="dt" sz="quarter" idx="1"/>
          </p:nvPr>
        </p:nvSpPr>
        <p:spPr>
          <a:xfrm>
            <a:off x="3950256" y="1"/>
            <a:ext cx="3022018" cy="461804"/>
          </a:xfrm>
          <a:prstGeom prst="rect">
            <a:avLst/>
          </a:prstGeom>
        </p:spPr>
        <p:txBody>
          <a:bodyPr vert="horz" lIns="92593" tIns="46295" rIns="92593" bIns="46295" rtlCol="0"/>
          <a:lstStyle>
            <a:lvl1pPr algn="r">
              <a:defRPr sz="1200"/>
            </a:lvl1pPr>
          </a:lstStyle>
          <a:p>
            <a:fld id="{393615F2-E161-465D-BBA5-67F4F8B48C63}" type="datetimeFigureOut">
              <a:rPr lang="en-US" smtClean="0"/>
              <a:t>3/16/2023</a:t>
            </a:fld>
            <a:endParaRPr lang="en-US" dirty="0"/>
          </a:p>
        </p:txBody>
      </p:sp>
      <p:sp>
        <p:nvSpPr>
          <p:cNvPr id="4" name="Footer Placeholder 3"/>
          <p:cNvSpPr>
            <a:spLocks noGrp="1"/>
          </p:cNvSpPr>
          <p:nvPr>
            <p:ph type="ftr" sz="quarter" idx="2"/>
          </p:nvPr>
        </p:nvSpPr>
        <p:spPr>
          <a:xfrm>
            <a:off x="0" y="8772669"/>
            <a:ext cx="3022018" cy="461804"/>
          </a:xfrm>
          <a:prstGeom prst="rect">
            <a:avLst/>
          </a:prstGeom>
        </p:spPr>
        <p:txBody>
          <a:bodyPr vert="horz" lIns="92593" tIns="46295" rIns="92593" bIns="462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0256" y="8772669"/>
            <a:ext cx="3022018" cy="461804"/>
          </a:xfrm>
          <a:prstGeom prst="rect">
            <a:avLst/>
          </a:prstGeom>
        </p:spPr>
        <p:txBody>
          <a:bodyPr vert="horz" lIns="92593" tIns="46295" rIns="92593" bIns="46295" rtlCol="0" anchor="b"/>
          <a:lstStyle>
            <a:lvl1pPr algn="r">
              <a:defRPr sz="1200"/>
            </a:lvl1pPr>
          </a:lstStyle>
          <a:p>
            <a:fld id="{52625ABD-0D24-4C07-BB20-B2FC46F45434}" type="slidenum">
              <a:rPr lang="en-US" smtClean="0"/>
              <a:t>‹#›</a:t>
            </a:fld>
            <a:endParaRPr lang="en-US" dirty="0"/>
          </a:p>
        </p:txBody>
      </p:sp>
    </p:spTree>
    <p:extLst>
      <p:ext uri="{BB962C8B-B14F-4D97-AF65-F5344CB8AC3E}">
        <p14:creationId xmlns:p14="http://schemas.microsoft.com/office/powerpoint/2010/main" val="1935962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1804"/>
          </a:xfrm>
          <a:prstGeom prst="rect">
            <a:avLst/>
          </a:prstGeom>
        </p:spPr>
        <p:txBody>
          <a:bodyPr vert="horz" lIns="92593" tIns="46295" rIns="92593" bIns="46295" rtlCol="0"/>
          <a:lstStyle>
            <a:lvl1pPr algn="l">
              <a:defRPr sz="1200"/>
            </a:lvl1pPr>
          </a:lstStyle>
          <a:p>
            <a:endParaRPr lang="en-US" dirty="0"/>
          </a:p>
        </p:txBody>
      </p:sp>
      <p:sp>
        <p:nvSpPr>
          <p:cNvPr id="3" name="Date Placeholder 2"/>
          <p:cNvSpPr>
            <a:spLocks noGrp="1"/>
          </p:cNvSpPr>
          <p:nvPr>
            <p:ph type="dt" idx="1"/>
          </p:nvPr>
        </p:nvSpPr>
        <p:spPr>
          <a:xfrm>
            <a:off x="3950256" y="1"/>
            <a:ext cx="3022018" cy="461804"/>
          </a:xfrm>
          <a:prstGeom prst="rect">
            <a:avLst/>
          </a:prstGeom>
        </p:spPr>
        <p:txBody>
          <a:bodyPr vert="horz" lIns="92593" tIns="46295" rIns="92593" bIns="46295" rtlCol="0"/>
          <a:lstStyle>
            <a:lvl1pPr algn="r">
              <a:defRPr sz="1200"/>
            </a:lvl1pPr>
          </a:lstStyle>
          <a:p>
            <a:fld id="{5ED147AB-6DE9-48AF-B533-6EEBAC5FD945}" type="datetimeFigureOut">
              <a:rPr lang="en-US" smtClean="0"/>
              <a:t>3/16/2023</a:t>
            </a:fld>
            <a:endParaRPr lang="en-US" dirty="0"/>
          </a:p>
        </p:txBody>
      </p:sp>
      <p:sp>
        <p:nvSpPr>
          <p:cNvPr id="4" name="Slide Image Placeholder 3"/>
          <p:cNvSpPr>
            <a:spLocks noGrp="1" noRot="1" noChangeAspect="1"/>
          </p:cNvSpPr>
          <p:nvPr>
            <p:ph type="sldImg" idx="2"/>
          </p:nvPr>
        </p:nvSpPr>
        <p:spPr>
          <a:xfrm>
            <a:off x="1179513" y="693738"/>
            <a:ext cx="4616450" cy="3462337"/>
          </a:xfrm>
          <a:prstGeom prst="rect">
            <a:avLst/>
          </a:prstGeom>
          <a:noFill/>
          <a:ln w="12700">
            <a:solidFill>
              <a:prstClr val="black"/>
            </a:solidFill>
          </a:ln>
        </p:spPr>
        <p:txBody>
          <a:bodyPr vert="horz" lIns="92593" tIns="46295" rIns="92593" bIns="46295" rtlCol="0" anchor="ctr"/>
          <a:lstStyle/>
          <a:p>
            <a:endParaRPr lang="en-US" dirty="0"/>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593" tIns="46295" rIns="92593" bIns="462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22018" cy="461804"/>
          </a:xfrm>
          <a:prstGeom prst="rect">
            <a:avLst/>
          </a:prstGeom>
        </p:spPr>
        <p:txBody>
          <a:bodyPr vert="horz" lIns="92593" tIns="46295" rIns="92593" bIns="462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0256" y="8772669"/>
            <a:ext cx="3022018" cy="461804"/>
          </a:xfrm>
          <a:prstGeom prst="rect">
            <a:avLst/>
          </a:prstGeom>
        </p:spPr>
        <p:txBody>
          <a:bodyPr vert="horz" lIns="92593" tIns="46295" rIns="92593" bIns="46295" rtlCol="0" anchor="b"/>
          <a:lstStyle>
            <a:lvl1pPr algn="r">
              <a:defRPr sz="1200"/>
            </a:lvl1pPr>
          </a:lstStyle>
          <a:p>
            <a:fld id="{95A4305F-5687-47BD-99D5-386B0F34757B}" type="slidenum">
              <a:rPr lang="en-US" smtClean="0"/>
              <a:t>‹#›</a:t>
            </a:fld>
            <a:endParaRPr lang="en-US" dirty="0"/>
          </a:p>
        </p:txBody>
      </p:sp>
    </p:spTree>
    <p:extLst>
      <p:ext uri="{BB962C8B-B14F-4D97-AF65-F5344CB8AC3E}">
        <p14:creationId xmlns:p14="http://schemas.microsoft.com/office/powerpoint/2010/main" val="717810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x.doi.org/10.15585/mmwr.mm6732a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dicaid.gov/medicaid/program-information/medicaid-and-chip-enrollment-data/report-highlight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evening] and welcome to this workshop, in which we will look at a brief overview of the essentials of special needs planning. I want to thank you all for spending this time with me. I think it will be a valuable experience for all of us. I would like to share with you some information that I hope you will find useful, and I expect also to learn from you, by your questions and comments, about your major concerns. As parents, or siblings, or children, or spouses, or other caregivers of loved ones with special needs, you are “in the trenches,” so to speak, and hearing your experiences helps me to do my job that much better. </a:t>
            </a:r>
          </a:p>
          <a:p>
            <a:endParaRPr lang="en-US" dirty="0"/>
          </a:p>
          <a:p>
            <a:r>
              <a:rPr lang="en-US" dirty="0"/>
              <a:t>If you have a brief question or need clarification of anything at any time during this presentation, feel free to ask. We will have a question-and-answer period at the end of this presentation, and at that time we can get into your questions in more depth.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13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55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Birth-3 years old: </a:t>
            </a:r>
            <a:r>
              <a:rPr lang="en-US" dirty="0"/>
              <a:t>Early intervention covers the whole range of services beginning at birth that will give the child the best possible start in life, such as different types of age-appropriate therapy. The earlier these services begin, the more opportunity you have to obtain the best possible outcome for your child and your family. This is also the time to set up life insurance and legal guardians to protect your child in case something happens to you. An Individual</a:t>
            </a:r>
            <a:r>
              <a:rPr lang="en-US" baseline="0" dirty="0"/>
              <a:t> Education Plan is also drawn up for children, between the ages of three and 22 (or high school graduation, whichever comes first), who are receiving special education services. </a:t>
            </a:r>
            <a:r>
              <a:rPr lang="en-US" dirty="0"/>
              <a:t>The IEP describes the child’s educational issues, educational goals, and the services and supports that will be put in place to help him or her achieve those goals. </a:t>
            </a:r>
          </a:p>
          <a:p>
            <a:pPr>
              <a:defRPr/>
            </a:pPr>
            <a:endParaRPr lang="en-US" b="1" dirty="0"/>
          </a:p>
          <a:p>
            <a:pPr defTabSz="876178">
              <a:defRPr/>
            </a:pPr>
            <a:r>
              <a:rPr lang="en-US" b="1" dirty="0"/>
              <a:t>Childhood and transitioning to adulthood – 3-18 years old: </a:t>
            </a:r>
            <a:r>
              <a:rPr lang="en-US" b="0" dirty="0"/>
              <a:t>Transition Planning </a:t>
            </a:r>
            <a:r>
              <a:rPr lang="en-US" dirty="0"/>
              <a:t>is a part of a high school student’s IEP. Age 15 is about when your child, you, and the entire IEP team should start planning for your child’s life after high school, whether that be college or vocational school, employment, living independently or semi-independently, or whatever is appropriate for and desired by your child. A transition plan is required by the Individuals with Disabilities Education Act or IDEA.</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17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Young</a:t>
            </a:r>
            <a:r>
              <a:rPr lang="en-US" b="1" baseline="0" dirty="0"/>
              <a:t> adulthood – 18+: </a:t>
            </a:r>
            <a:r>
              <a:rPr lang="en-US" b="0" dirty="0"/>
              <a:t>Age 18 is when your child becomes an adult, for legal purposes (or 19 in some states). Certain government benefits like SSI and CDB kick in at this point. College will be a consideration for some children after they are finished with high school. There are schools which cater exclusively to students with special needs, such as a college for deaf students, or for those with dyslexia or other learning disabilities. Individual Service or Support: these are programs that help a people achieve their goals and dreams. Residential: Where will your child live? With you, or another family member or friend? Semi-independently, in a group home? Independently, in his or her own home or apartment? Employment: Will your child work, for pay or as a volunteer? In a program specialized for people with disabilities, or in a more inclusive environment? Social &amp; Recreation: What kinds of activities does your child enjoy? What kinds of people does he or she like to be around? Being part of a community of people with, and also without, special needs is important for everyone.</a:t>
            </a:r>
          </a:p>
          <a:p>
            <a:pPr>
              <a:defRPr/>
            </a:pPr>
            <a:endParaRPr lang="en-US" b="0" dirty="0"/>
          </a:p>
          <a:p>
            <a:pPr>
              <a:defRPr/>
            </a:pPr>
            <a:r>
              <a:rPr lang="en-US" b="1" dirty="0"/>
              <a:t>Parents retirement: </a:t>
            </a:r>
            <a:r>
              <a:rPr lang="en-US" b="0" dirty="0"/>
              <a:t>Planning for retirement should be a focus throughout</a:t>
            </a:r>
            <a:r>
              <a:rPr lang="en-US" b="0" baseline="0" dirty="0"/>
              <a:t> a caregivers’ working lifetime. Caregivers often have to save at higher rates to support their loved ones ongoing medical and lifetime care needs. Government benefits in retirement should be factored in as well as this can supplement retirement income to support your child. Beneficiary designations must be done with care as naming a loved one with special needs as a beneficiary can impact their access to government benefits. They cannot have anymore than $2000 in their name or benefits are impacted.</a:t>
            </a:r>
            <a:endParaRPr lang="en-US" b="0" dirty="0"/>
          </a:p>
          <a:p>
            <a:pPr>
              <a:defRPr/>
            </a:pPr>
            <a:endParaRPr lang="en-US" b="0" dirty="0"/>
          </a:p>
          <a:p>
            <a:pPr>
              <a:defRPr/>
            </a:pPr>
            <a:r>
              <a:rPr lang="en-US" b="1" dirty="0"/>
              <a:t>Support beyond parents’ lifetime: </a:t>
            </a:r>
            <a:r>
              <a:rPr lang="en-US" b="0" dirty="0"/>
              <a:t>One of the most important aspects of planning is ensuring that your child will be taken care of after your death. You want the best possible quality of life for your child, and that probably means more than the minimum support offered by government benefits. A letter of intent helps lay out the non financial plan for your child. This document details your child’s functional abilities, routines, interests, particular likes and dislikes, specific doctors, services and resources, as well as your hopes and dreams for his or her future. To provide for needs without risking your child’s eligibility for government benefits, you could set up a Special Needs Trust. You’ll also want to carefully consider how your estate is distributed. Leaving assets directly to your child with special needs could make him or her ineligible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92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952">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58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4430">
              <a:spcBef>
                <a:spcPct val="0"/>
              </a:spcBef>
            </a:pPr>
            <a:r>
              <a:rPr lang="en-US" altLang="en-US" dirty="0"/>
              <a:t>There are four main areas in</a:t>
            </a:r>
            <a:r>
              <a:rPr lang="en-US" altLang="en-US" baseline="0" dirty="0"/>
              <a:t> </a:t>
            </a:r>
            <a:r>
              <a:rPr lang="en-US" altLang="en-US" dirty="0"/>
              <a:t>special needs planning.</a:t>
            </a:r>
            <a:r>
              <a:rPr lang="en-US" altLang="en-US" baseline="0" dirty="0"/>
              <a:t> Just by being aware and have a basic level of knowledge on these four areas, you are in a better position to deliver more value to your {clients/employers}.</a:t>
            </a:r>
          </a:p>
          <a:p>
            <a:pPr defTabSz="874430">
              <a:spcBef>
                <a:spcPct val="0"/>
              </a:spcBef>
            </a:pPr>
            <a:endParaRPr lang="en-US" altLang="en-US" baseline="0" dirty="0"/>
          </a:p>
          <a:p>
            <a:pPr marL="164283" indent="-164283" defTabSz="874430">
              <a:spcBef>
                <a:spcPct val="0"/>
              </a:spcBef>
              <a:buFont typeface="Arial" panose="020B0604020202020204" pitchFamily="34" charset="0"/>
              <a:buChar char="•"/>
            </a:pPr>
            <a:r>
              <a:rPr lang="en-US" altLang="en-US" baseline="0" dirty="0"/>
              <a:t>Family assets and planning – there are impacts to the entire family when a child or loved one has special needs or disabilities. Resources, time and energy often need to be diverted and put strain on families.</a:t>
            </a:r>
            <a:endParaRPr lang="en-US" altLang="en-US" dirty="0"/>
          </a:p>
          <a:p>
            <a:pPr marL="164283" indent="-164283" defTabSz="874430">
              <a:spcBef>
                <a:spcPct val="0"/>
              </a:spcBef>
              <a:buFont typeface="Arial" panose="020B0604020202020204" pitchFamily="34" charset="0"/>
              <a:buChar char="•"/>
            </a:pPr>
            <a:r>
              <a:rPr lang="en-US" altLang="en-US" dirty="0"/>
              <a:t>Employer benefits– Know</a:t>
            </a:r>
            <a:r>
              <a:rPr lang="en-US" altLang="en-US" baseline="0" dirty="0"/>
              <a:t> the specifics of the employer benefits package as there are offerings that can lead to better financial outcomes for caregivers and their loved one.</a:t>
            </a:r>
            <a:endParaRPr lang="en-US" altLang="en-US" dirty="0"/>
          </a:p>
          <a:p>
            <a:pPr marL="164283" indent="-164283" defTabSz="874430">
              <a:spcBef>
                <a:spcPct val="0"/>
              </a:spcBef>
              <a:buFont typeface="Arial" panose="020B0604020202020204" pitchFamily="34" charset="0"/>
              <a:buChar char="•"/>
            </a:pPr>
            <a:r>
              <a:rPr lang="en-US" altLang="en-US" dirty="0"/>
              <a:t>Government benefits - Develop baseline knowledge of government and Social Security benefits.</a:t>
            </a:r>
            <a:r>
              <a:rPr lang="en-US" altLang="en-US" baseline="0" dirty="0"/>
              <a:t> There are valuable benefits available that can make a huge difference for a family and their financial stability.</a:t>
            </a:r>
            <a:endParaRPr lang="en-US" altLang="en-US" dirty="0"/>
          </a:p>
          <a:p>
            <a:pPr marL="164283" indent="-164283" defTabSz="874430">
              <a:spcBef>
                <a:spcPct val="0"/>
              </a:spcBef>
              <a:buFont typeface="Arial" panose="020B0604020202020204" pitchFamily="34" charset="0"/>
              <a:buChar char="•"/>
            </a:pPr>
            <a:r>
              <a:rPr lang="en-US" altLang="en-US" dirty="0"/>
              <a:t>Legal planning– Put in place the protections that are going to provide</a:t>
            </a:r>
            <a:r>
              <a:rPr lang="en-US" altLang="en-US" baseline="0" dirty="0"/>
              <a:t> the support a loved one needs for success now and after the caregiver is gone.</a:t>
            </a:r>
            <a:endParaRPr lang="en-US" altLang="en-US" dirty="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710" indent="-273735">
              <a:defRPr>
                <a:solidFill>
                  <a:schemeClr val="tx1"/>
                </a:solidFill>
                <a:latin typeface="Calibri" pitchFamily="34" charset="0"/>
              </a:defRPr>
            </a:lvl2pPr>
            <a:lvl3pPr marL="1094938" indent="-218987">
              <a:defRPr>
                <a:solidFill>
                  <a:schemeClr val="tx1"/>
                </a:solidFill>
                <a:latin typeface="Calibri" pitchFamily="34" charset="0"/>
              </a:defRPr>
            </a:lvl3pPr>
            <a:lvl4pPr marL="1532914" indent="-218987">
              <a:defRPr>
                <a:solidFill>
                  <a:schemeClr val="tx1"/>
                </a:solidFill>
                <a:latin typeface="Calibri" pitchFamily="34" charset="0"/>
              </a:defRPr>
            </a:lvl4pPr>
            <a:lvl5pPr marL="1970889" indent="-218987">
              <a:defRPr>
                <a:solidFill>
                  <a:schemeClr val="tx1"/>
                </a:solidFill>
                <a:latin typeface="Calibri" pitchFamily="34" charset="0"/>
              </a:defRPr>
            </a:lvl5pPr>
            <a:lvl6pPr marL="2408865" indent="-218987" defTabSz="437975" fontAlgn="base">
              <a:spcBef>
                <a:spcPct val="0"/>
              </a:spcBef>
              <a:spcAft>
                <a:spcPct val="0"/>
              </a:spcAft>
              <a:defRPr>
                <a:solidFill>
                  <a:schemeClr val="tx1"/>
                </a:solidFill>
                <a:latin typeface="Calibri" pitchFamily="34" charset="0"/>
              </a:defRPr>
            </a:lvl6pPr>
            <a:lvl7pPr marL="2846840" indent="-218987" defTabSz="437975" fontAlgn="base">
              <a:spcBef>
                <a:spcPct val="0"/>
              </a:spcBef>
              <a:spcAft>
                <a:spcPct val="0"/>
              </a:spcAft>
              <a:defRPr>
                <a:solidFill>
                  <a:schemeClr val="tx1"/>
                </a:solidFill>
                <a:latin typeface="Calibri" pitchFamily="34" charset="0"/>
              </a:defRPr>
            </a:lvl7pPr>
            <a:lvl8pPr marL="3284815" indent="-218987" defTabSz="437975" fontAlgn="base">
              <a:spcBef>
                <a:spcPct val="0"/>
              </a:spcBef>
              <a:spcAft>
                <a:spcPct val="0"/>
              </a:spcAft>
              <a:defRPr>
                <a:solidFill>
                  <a:schemeClr val="tx1"/>
                </a:solidFill>
                <a:latin typeface="Calibri" pitchFamily="34" charset="0"/>
              </a:defRPr>
            </a:lvl8pPr>
            <a:lvl9pPr marL="3722790" indent="-218987" defTabSz="437975"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7666080-3294-43D6-A74C-1491D45F890E}"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9259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816">
              <a:defRPr/>
            </a:pPr>
            <a:r>
              <a:rPr lang="en-US" dirty="0"/>
              <a:t>This slide</a:t>
            </a:r>
            <a:r>
              <a:rPr lang="en-US" baseline="0" dirty="0"/>
              <a:t> presents the major areas for planning that families should think about when approaching special needs planning. It is important to review each of these with your financial professionals, including your special needs attorney, accountant, etc.</a:t>
            </a:r>
          </a:p>
          <a:p>
            <a:pPr defTabSz="885816">
              <a:defRPr/>
            </a:pPr>
            <a:endParaRPr lang="en-US" baseline="0" dirty="0"/>
          </a:p>
          <a:p>
            <a:pPr defTabSz="885816">
              <a:defRPr/>
            </a:pPr>
            <a:r>
              <a:rPr lang="en-US" dirty="0"/>
              <a:t>Your loved one with special needs may be central to your long-range planning, but you are not making this plan in a vacuum. You have other family members to consider: yourself, children, siblings, perhaps grandchildren, and so forth. Each one has different abilities and aspirations. You may want to retire at a certain age, perhaps travel. You may want to help your children go to college or buy a home. Also, you may not be the only family member bearing the financial and caregiving burdens.</a:t>
            </a:r>
          </a:p>
          <a:p>
            <a:pPr defTabSz="885816">
              <a:defRPr/>
            </a:pPr>
            <a:endParaRPr lang="en-US" dirty="0"/>
          </a:p>
          <a:p>
            <a:pPr defTabSz="885816">
              <a:defRPr/>
            </a:pPr>
            <a:r>
              <a:rPr lang="en-US" dirty="0"/>
              <a:t>There may be others in your family or circle of care who want to help as well. For example, your child’s grandparents may want to include your child in their estate plan. Or, one of your other children might agree to assume your legal, financial or caregiving responsibilities if you die or become disabled. That is why communication is key and why I believe</a:t>
            </a:r>
            <a:r>
              <a:rPr lang="en-US" baseline="0" dirty="0"/>
              <a:t> this workshop can benefit you and your family.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916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786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3738"/>
            <a:ext cx="4616450" cy="3462337"/>
          </a:xfrm>
        </p:spPr>
      </p:sp>
      <p:sp>
        <p:nvSpPr>
          <p:cNvPr id="3" name="Notes Placeholder 2"/>
          <p:cNvSpPr>
            <a:spLocks noGrp="1"/>
          </p:cNvSpPr>
          <p:nvPr>
            <p:ph type="body" idx="1"/>
          </p:nvPr>
        </p:nvSpPr>
        <p:spPr/>
        <p:txBody>
          <a:bodyPr/>
          <a:lstStyle/>
          <a:p>
            <a:r>
              <a:rPr lang="en-US" dirty="0"/>
              <a:t>The Stephen</a:t>
            </a:r>
            <a:r>
              <a:rPr lang="en-US" baseline="0" dirty="0"/>
              <a:t> Beck, Jr. ABLE act of 2014 was a groundbreaking piece of legislature for individuals with disabilities and special needs and their loved ones. </a:t>
            </a:r>
          </a:p>
          <a:p>
            <a:pPr defTabSz="876178">
              <a:defRPr/>
            </a:pPr>
            <a:endParaRPr lang="en-US" baseline="0" dirty="0"/>
          </a:p>
          <a:p>
            <a:pPr defTabSz="876178">
              <a:defRPr/>
            </a:pPr>
            <a:r>
              <a:rPr lang="en-US" baseline="0" dirty="0"/>
              <a:t>It created a new way for people with disabilities and special needs to save for their own financial futures without fear of losing valuable government benefits. The ABLE Act has been referred to as a Civil Rights bill, in the sense that it helps overcome discrimination against people with disabilities who are missing out on employer benefits and tax-advantaged savings opportunities. Historically, this population has been discouraged or prevented from saving their own money because of means testing of benefits. </a:t>
            </a:r>
          </a:p>
          <a:p>
            <a:endParaRPr lang="en-US" baseline="0" dirty="0"/>
          </a:p>
          <a:p>
            <a:r>
              <a:rPr lang="en-US" sz="1100" dirty="0"/>
              <a:t>Millions of individuals with disabilities and their families depend on a variety of public benefits for income, healthcare, food and housing assistance.</a:t>
            </a:r>
          </a:p>
          <a:p>
            <a:r>
              <a:rPr lang="en-US" sz="1100" dirty="0"/>
              <a:t>• For the first time in public policy:</a:t>
            </a:r>
          </a:p>
          <a:p>
            <a:r>
              <a:rPr lang="en-US" sz="1100" dirty="0"/>
              <a:t>o The ABLE Act recognizes the extra and significant costs of living with a disability.</a:t>
            </a:r>
          </a:p>
          <a:p>
            <a:r>
              <a:rPr lang="en-US" sz="1100" dirty="0"/>
              <a:t>o Eligible individuals and their families may establish ABLE savings accounts that will largely not affect their eligibility for federally-funded, means-tested benefits.</a:t>
            </a:r>
          </a:p>
          <a:p>
            <a:r>
              <a:rPr lang="en-US" sz="1100" dirty="0"/>
              <a:t>• The funds in an ABLE account will supplement, and are not meant to replace, benefits provided by private insurance, Medicaid, SSI, the beneficiary’s employment and other sources.</a:t>
            </a:r>
          </a:p>
          <a:p>
            <a:endParaRPr lang="en-US" dirty="0"/>
          </a:p>
          <a:p>
            <a:r>
              <a:rPr lang="en-US" baseline="0" dirty="0"/>
              <a:t>ABLE accounts are state-established savings options under the same tax code as 529 education savings plans, but with a much broader definition of qualified expenses: nearly anything related to a disability. </a:t>
            </a:r>
          </a:p>
          <a:p>
            <a:endParaRPr lang="en-US" baseline="0" dirty="0"/>
          </a:p>
          <a:p>
            <a:r>
              <a:rPr lang="en-US" baseline="0" dirty="0"/>
              <a:t>With the specific design of ABLE accounts to be excluded from the calculation of ‘countable assets’ during the life of an individual with benefits, comes the potential that Medicaid could request repayment from the account after their death.</a:t>
            </a:r>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17</a:t>
            </a:fld>
            <a:endParaRPr lang="en-US" dirty="0"/>
          </a:p>
        </p:txBody>
      </p:sp>
    </p:spTree>
    <p:extLst>
      <p:ext uri="{BB962C8B-B14F-4D97-AF65-F5344CB8AC3E}">
        <p14:creationId xmlns:p14="http://schemas.microsoft.com/office/powerpoint/2010/main" val="48671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None/>
            </a:pPr>
            <a:r>
              <a:rPr lang="en-US" sz="1200" dirty="0">
                <a:solidFill>
                  <a:schemeClr val="tx1">
                    <a:lumMod val="65000"/>
                    <a:lumOff val="35000"/>
                  </a:schemeClr>
                </a:solidFill>
              </a:rPr>
              <a:t>An employer’s benefits program may be the only exposure an employee has to insurance coverages that offer them with needed financial protection for themselves and their loved ones. </a:t>
            </a:r>
          </a:p>
          <a:p>
            <a:pPr marL="0" indent="0">
              <a:spcBef>
                <a:spcPts val="0"/>
              </a:spcBef>
              <a:spcAft>
                <a:spcPts val="600"/>
              </a:spcAft>
              <a:buNone/>
            </a:pPr>
            <a:r>
              <a:rPr lang="en-US" sz="1200" dirty="0">
                <a:solidFill>
                  <a:schemeClr val="tx1">
                    <a:lumMod val="65000"/>
                    <a:lumOff val="35000"/>
                  </a:schemeClr>
                </a:solidFill>
              </a:rPr>
              <a:t>With 25.7% of the U.S. population affected by a special need or disability</a:t>
            </a:r>
            <a:r>
              <a:rPr lang="en-US" sz="1200" baseline="30000" dirty="0">
                <a:solidFill>
                  <a:schemeClr val="tx1">
                    <a:lumMod val="65000"/>
                    <a:lumOff val="35000"/>
                  </a:schemeClr>
                </a:solidFill>
              </a:rPr>
              <a:t>1</a:t>
            </a:r>
            <a:r>
              <a:rPr lang="en-US" sz="1200" dirty="0">
                <a:solidFill>
                  <a:schemeClr val="tx1">
                    <a:lumMod val="65000"/>
                    <a:lumOff val="35000"/>
                  </a:schemeClr>
                </a:solidFill>
              </a:rPr>
              <a:t>, employers can reasonably expect that 22%</a:t>
            </a:r>
            <a:r>
              <a:rPr lang="en-US" sz="1200" baseline="30000" dirty="0">
                <a:solidFill>
                  <a:schemeClr val="tx1">
                    <a:lumMod val="65000"/>
                    <a:lumOff val="35000"/>
                  </a:schemeClr>
                </a:solidFill>
              </a:rPr>
              <a:t>2</a:t>
            </a:r>
            <a:r>
              <a:rPr lang="en-US" sz="1200" dirty="0">
                <a:solidFill>
                  <a:schemeClr val="tx1">
                    <a:lumMod val="65000"/>
                    <a:lumOff val="35000"/>
                  </a:schemeClr>
                </a:solidFill>
              </a:rPr>
              <a:t> of their population is also affected in some way. </a:t>
            </a:r>
          </a:p>
          <a:p>
            <a:pPr marL="0" indent="0">
              <a:spcBef>
                <a:spcPts val="0"/>
              </a:spcBef>
              <a:spcAft>
                <a:spcPts val="600"/>
              </a:spcAft>
              <a:buNone/>
            </a:pPr>
            <a:r>
              <a:rPr lang="en-US" sz="1200" dirty="0">
                <a:solidFill>
                  <a:schemeClr val="tx1">
                    <a:lumMod val="65000"/>
                    <a:lumOff val="35000"/>
                  </a:schemeClr>
                </a:solidFill>
              </a:rPr>
              <a:t>That’s why </a:t>
            </a:r>
            <a:r>
              <a:rPr lang="en-US" sz="1200" dirty="0">
                <a:solidFill>
                  <a:srgbClr val="FF0000"/>
                </a:solidFill>
              </a:rPr>
              <a:t>I’s</a:t>
            </a:r>
            <a:r>
              <a:rPr lang="en-US" sz="1200" dirty="0">
                <a:solidFill>
                  <a:schemeClr val="tx1">
                    <a:lumMod val="65000"/>
                    <a:lumOff val="35000"/>
                  </a:schemeClr>
                </a:solidFill>
              </a:rPr>
              <a:t> important for employers to understand how supplemental insurance benefits align with their employees’ vision for the future, particularly when they have a loved one affected by a special need or disability.</a:t>
            </a:r>
          </a:p>
          <a:p>
            <a:pPr marL="0" indent="0">
              <a:spcBef>
                <a:spcPts val="0"/>
              </a:spcBef>
              <a:spcAft>
                <a:spcPts val="600"/>
              </a:spcAft>
              <a:buNone/>
            </a:pPr>
            <a:endParaRPr lang="en-US" sz="1200" dirty="0">
              <a:solidFill>
                <a:schemeClr val="tx1">
                  <a:lumMod val="65000"/>
                  <a:lumOff val="35000"/>
                </a:schemeClr>
              </a:solidFill>
            </a:endParaRPr>
          </a:p>
          <a:p>
            <a:pPr marL="0" lvl="1">
              <a:defRPr/>
            </a:pPr>
            <a:r>
              <a:rPr lang="en-US" sz="900" dirty="0">
                <a:solidFill>
                  <a:schemeClr val="tx1">
                    <a:lumMod val="65000"/>
                    <a:lumOff val="35000"/>
                  </a:schemeClr>
                </a:solidFill>
                <a:latin typeface="Arial" panose="020B0604020202020204" pitchFamily="34" charset="0"/>
                <a:cs typeface="Arial" panose="020B0604020202020204" pitchFamily="34" charset="0"/>
              </a:rPr>
              <a:t>1. Okoro CA, Hollis ND, Cyrus AC, Griffin-Blake S. Prevalence of Disabilities and Health Care Access by Disability Status and Type</a:t>
            </a:r>
            <a:br>
              <a:rPr lang="en-US" sz="900" dirty="0">
                <a:solidFill>
                  <a:schemeClr val="tx1">
                    <a:lumMod val="65000"/>
                    <a:lumOff val="35000"/>
                  </a:schemeClr>
                </a:solidFill>
                <a:latin typeface="Arial" panose="020B0604020202020204" pitchFamily="34" charset="0"/>
                <a:cs typeface="Arial" panose="020B0604020202020204" pitchFamily="34" charset="0"/>
              </a:rPr>
            </a:br>
            <a:r>
              <a:rPr lang="en-US" sz="900" dirty="0">
                <a:solidFill>
                  <a:schemeClr val="tx1">
                    <a:lumMod val="65000"/>
                    <a:lumOff val="35000"/>
                  </a:schemeClr>
                </a:solidFill>
                <a:latin typeface="Arial" panose="020B0604020202020204" pitchFamily="34" charset="0"/>
                <a:cs typeface="Arial" panose="020B0604020202020204" pitchFamily="34" charset="0"/>
              </a:rPr>
              <a:t>Among Adults – United States, 2016. MMWR Morb Mortal Wkly Rep 2018;67.882-887. DOI: </a:t>
            </a:r>
            <a:r>
              <a:rPr lang="en-US" sz="900" dirty="0">
                <a:solidFill>
                  <a:schemeClr val="tx1">
                    <a:lumMod val="65000"/>
                    <a:lumOff val="35000"/>
                  </a:schemeClr>
                </a:solidFill>
                <a:latin typeface="Arial" panose="020B0604020202020204" pitchFamily="34" charset="0"/>
                <a:cs typeface="Arial" panose="020B0604020202020204" pitchFamily="34" charset="0"/>
                <a:hlinkClick r:id="rId3"/>
              </a:rPr>
              <a:t>http://dx.doi.org/10.15585/mmwr.mm6732a3</a:t>
            </a:r>
            <a:r>
              <a:rPr lang="en-US" sz="900" dirty="0">
                <a:solidFill>
                  <a:schemeClr val="tx1">
                    <a:lumMod val="65000"/>
                    <a:lumOff val="35000"/>
                  </a:schemeClr>
                </a:solidFill>
                <a:latin typeface="Arial" panose="020B0604020202020204" pitchFamily="34" charset="0"/>
                <a:cs typeface="Arial" panose="020B0604020202020204" pitchFamily="34" charset="0"/>
              </a:rPr>
              <a:t> </a:t>
            </a:r>
          </a:p>
          <a:p>
            <a:pPr marL="0" lvl="1">
              <a:defRPr/>
            </a:pPr>
            <a:r>
              <a:rPr lang="en-US" sz="900" dirty="0">
                <a:solidFill>
                  <a:schemeClr val="tx1">
                    <a:lumMod val="65000"/>
                    <a:lumOff val="35000"/>
                  </a:schemeClr>
                </a:solidFill>
                <a:latin typeface="Arial" panose="020B0604020202020204" pitchFamily="34" charset="0"/>
                <a:cs typeface="Arial" panose="020B0604020202020204" pitchFamily="34" charset="0"/>
              </a:rPr>
              <a:t>2. Family Caregiver Alliance: Caregiver Statistics: Work and Caregiving, 2016</a:t>
            </a:r>
            <a:endParaRPr lang="en-US" sz="1200" dirty="0">
              <a:solidFill>
                <a:schemeClr val="tx1">
                  <a:lumMod val="65000"/>
                  <a:lumOff val="35000"/>
                </a:schemeClr>
              </a:solidFill>
            </a:endParaRPr>
          </a:p>
          <a:p>
            <a:pPr marL="0" indent="0">
              <a:spcBef>
                <a:spcPts val="0"/>
              </a:spcBef>
              <a:spcAft>
                <a:spcPts val="600"/>
              </a:spcAft>
              <a:buNone/>
            </a:pPr>
            <a:endParaRPr lang="en-US" sz="1200" dirty="0">
              <a:solidFill>
                <a:schemeClr val="tx1">
                  <a:lumMod val="65000"/>
                  <a:lumOff val="35000"/>
                </a:schemeClr>
              </a:solidFill>
            </a:endParaRPr>
          </a:p>
          <a:p>
            <a:endParaRPr lang="en-US" dirty="0"/>
          </a:p>
        </p:txBody>
      </p:sp>
      <p:sp>
        <p:nvSpPr>
          <p:cNvPr id="4" name="Slide Number Placeholder 3"/>
          <p:cNvSpPr>
            <a:spLocks noGrp="1"/>
          </p:cNvSpPr>
          <p:nvPr>
            <p:ph type="sldNum" sz="quarter" idx="5"/>
          </p:nvPr>
        </p:nvSpPr>
        <p:spPr/>
        <p:txBody>
          <a:bodyPr/>
          <a:lstStyle/>
          <a:p>
            <a:fld id="{95A4305F-5687-47BD-99D5-386B0F34757B}" type="slidenum">
              <a:rPr lang="en-US" smtClean="0"/>
              <a:t>18</a:t>
            </a:fld>
            <a:endParaRPr lang="en-US" dirty="0"/>
          </a:p>
        </p:txBody>
      </p:sp>
    </p:spTree>
    <p:extLst>
      <p:ext uri="{BB962C8B-B14F-4D97-AF65-F5344CB8AC3E}">
        <p14:creationId xmlns:p14="http://schemas.microsoft.com/office/powerpoint/2010/main" val="117540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161">
              <a:defRPr/>
            </a:pPr>
            <a:r>
              <a:rPr lang="en-US" b="1" dirty="0"/>
              <a:t>Government Benefits </a:t>
            </a:r>
            <a:r>
              <a:rPr lang="en-US" dirty="0"/>
              <a:t>are of two types: means-tested benefits (commonly known as “public assistance”) and entitlements. A means-tested benefit is available only to individuals whose income is below a certain level. An entitlement is available to anyone who meets the eligibility requirements. So SSI is a means-tested benefit, because you have to have little or no income to qualify, while SSDI is an entitlement, because you must meet the definitions to qualify, which aren’t strictly income-based. Medicaid is a means-tested benefit, while Medicare is an entitlement. The means-tested benefits are the ones your child with special needs risks losing if that child has too much money in his or her own name.</a:t>
            </a:r>
          </a:p>
          <a:p>
            <a:endParaRPr lang="en-US" dirty="0"/>
          </a:p>
          <a:p>
            <a:r>
              <a:rPr lang="en-US" b="1" dirty="0"/>
              <a:t>Entitlement Benefits:</a:t>
            </a:r>
            <a:endParaRPr lang="en-US" dirty="0"/>
          </a:p>
          <a:p>
            <a:r>
              <a:rPr lang="en-US" dirty="0"/>
              <a:t>Certain types of benefits are considered “entitlement benefits”. </a:t>
            </a:r>
            <a:r>
              <a:rPr lang="en-US" b="1" dirty="0"/>
              <a:t>Eligibility for these types of programs is not determined by income or asset tests, and as such, they should not be interrupted as a result of a settlement. </a:t>
            </a:r>
            <a:r>
              <a:rPr lang="en-US" dirty="0"/>
              <a:t>They include:</a:t>
            </a:r>
          </a:p>
          <a:p>
            <a:endParaRPr lang="en-US" dirty="0"/>
          </a:p>
          <a:p>
            <a:pPr marL="167655" indent="-167655">
              <a:buFont typeface="Arial" panose="020B0604020202020204" pitchFamily="34" charset="0"/>
              <a:buChar char="•"/>
            </a:pPr>
            <a:r>
              <a:rPr lang="en-US" b="1" dirty="0"/>
              <a:t>Social Security Disability Insurance (SSDI): </a:t>
            </a:r>
            <a:r>
              <a:rPr lang="en-US" dirty="0"/>
              <a:t>Delivers Social Security benefits to the recipient based on two factors: 1) the number of years of employment during which the individual contributed to Social Security via FICA tax and 2) Social Security’s determination that the person is disabled.</a:t>
            </a:r>
          </a:p>
          <a:p>
            <a:pPr marL="167655" indent="-167655">
              <a:buFont typeface="Arial" panose="020B0604020202020204" pitchFamily="34" charset="0"/>
              <a:buChar char="•"/>
            </a:pPr>
            <a:r>
              <a:rPr lang="en-US" b="1" dirty="0"/>
              <a:t>Social Security Retirement Income: </a:t>
            </a:r>
            <a:r>
              <a:rPr lang="en-US" dirty="0"/>
              <a:t>Provides Social Security retirement benefits for a United States tax­payer who is qualified under Social Security and received credits for income earned based on previous employment record.</a:t>
            </a:r>
          </a:p>
          <a:p>
            <a:pPr marL="167655" indent="-167655">
              <a:buFont typeface="Arial" panose="020B0604020202020204" pitchFamily="34" charset="0"/>
              <a:buChar char="•"/>
            </a:pPr>
            <a:r>
              <a:rPr lang="en-US" b="1" dirty="0"/>
              <a:t>Medicare: </a:t>
            </a:r>
            <a:r>
              <a:rPr lang="en-US" dirty="0"/>
              <a:t>A federally administered health insurance program for people 65 years of age and older, some disabled people under the age of 65 and individuals meet certain other criteria for eligibility. Individuals who receive SSDI benefits are eligible for Medicare after receiving SSDI benefits for 24 months.</a:t>
            </a:r>
          </a:p>
          <a:p>
            <a:endParaRPr lang="en-US" b="1" dirty="0"/>
          </a:p>
          <a:p>
            <a:r>
              <a:rPr lang="en-US" b="1" dirty="0"/>
              <a:t>Means-tested (Needs-Based) Benefits:</a:t>
            </a:r>
          </a:p>
          <a:p>
            <a:r>
              <a:rPr lang="en-US" dirty="0"/>
              <a:t>Many retired and disabled individuals who receive entitlement benefits also receive means-tested benefits (or public assistance) based on need. </a:t>
            </a:r>
            <a:r>
              <a:rPr lang="en-US" b="1" dirty="0"/>
              <a:t>These types of programs </a:t>
            </a:r>
            <a:r>
              <a:rPr lang="en-US" b="1" u="sng" dirty="0"/>
              <a:t>do have income and/or asset tests</a:t>
            </a:r>
            <a:r>
              <a:rPr lang="en-US" b="1" dirty="0"/>
              <a:t>, and </a:t>
            </a:r>
            <a:r>
              <a:rPr lang="en-US" b="1" u="sng" dirty="0"/>
              <a:t>could be interrupted</a:t>
            </a:r>
            <a:r>
              <a:rPr lang="en-US" b="1" dirty="0"/>
              <a:t> as a result of a settlement </a:t>
            </a:r>
            <a:r>
              <a:rPr lang="en-US" dirty="0"/>
              <a:t>or any infusion of cash/assets, like a well-intentioned gift or inheritance.</a:t>
            </a:r>
            <a:r>
              <a:rPr lang="en-US" b="1" dirty="0"/>
              <a:t> </a:t>
            </a:r>
            <a:r>
              <a:rPr lang="en-US" dirty="0"/>
              <a:t>They include:</a:t>
            </a:r>
          </a:p>
          <a:p>
            <a:endParaRPr lang="en-US" dirty="0"/>
          </a:p>
          <a:p>
            <a:pPr marL="167655" indent="-167655">
              <a:buFont typeface="Arial" panose="020B0604020202020204" pitchFamily="34" charset="0"/>
              <a:buChar char="•"/>
            </a:pPr>
            <a:r>
              <a:rPr lang="en-US" b="1" dirty="0"/>
              <a:t>Supplemental Security Income (SSI): </a:t>
            </a:r>
            <a:r>
              <a:rPr lang="en-US" dirty="0"/>
              <a:t>This is a federal supplemental income program designed to help disabled, blind, and aged individuals who have little or no income. This benefit provides cash to meet basic needs such as food, clothing, and shelter.</a:t>
            </a:r>
          </a:p>
          <a:p>
            <a:pPr marL="167655" indent="-167655">
              <a:buFont typeface="Arial" panose="020B0604020202020204" pitchFamily="34" charset="0"/>
              <a:buChar char="•"/>
            </a:pPr>
            <a:r>
              <a:rPr lang="en-US" b="1" dirty="0"/>
              <a:t>Medicaid: </a:t>
            </a:r>
            <a:r>
              <a:rPr lang="en-US" dirty="0"/>
              <a:t>This program is administered by the states, but jointly funded by the federal government and the states. It provides medical coverage for low-income individuals and families. In many states, disabled individuals who qualify for SSI automatically become eligible for Medicaid.</a:t>
            </a:r>
          </a:p>
          <a:p>
            <a:pPr marL="167655" indent="-167655">
              <a:buFont typeface="Arial" panose="020B0604020202020204" pitchFamily="34" charset="0"/>
              <a:buChar char="•"/>
            </a:pPr>
            <a:r>
              <a:rPr lang="en-US" b="1" dirty="0"/>
              <a:t>Supplemental Nutrition Assistance Program (SNAP): </a:t>
            </a:r>
            <a:r>
              <a:rPr lang="en-US" dirty="0"/>
              <a:t>This is a state program, formerly known as Food Stamps, that helps low-income individuals and families purchase food. Each state and/or county may have its own income and asset eligibility requirements for food assistance.</a:t>
            </a:r>
          </a:p>
          <a:p>
            <a:pPr marL="167655" indent="-167655">
              <a:buFont typeface="Arial" panose="020B0604020202020204" pitchFamily="34" charset="0"/>
              <a:buChar char="•"/>
            </a:pPr>
            <a:r>
              <a:rPr lang="en-US" b="1" dirty="0"/>
              <a:t>Temporary Assistance for Needy Families (TANF): </a:t>
            </a:r>
            <a:r>
              <a:rPr lang="en-US" dirty="0"/>
              <a:t>This is a state program that provides temporary financial and medical assistance to families in need. Eligibility is based on family size and income.</a:t>
            </a:r>
          </a:p>
          <a:p>
            <a:pPr marL="167655" indent="-167655">
              <a:buFont typeface="Arial" panose="020B0604020202020204" pitchFamily="34" charset="0"/>
              <a:buChar char="•"/>
            </a:pPr>
            <a:r>
              <a:rPr lang="en-US" b="1" dirty="0"/>
              <a:t>Subsidized Housing: </a:t>
            </a:r>
            <a:r>
              <a:rPr lang="en-US" dirty="0"/>
              <a:t>This program assists with the cost of housing and rent. It is often called HUD and/or Section 8 housing.</a:t>
            </a:r>
          </a:p>
          <a:p>
            <a:pPr marL="167655" indent="-167655">
              <a:buFont typeface="Arial" panose="020B0604020202020204" pitchFamily="34" charset="0"/>
              <a:buChar char="•"/>
            </a:pPr>
            <a:r>
              <a:rPr lang="en-US" b="1" dirty="0"/>
              <a:t>Children’s Health Insurance Program (CHIP): </a:t>
            </a:r>
            <a:r>
              <a:rPr lang="en-US" dirty="0"/>
              <a:t>This program, administered by the states, provides medical coverage for children whose families’ incomes are too high to qualify for Medicaid, but too low to afford private healthcare coverage.</a:t>
            </a:r>
          </a:p>
        </p:txBody>
      </p:sp>
      <p:sp>
        <p:nvSpPr>
          <p:cNvPr id="4" name="Slide Number Placeholder 3"/>
          <p:cNvSpPr>
            <a:spLocks noGrp="1"/>
          </p:cNvSpPr>
          <p:nvPr>
            <p:ph type="sldNum" sz="quarter" idx="10"/>
          </p:nvPr>
        </p:nvSpPr>
        <p:spPr/>
        <p:txBody>
          <a:bodyPr/>
          <a:lstStyle/>
          <a:p>
            <a:fld id="{95A4305F-5687-47BD-99D5-386B0F34757B}" type="slidenum">
              <a:rPr lang="en-US" smtClean="0"/>
              <a:t>19</a:t>
            </a:fld>
            <a:endParaRPr lang="en-US" dirty="0"/>
          </a:p>
        </p:txBody>
      </p:sp>
    </p:spTree>
    <p:extLst>
      <p:ext uri="{BB962C8B-B14F-4D97-AF65-F5344CB8AC3E}">
        <p14:creationId xmlns:p14="http://schemas.microsoft.com/office/powerpoint/2010/main" val="384311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228">
              <a:defRPr/>
            </a:pPr>
            <a:r>
              <a:rPr lang="en-US" dirty="0"/>
              <a:t>Voya and its</a:t>
            </a:r>
            <a:r>
              <a:rPr lang="en-US" baseline="0" dirty="0"/>
              <a:t> representatives do not provide legal or tax advice. You should consult a legal/tax advisor for those types of questions. </a:t>
            </a:r>
            <a:endParaRPr lang="en-US" dirty="0"/>
          </a:p>
          <a:p>
            <a:endParaRPr lang="en-US" dirty="0"/>
          </a:p>
          <a:p>
            <a:r>
              <a:rPr lang="en-US" dirty="0"/>
              <a:t>Let me begin by giving you an overview of what we’ll be covering today. First of all, I’m going to show you a timeline with the key planning phases highlighted. I hope you’ll be able to visualize where you are on this timeline—which phase you’re in at the moment and what might lie ahead for you. In special needs planning, because it’s affected by so many laws and regulations, timing is critical.</a:t>
            </a:r>
          </a:p>
          <a:p>
            <a:endParaRPr lang="en-US" dirty="0"/>
          </a:p>
          <a:p>
            <a:r>
              <a:rPr lang="en-US" dirty="0"/>
              <a:t>Once we’ve had this chronological overview of the stages of life, I want to shift gears a little and focus on three areas where you might have assets or resources.</a:t>
            </a:r>
          </a:p>
          <a:p>
            <a:endParaRPr lang="en-US" dirty="0"/>
          </a:p>
          <a:p>
            <a:r>
              <a:rPr lang="en-US" dirty="0"/>
              <a:t>Next, after we’ve identified these potential resources, we’ll look at where they fit into your future planning. Here’s where we’ll get into what does and does not go into your will, for example.</a:t>
            </a:r>
          </a:p>
          <a:p>
            <a:endParaRPr lang="en-US" dirty="0"/>
          </a:p>
          <a:p>
            <a:r>
              <a:rPr lang="en-US" dirty="0"/>
              <a:t>Benefits, the fourth section on this agenda, are government benefits, like Social Security and Medicare. We’ll talk about what makes a person eligible or ineligible for each one, and how you go about maximizing your chances of remaining eligible.</a:t>
            </a:r>
          </a:p>
          <a:p>
            <a:endParaRPr lang="en-US" dirty="0"/>
          </a:p>
          <a:p>
            <a:r>
              <a:rPr lang="en-US" dirty="0"/>
              <a:t>Last of all, we’ll go over some legal instruments, such as powers of attorney, guardianships, and special needs trusts.</a:t>
            </a:r>
          </a:p>
          <a:p>
            <a:endParaRPr lang="en-US" dirty="0"/>
          </a:p>
          <a:p>
            <a:r>
              <a:rPr lang="en-US" dirty="0"/>
              <a:t>After we’ve covered these five points, we’ll have a question-and-answer period. By then I’m sure some of you will have plenty of questions!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32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178">
              <a:defRPr/>
            </a:pPr>
            <a:r>
              <a:rPr lang="en-US" dirty="0">
                <a:solidFill>
                  <a:schemeClr val="tx1"/>
                </a:solidFill>
                <a:latin typeface="Arial" panose="020B0604020202020204" pitchFamily="34" charset="0"/>
              </a:rPr>
              <a:t>Individuals who are</a:t>
            </a:r>
            <a:r>
              <a:rPr lang="en-US" baseline="0" dirty="0">
                <a:solidFill>
                  <a:schemeClr val="tx1"/>
                </a:solidFill>
                <a:latin typeface="Arial" panose="020B0604020202020204" pitchFamily="34" charset="0"/>
              </a:rPr>
              <a:t> eligible for Social Security retirement, or Social Security Disability should note that their spouse, ex spouse, children under 18, and adult children with disabilities may all be eligible for benefits based on their earnings record.</a:t>
            </a:r>
          </a:p>
          <a:p>
            <a:pPr defTabSz="876178">
              <a:defRPr/>
            </a:pPr>
            <a:endParaRPr lang="en-US" baseline="0" dirty="0">
              <a:solidFill>
                <a:schemeClr val="tx1"/>
              </a:solidFill>
              <a:latin typeface="Arial" panose="020B0604020202020204" pitchFamily="34" charset="0"/>
            </a:endParaRPr>
          </a:p>
          <a:p>
            <a:pPr defTabSz="876178">
              <a:defRPr/>
            </a:pPr>
            <a:endParaRPr lang="en-US" dirty="0">
              <a:solidFill>
                <a:schemeClr val="tx1"/>
              </a:solidFill>
              <a:latin typeface="Arial" panose="020B0604020202020204" pitchFamily="34" charset="0"/>
            </a:endParaRPr>
          </a:p>
          <a:p>
            <a:pPr defTabSz="876178">
              <a:defRPr/>
            </a:pPr>
            <a:r>
              <a:rPr lang="en-US" dirty="0">
                <a:solidFill>
                  <a:schemeClr val="tx1"/>
                </a:solidFill>
                <a:latin typeface="Arial" panose="020B0604020202020204" pitchFamily="34" charset="0"/>
              </a:rPr>
              <a:t>https://www.ssa.gov/pubs/EN-05-10029.pdf</a:t>
            </a:r>
          </a:p>
          <a:p>
            <a:endParaRPr lang="en-US" dirty="0"/>
          </a:p>
          <a:p>
            <a:r>
              <a:rPr lang="en-US" dirty="0"/>
              <a:t>Maximum family benefits There’s a limit to the benefits we can pay to you and other family members each month. The limit varies between 150 and 180 percent of the deceased worker’s benefit amount.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5A4305F-5687-47BD-99D5-386B0F34757B}" type="slidenum">
              <a:rPr lang="en-US" smtClean="0"/>
              <a:t>20</a:t>
            </a:fld>
            <a:endParaRPr lang="en-US" dirty="0"/>
          </a:p>
        </p:txBody>
      </p:sp>
    </p:spTree>
    <p:extLst>
      <p:ext uri="{BB962C8B-B14F-4D97-AF65-F5344CB8AC3E}">
        <p14:creationId xmlns:p14="http://schemas.microsoft.com/office/powerpoint/2010/main" val="381142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When you file an application for disability benefits with Social Security, we always check on your eligibility for both of our programs.</a:t>
            </a:r>
          </a:p>
          <a:p>
            <a:r>
              <a:rPr lang="en-US" sz="900" dirty="0"/>
              <a:t>The same medical requirements apply to both programs, but the non-medical requirements differ.</a:t>
            </a:r>
          </a:p>
          <a:p>
            <a:endParaRPr lang="en-US" sz="900" dirty="0"/>
          </a:p>
          <a:p>
            <a:r>
              <a:rPr lang="en-US" sz="900" dirty="0"/>
              <a:t>Staff at your local Social Security field office review your non-medical eligibility. If you meet the non-medical requirements for SSDI, SSI, or both programs, we send your claim – or claims – to a medical examiner who works for the state of ___(your state).</a:t>
            </a:r>
          </a:p>
          <a:p>
            <a:endParaRPr lang="en-US" sz="900" dirty="0"/>
          </a:p>
          <a:p>
            <a:r>
              <a:rPr lang="en-US" sz="900" dirty="0"/>
              <a:t>Specifically, the medical examiners work for a state agency called the Disability Determination Service, or DDS. Once the medical examiner makes a medical decision on your application, you receive notification by mail, and your local Social Security field office receives notification electronically. If your claim is approved, you start receiving monthly disability benefits. If denied, you have 60 days to file an appeal.</a:t>
            </a:r>
          </a:p>
          <a:p>
            <a:endParaRPr lang="en-US" sz="900" dirty="0"/>
          </a:p>
          <a:p>
            <a:r>
              <a:rPr lang="en-US" sz="900" dirty="0"/>
              <a:t>For SSDI, you must have recent work history in order to receive benefits. Adults must have worked and earned Social Security credits in 5 out of the 10 years prior to the onset of the disability.</a:t>
            </a:r>
          </a:p>
          <a:p>
            <a:endParaRPr lang="en-US" sz="900" dirty="0"/>
          </a:p>
          <a:p>
            <a:r>
              <a:rPr lang="en-US" sz="900" dirty="0"/>
              <a:t>For younger workers, however, less work is required. For example:</a:t>
            </a:r>
          </a:p>
          <a:p>
            <a:endParaRPr lang="en-US" sz="900" dirty="0"/>
          </a:p>
          <a:p>
            <a:pPr>
              <a:spcBef>
                <a:spcPct val="20000"/>
              </a:spcBef>
              <a:buClr>
                <a:srgbClr val="A8C0F6"/>
              </a:buClr>
              <a:buFont typeface="Wingdings" pitchFamily="2" charset="2"/>
              <a:buChar char="§"/>
            </a:pPr>
            <a:r>
              <a:rPr lang="en-US" altLang="en-US" sz="900" u="sng" dirty="0"/>
              <a:t> Before age 24:</a:t>
            </a:r>
          </a:p>
          <a:p>
            <a:pPr marL="603088" lvl="1" indent="-164478">
              <a:spcBef>
                <a:spcPct val="20000"/>
              </a:spcBef>
              <a:buFont typeface="Arial" panose="020B0604020202020204" pitchFamily="34" charset="0"/>
              <a:buChar char="•"/>
            </a:pPr>
            <a:r>
              <a:rPr lang="en-US" altLang="en-US" sz="900" dirty="0"/>
              <a:t>1 ½ years of work in a three-year period before becoming disabled</a:t>
            </a:r>
          </a:p>
          <a:p>
            <a:pPr>
              <a:spcBef>
                <a:spcPct val="20000"/>
              </a:spcBef>
              <a:buClr>
                <a:srgbClr val="A8C0F6"/>
              </a:buClr>
              <a:buFont typeface="Wingdings" pitchFamily="2" charset="2"/>
              <a:buChar char="§"/>
            </a:pPr>
            <a:r>
              <a:rPr lang="en-US" altLang="en-US" sz="900" dirty="0"/>
              <a:t> </a:t>
            </a:r>
            <a:r>
              <a:rPr lang="en-US" altLang="en-US" sz="900" u="sng" dirty="0"/>
              <a:t>Age 24-31:</a:t>
            </a:r>
          </a:p>
          <a:p>
            <a:pPr lvl="1">
              <a:spcBef>
                <a:spcPct val="20000"/>
              </a:spcBef>
              <a:buClr>
                <a:srgbClr val="A8C0F6"/>
              </a:buClr>
              <a:buFont typeface="Wingdings" pitchFamily="2" charset="2"/>
              <a:buChar char="§"/>
            </a:pPr>
            <a:r>
              <a:rPr lang="en-US" altLang="en-US" sz="900" dirty="0"/>
              <a:t>work during half the time between age 21 and the time the disability began</a:t>
            </a:r>
          </a:p>
          <a:p>
            <a:pPr>
              <a:spcBef>
                <a:spcPct val="20000"/>
              </a:spcBef>
              <a:buClr>
                <a:srgbClr val="A8C0F6"/>
              </a:buClr>
              <a:buFont typeface="Wingdings" pitchFamily="2" charset="2"/>
              <a:buChar char="§"/>
            </a:pPr>
            <a:r>
              <a:rPr lang="en-US" altLang="en-US" sz="900" u="sng" dirty="0"/>
              <a:t>Age 31 or older:</a:t>
            </a:r>
          </a:p>
          <a:p>
            <a:pPr lvl="1">
              <a:spcBef>
                <a:spcPct val="20000"/>
              </a:spcBef>
              <a:buClr>
                <a:srgbClr val="A8C0F6"/>
              </a:buClr>
              <a:buFont typeface="Wingdings" pitchFamily="2" charset="2"/>
              <a:buChar char="§"/>
            </a:pPr>
            <a:r>
              <a:rPr lang="en-US" altLang="en-US" sz="900" dirty="0"/>
              <a:t>work during five out of the 10 years before the disability began</a:t>
            </a:r>
            <a:r>
              <a:rPr lang="en-US" altLang="en-US" sz="900" i="1" dirty="0"/>
              <a:t> </a:t>
            </a:r>
          </a:p>
          <a:p>
            <a:endParaRPr lang="en-US" sz="900" dirty="0"/>
          </a:p>
          <a:p>
            <a:r>
              <a:rPr lang="en-US" sz="900" dirty="0"/>
              <a:t>However, since you do not need to work and gain insured status for SSI, babies and older people who have never worked can receive SSI benefits. They just need to be blind, disabled, or age 65 or older and have limited income and resources.</a:t>
            </a:r>
          </a:p>
          <a:p>
            <a:endParaRPr lang="en-US" sz="900" dirty="0"/>
          </a:p>
          <a:p>
            <a:pPr defTabSz="893935">
              <a:defRPr/>
            </a:pPr>
            <a:r>
              <a:rPr lang="en-US" sz="900" dirty="0"/>
              <a:t>Social Security has a specific set of rules that apply to disability beneficiaries. If you receive Social Security disability benefits or Supplemental Security Income payments, </a:t>
            </a:r>
            <a:r>
              <a:rPr lang="en-US" sz="900" b="1" dirty="0"/>
              <a:t>you must report all earnings to Social Security</a:t>
            </a:r>
            <a:r>
              <a:rPr lang="en-US" sz="900" dirty="0"/>
              <a:t>. </a:t>
            </a:r>
          </a:p>
          <a:p>
            <a:endParaRPr lang="en-US" sz="900" dirty="0"/>
          </a:p>
          <a:p>
            <a:endParaRPr lang="en-US" sz="900" dirty="0"/>
          </a:p>
        </p:txBody>
      </p:sp>
      <p:sp>
        <p:nvSpPr>
          <p:cNvPr id="4" name="Slide Number Placeholder 3"/>
          <p:cNvSpPr>
            <a:spLocks noGrp="1"/>
          </p:cNvSpPr>
          <p:nvPr>
            <p:ph type="sldNum" sz="quarter" idx="10"/>
          </p:nvPr>
        </p:nvSpPr>
        <p:spPr/>
        <p:txBody>
          <a:bodyPr/>
          <a:lstStyle/>
          <a:p>
            <a:fld id="{CA671EDE-A3E5-455E-8F8E-13A8EC3280C8}" type="slidenum">
              <a:rPr lang="en-US" smtClean="0"/>
              <a:t>21</a:t>
            </a:fld>
            <a:endParaRPr lang="en-US" dirty="0"/>
          </a:p>
        </p:txBody>
      </p:sp>
    </p:spTree>
    <p:extLst>
      <p:ext uri="{BB962C8B-B14F-4D97-AF65-F5344CB8AC3E}">
        <p14:creationId xmlns:p14="http://schemas.microsoft.com/office/powerpoint/2010/main" val="262090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79513" y="693738"/>
            <a:ext cx="4614862"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Childhood Disability</a:t>
            </a:r>
            <a:r>
              <a:rPr lang="en-US" baseline="0" dirty="0"/>
              <a:t> Benefit (CDB) is perhaps the most overlooked benefit available to many families. </a:t>
            </a:r>
          </a:p>
          <a:p>
            <a:r>
              <a:rPr lang="en-US" baseline="0" dirty="0"/>
              <a:t>When a parent reaches a triggering life event and claims their social security benefits, their children or adult children with disabilities may be eligible to receive approximately 50% of the parent’s full retirement amount. </a:t>
            </a:r>
          </a:p>
          <a:p>
            <a:r>
              <a:rPr lang="en-US" baseline="0" dirty="0"/>
              <a:t>Upon the death of a parent, that benefit may increase to 75%</a:t>
            </a:r>
            <a:endParaRPr lang="en-US" dirty="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710" indent="-273735">
              <a:defRPr>
                <a:solidFill>
                  <a:schemeClr val="tx1"/>
                </a:solidFill>
                <a:latin typeface="Calibri" pitchFamily="34" charset="0"/>
              </a:defRPr>
            </a:lvl2pPr>
            <a:lvl3pPr marL="1094938" indent="-218987">
              <a:defRPr>
                <a:solidFill>
                  <a:schemeClr val="tx1"/>
                </a:solidFill>
                <a:latin typeface="Calibri" pitchFamily="34" charset="0"/>
              </a:defRPr>
            </a:lvl3pPr>
            <a:lvl4pPr marL="1532914" indent="-218987">
              <a:defRPr>
                <a:solidFill>
                  <a:schemeClr val="tx1"/>
                </a:solidFill>
                <a:latin typeface="Calibri" pitchFamily="34" charset="0"/>
              </a:defRPr>
            </a:lvl4pPr>
            <a:lvl5pPr marL="1970889" indent="-218987">
              <a:defRPr>
                <a:solidFill>
                  <a:schemeClr val="tx1"/>
                </a:solidFill>
                <a:latin typeface="Calibri" pitchFamily="34" charset="0"/>
              </a:defRPr>
            </a:lvl5pPr>
            <a:lvl6pPr marL="2408865" indent="-218987" defTabSz="437975" fontAlgn="base">
              <a:spcBef>
                <a:spcPct val="0"/>
              </a:spcBef>
              <a:spcAft>
                <a:spcPct val="0"/>
              </a:spcAft>
              <a:defRPr>
                <a:solidFill>
                  <a:schemeClr val="tx1"/>
                </a:solidFill>
                <a:latin typeface="Calibri" pitchFamily="34" charset="0"/>
              </a:defRPr>
            </a:lvl6pPr>
            <a:lvl7pPr marL="2846840" indent="-218987" defTabSz="437975" fontAlgn="base">
              <a:spcBef>
                <a:spcPct val="0"/>
              </a:spcBef>
              <a:spcAft>
                <a:spcPct val="0"/>
              </a:spcAft>
              <a:defRPr>
                <a:solidFill>
                  <a:schemeClr val="tx1"/>
                </a:solidFill>
                <a:latin typeface="Calibri" pitchFamily="34" charset="0"/>
              </a:defRPr>
            </a:lvl7pPr>
            <a:lvl8pPr marL="3284815" indent="-218987" defTabSz="437975" fontAlgn="base">
              <a:spcBef>
                <a:spcPct val="0"/>
              </a:spcBef>
              <a:spcAft>
                <a:spcPct val="0"/>
              </a:spcAft>
              <a:defRPr>
                <a:solidFill>
                  <a:schemeClr val="tx1"/>
                </a:solidFill>
                <a:latin typeface="Calibri" pitchFamily="34" charset="0"/>
              </a:defRPr>
            </a:lvl8pPr>
            <a:lvl9pPr marL="3722790" indent="-218987" defTabSz="4379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3D7139-AD04-40FD-BA4E-F8B185CE246A}" type="slidenum">
              <a:rPr lang="en-US" smtClean="0">
                <a:solidFill>
                  <a:srgbClr val="000000"/>
                </a:solidFill>
              </a:rPr>
              <a:pPr fontAlgn="base">
                <a:spcBef>
                  <a:spcPct val="0"/>
                </a:spcBef>
                <a:spcAft>
                  <a:spcPct val="0"/>
                </a:spcAft>
                <a:defRPr/>
              </a:pPr>
              <a:t>22</a:t>
            </a:fld>
            <a:endParaRPr lang="en-US" dirty="0">
              <a:solidFill>
                <a:srgbClr val="000000"/>
              </a:solidFill>
            </a:endParaRPr>
          </a:p>
        </p:txBody>
      </p:sp>
    </p:spTree>
    <p:extLst>
      <p:ext uri="{BB962C8B-B14F-4D97-AF65-F5344CB8AC3E}">
        <p14:creationId xmlns:p14="http://schemas.microsoft.com/office/powerpoint/2010/main" val="193362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a:t>
            </a:r>
            <a:r>
              <a:rPr lang="en-US" baseline="0" dirty="0"/>
              <a:t> paired with SSI, Medicaid provides essential health care and long term care benefits to individuals with disabilities and without the necessary resources to access private programs or pay out of pocket.</a:t>
            </a:r>
          </a:p>
          <a:p>
            <a:endParaRPr lang="en-US" baseline="0" dirty="0"/>
          </a:p>
          <a:p>
            <a:r>
              <a:rPr lang="en-US" sz="1100" dirty="0"/>
              <a:t>The program aims to help people in low-income households, but there are other eligibility requirements too. These relate to age, pregnancy status, disability status, other assets, and citizenship.</a:t>
            </a:r>
          </a:p>
          <a:p>
            <a:endParaRPr lang="en-US" sz="1100" dirty="0"/>
          </a:p>
          <a:p>
            <a:r>
              <a:rPr lang="en-US" sz="1100" dirty="0"/>
              <a:t>Medicaid is a social welfare, or social protection, program. Data from August 2018 show that it serves about </a:t>
            </a:r>
            <a:r>
              <a:rPr lang="en-US" sz="1100" dirty="0">
                <a:hlinkClick r:id="rId3"/>
              </a:rPr>
              <a:t>66.6 million</a:t>
            </a:r>
            <a:r>
              <a:rPr lang="en-US" sz="1100" dirty="0"/>
              <a:t> people.</a:t>
            </a:r>
          </a:p>
          <a:p>
            <a:endParaRPr lang="en-US" sz="1100" dirty="0"/>
          </a:p>
          <a:p>
            <a:endParaRPr lang="en-US" dirty="0"/>
          </a:p>
          <a:p>
            <a:r>
              <a:rPr lang="en-US" dirty="0">
                <a:latin typeface="Arial"/>
                <a:cs typeface="Arial"/>
              </a:rPr>
              <a:t>Mandatory Coverage- All States cover</a:t>
            </a:r>
          </a:p>
          <a:p>
            <a:r>
              <a:rPr lang="en-US" dirty="0">
                <a:latin typeface="Arial"/>
                <a:cs typeface="Arial"/>
              </a:rPr>
              <a:t>Hospital Care- inpatient and outpatient</a:t>
            </a:r>
          </a:p>
          <a:p>
            <a:r>
              <a:rPr lang="en-US" dirty="0">
                <a:latin typeface="Arial"/>
                <a:cs typeface="Arial"/>
              </a:rPr>
              <a:t>X-Rays and laboratory services</a:t>
            </a:r>
          </a:p>
          <a:p>
            <a:r>
              <a:rPr lang="en-US" dirty="0">
                <a:latin typeface="Arial"/>
                <a:cs typeface="Arial"/>
              </a:rPr>
              <a:t>Prenatal care, vaccines and pediatric care</a:t>
            </a:r>
          </a:p>
          <a:p>
            <a:r>
              <a:rPr lang="en-US" dirty="0">
                <a:latin typeface="Arial"/>
                <a:cs typeface="Arial"/>
              </a:rPr>
              <a:t>Early and periodic screening, diagnosis, and treatment (EPSDT) services</a:t>
            </a:r>
          </a:p>
          <a:p>
            <a:r>
              <a:rPr lang="en-US" dirty="0">
                <a:latin typeface="Arial"/>
                <a:cs typeface="Arial"/>
              </a:rPr>
              <a:t>Long term care facility services for adults</a:t>
            </a:r>
          </a:p>
          <a:p>
            <a:endParaRPr lang="en-US" dirty="0">
              <a:latin typeface="Arial"/>
              <a:cs typeface="Arial"/>
            </a:endParaRPr>
          </a:p>
          <a:p>
            <a:r>
              <a:rPr lang="en-US" dirty="0">
                <a:latin typeface="Arial"/>
                <a:cs typeface="Arial"/>
              </a:rPr>
              <a:t>Optional Coverages- May vary by State</a:t>
            </a:r>
          </a:p>
          <a:p>
            <a:r>
              <a:rPr lang="en-US" dirty="0">
                <a:latin typeface="Arial"/>
                <a:cs typeface="Arial"/>
              </a:rPr>
              <a:t>Prescription Drugs and devices</a:t>
            </a:r>
          </a:p>
          <a:p>
            <a:r>
              <a:rPr lang="en-US" dirty="0">
                <a:latin typeface="Arial"/>
                <a:cs typeface="Arial"/>
              </a:rPr>
              <a:t>Respiratory Care</a:t>
            </a:r>
          </a:p>
          <a:p>
            <a:r>
              <a:rPr lang="en-US" dirty="0">
                <a:latin typeface="Arial"/>
                <a:cs typeface="Arial"/>
              </a:rPr>
              <a:t>Physical Therapy and rehabilitation</a:t>
            </a:r>
          </a:p>
          <a:p>
            <a:r>
              <a:rPr lang="en-US" dirty="0">
                <a:latin typeface="Arial"/>
                <a:cs typeface="Arial"/>
              </a:rPr>
              <a:t>Dental Services</a:t>
            </a:r>
          </a:p>
          <a:p>
            <a:r>
              <a:rPr lang="en-US" dirty="0">
                <a:latin typeface="Arial"/>
                <a:cs typeface="Arial"/>
              </a:rPr>
              <a:t>Transportation for health care</a:t>
            </a:r>
          </a:p>
          <a:p>
            <a:r>
              <a:rPr lang="en-US" dirty="0">
                <a:latin typeface="Arial"/>
                <a:cs typeface="Arial"/>
              </a:rPr>
              <a:t>Optometrist services and glasses</a:t>
            </a:r>
          </a:p>
          <a:p>
            <a:endParaRPr lang="en-IN" dirty="0"/>
          </a:p>
          <a:p>
            <a:endParaRPr lang="en-US" dirty="0"/>
          </a:p>
        </p:txBody>
      </p:sp>
      <p:sp>
        <p:nvSpPr>
          <p:cNvPr id="4" name="Slide Number Placeholder 3"/>
          <p:cNvSpPr>
            <a:spLocks noGrp="1"/>
          </p:cNvSpPr>
          <p:nvPr>
            <p:ph type="sldNum" sz="quarter" idx="5"/>
          </p:nvPr>
        </p:nvSpPr>
        <p:spPr/>
        <p:txBody>
          <a:bodyPr/>
          <a:lstStyle/>
          <a:p>
            <a:fld id="{95A4305F-5687-47BD-99D5-386B0F34757B}" type="slidenum">
              <a:rPr lang="en-US" smtClean="0"/>
              <a:t>23</a:t>
            </a:fld>
            <a:endParaRPr lang="en-US" dirty="0"/>
          </a:p>
        </p:txBody>
      </p:sp>
    </p:spTree>
    <p:extLst>
      <p:ext uri="{BB962C8B-B14F-4D97-AF65-F5344CB8AC3E}">
        <p14:creationId xmlns:p14="http://schemas.microsoft.com/office/powerpoint/2010/main" val="198810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1991, the Federal Medicaid program paid for services only if a person lived in an institution. The approval of Federal Medicaid Waiver programs allowed states to provide services to consumers in their homes and in their communities.</a:t>
            </a:r>
          </a:p>
          <a:p>
            <a:endParaRPr lang="en-US" dirty="0"/>
          </a:p>
          <a:p>
            <a:r>
              <a:rPr lang="en-US" dirty="0"/>
              <a:t>Medicaid Waivers help provide services to people who would otherwise be in a nursing home or hospital to receive long-term care in the community. Although there are waivers for many conditions, our focus is towards waivers for people who have intellectual disabilities, developmental disabilities, and autism. Each state has different guidelines and eligibility for waiver programs. </a:t>
            </a:r>
          </a:p>
          <a:p>
            <a:endParaRPr lang="en-US" dirty="0"/>
          </a:p>
          <a:p>
            <a:r>
              <a:rPr lang="en-US" dirty="0"/>
              <a:t>Many people who qualify for waiver services are not even aware that they exist. If there is a person with a disability in your family, it’s important to learn what waivers are available to you and not wait for a critical need or crisis to request services. Waiting or being unaware can create economic, physical, and emotional strain. </a:t>
            </a:r>
          </a:p>
          <a:p>
            <a:r>
              <a:rPr lang="en-US" dirty="0"/>
              <a:t> </a:t>
            </a:r>
          </a:p>
          <a:p>
            <a:r>
              <a:rPr lang="en-US" dirty="0"/>
              <a:t>The waiting period to get onto a waiver program can be many years, and varies by state. Unfortunately, waiver eligibility does not transfer from state to state. Each state determines its own budget based on federal funding.</a:t>
            </a:r>
          </a:p>
          <a:p>
            <a:pPr marL="228198" indent="-228198">
              <a:buFont typeface="Arial" panose="020B0604020202020204" pitchFamily="34" charset="0"/>
              <a:buChar char="•"/>
            </a:pPr>
            <a:endParaRPr lang="en-US" dirty="0"/>
          </a:p>
          <a:p>
            <a:r>
              <a:rPr lang="en-US" b="1" dirty="0"/>
              <a:t>Check your local resources for more information (Waivers differ</a:t>
            </a:r>
            <a:r>
              <a:rPr lang="en-US" b="1" baseline="0" dirty="0"/>
              <a:t> by area. Speaker should do homework ahead of time and provide participants to a link that’s specific to their area)</a:t>
            </a:r>
            <a:r>
              <a:rPr lang="en-US" b="1" dirty="0"/>
              <a:t>.</a:t>
            </a:r>
          </a:p>
          <a:p>
            <a:endParaRPr lang="en-US" dirty="0"/>
          </a:p>
        </p:txBody>
      </p:sp>
      <p:sp>
        <p:nvSpPr>
          <p:cNvPr id="4" name="Slide Number Placeholder 3"/>
          <p:cNvSpPr>
            <a:spLocks noGrp="1"/>
          </p:cNvSpPr>
          <p:nvPr>
            <p:ph type="sldNum" sz="quarter" idx="5"/>
          </p:nvPr>
        </p:nvSpPr>
        <p:spPr/>
        <p:txBody>
          <a:bodyPr/>
          <a:lstStyle/>
          <a:p>
            <a:fld id="{95A4305F-5687-47BD-99D5-386B0F34757B}" type="slidenum">
              <a:rPr lang="en-US" smtClean="0"/>
              <a:t>24</a:t>
            </a:fld>
            <a:endParaRPr lang="en-US" dirty="0"/>
          </a:p>
        </p:txBody>
      </p:sp>
    </p:spTree>
    <p:extLst>
      <p:ext uri="{BB962C8B-B14F-4D97-AF65-F5344CB8AC3E}">
        <p14:creationId xmlns:p14="http://schemas.microsoft.com/office/powerpoint/2010/main" val="4215516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Parents/caregivers must be diligent and learn what programs and services are available in their own states. Many communities have centralized resources like 2-1-1, a national hotline </a:t>
            </a:r>
            <a:r>
              <a:rPr lang="en-US" sz="1100" dirty="0">
                <a:latin typeface="Arial" panose="020B0604020202020204" pitchFamily="34" charset="0"/>
              </a:rPr>
              <a:t>for health and human service information and referrals and other assistance, </a:t>
            </a:r>
            <a:r>
              <a:rPr lang="en-US" dirty="0"/>
              <a:t>but if it is not available in your area, visit with local offices of national organizations like National Down Syndrome Society, Easter Seals, Autism Speaks, United Cerebral Palsy or others.</a:t>
            </a:r>
          </a:p>
          <a:p>
            <a:endParaRPr lang="en-US" dirty="0"/>
          </a:p>
          <a:p>
            <a:r>
              <a:rPr lang="en-US" b="0" dirty="0">
                <a:effectLst/>
              </a:rPr>
              <a:t>2-1-1 is available throughout the U.S. by phone, text, and web. A toll-free call to 2-1-1 connects you to a community resource specialist in your area who can help you find services and resources that are available to you locally and provide critical services, if needed. 2-1-1 is provided through the United Way.</a:t>
            </a:r>
            <a:endParaRPr lang="en-US" b="0" dirty="0"/>
          </a:p>
          <a:p>
            <a:endParaRPr lang="en-US" dirty="0"/>
          </a:p>
          <a:p>
            <a:pPr defTabSz="894161">
              <a:defRPr/>
            </a:pPr>
            <a:r>
              <a:rPr lang="en-US" b="1" dirty="0"/>
              <a:t>TIP: </a:t>
            </a:r>
            <a:r>
              <a:rPr lang="en-US" dirty="0"/>
              <a:t>We recommend the</a:t>
            </a:r>
            <a:r>
              <a:rPr lang="en-US" baseline="0" dirty="0"/>
              <a:t> speaker </a:t>
            </a:r>
            <a:r>
              <a:rPr lang="en-US" dirty="0"/>
              <a:t>looks up the local website addresses for the 1</a:t>
            </a:r>
            <a:r>
              <a:rPr lang="en-US" baseline="30000" dirty="0"/>
              <a:t>st</a:t>
            </a:r>
            <a:r>
              <a:rPr lang="en-US" dirty="0"/>
              <a:t> box and populates it with relevant programs, rather than asking the audience to look it up themselves.</a:t>
            </a:r>
          </a:p>
          <a:p>
            <a:endParaRPr lang="en-US" dirty="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710" indent="-273735">
              <a:defRPr>
                <a:solidFill>
                  <a:schemeClr val="tx1"/>
                </a:solidFill>
                <a:latin typeface="Calibri" pitchFamily="34" charset="0"/>
              </a:defRPr>
            </a:lvl2pPr>
            <a:lvl3pPr marL="1094938" indent="-218987">
              <a:defRPr>
                <a:solidFill>
                  <a:schemeClr val="tx1"/>
                </a:solidFill>
                <a:latin typeface="Calibri" pitchFamily="34" charset="0"/>
              </a:defRPr>
            </a:lvl3pPr>
            <a:lvl4pPr marL="1532914" indent="-218987">
              <a:defRPr>
                <a:solidFill>
                  <a:schemeClr val="tx1"/>
                </a:solidFill>
                <a:latin typeface="Calibri" pitchFamily="34" charset="0"/>
              </a:defRPr>
            </a:lvl4pPr>
            <a:lvl5pPr marL="1970889" indent="-218987">
              <a:defRPr>
                <a:solidFill>
                  <a:schemeClr val="tx1"/>
                </a:solidFill>
                <a:latin typeface="Calibri" pitchFamily="34" charset="0"/>
              </a:defRPr>
            </a:lvl5pPr>
            <a:lvl6pPr marL="2408865" indent="-218987" defTabSz="437975" fontAlgn="base">
              <a:spcBef>
                <a:spcPct val="0"/>
              </a:spcBef>
              <a:spcAft>
                <a:spcPct val="0"/>
              </a:spcAft>
              <a:defRPr>
                <a:solidFill>
                  <a:schemeClr val="tx1"/>
                </a:solidFill>
                <a:latin typeface="Calibri" pitchFamily="34" charset="0"/>
              </a:defRPr>
            </a:lvl6pPr>
            <a:lvl7pPr marL="2846840" indent="-218987" defTabSz="437975" fontAlgn="base">
              <a:spcBef>
                <a:spcPct val="0"/>
              </a:spcBef>
              <a:spcAft>
                <a:spcPct val="0"/>
              </a:spcAft>
              <a:defRPr>
                <a:solidFill>
                  <a:schemeClr val="tx1"/>
                </a:solidFill>
                <a:latin typeface="Calibri" pitchFamily="34" charset="0"/>
              </a:defRPr>
            </a:lvl7pPr>
            <a:lvl8pPr marL="3284815" indent="-218987" defTabSz="437975" fontAlgn="base">
              <a:spcBef>
                <a:spcPct val="0"/>
              </a:spcBef>
              <a:spcAft>
                <a:spcPct val="0"/>
              </a:spcAft>
              <a:defRPr>
                <a:solidFill>
                  <a:schemeClr val="tx1"/>
                </a:solidFill>
                <a:latin typeface="Calibri" pitchFamily="34" charset="0"/>
              </a:defRPr>
            </a:lvl8pPr>
            <a:lvl9pPr marL="3722790" indent="-218987" defTabSz="4379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666080-3294-43D6-A74C-1491D45F890E}" type="slidenum">
              <a:rPr lang="en-US" smtClean="0"/>
              <a:pPr fontAlgn="base">
                <a:spcBef>
                  <a:spcPct val="0"/>
                </a:spcBef>
                <a:spcAft>
                  <a:spcPct val="0"/>
                </a:spcAft>
                <a:defRPr/>
              </a:pPr>
              <a:t>25</a:t>
            </a:fld>
            <a:endParaRPr lang="en-US" dirty="0"/>
          </a:p>
        </p:txBody>
      </p:sp>
    </p:spTree>
    <p:extLst>
      <p:ext uri="{BB962C8B-B14F-4D97-AF65-F5344CB8AC3E}">
        <p14:creationId xmlns:p14="http://schemas.microsoft.com/office/powerpoint/2010/main" val="2218084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3738"/>
            <a:ext cx="4616450" cy="3462337"/>
          </a:xfrm>
        </p:spPr>
      </p:sp>
      <p:sp>
        <p:nvSpPr>
          <p:cNvPr id="3" name="Notes Placeholder 2"/>
          <p:cNvSpPr>
            <a:spLocks noGrp="1"/>
          </p:cNvSpPr>
          <p:nvPr>
            <p:ph type="body" idx="1"/>
          </p:nvPr>
        </p:nvSpPr>
        <p:spPr/>
        <p:txBody>
          <a:bodyPr/>
          <a:lstStyle/>
          <a:p>
            <a:pPr defTabSz="876178">
              <a:defRPr/>
            </a:pPr>
            <a:r>
              <a:rPr lang="en-US" dirty="0"/>
              <a:t>When children reach the age of 18 (or 19 in some states), they are considered adults for legal purposes, whether they are able to make good decisions for themselves or not. At that point, parents no longer have the power to access their child’s records or make medical or financial decisions for them unless they have put certain documents in place. Imagine that your child is in the hospital and the doctor won’t discuss his or her condition with you because your child is over 18 and you no longer have the legal right to that information! A health care proxy would allow you that access, and give you the power to sign for your child, without taking away his or her rights to do so. A power of attorney similarly gives you certain rights, usually financial, depending on how it is drawn up. Guardianships take certain powers away from an individual and give them to a guardian. So in that sense, they are more restrictive. You have to decide what’s appropriate for your child’s situation.</a:t>
            </a:r>
          </a:p>
          <a:p>
            <a:pPr defTabSz="876178">
              <a:defRPr/>
            </a:pPr>
            <a:endParaRPr lang="en-US" dirty="0"/>
          </a:p>
          <a:p>
            <a:r>
              <a:rPr lang="en-US" dirty="0"/>
              <a:t>A will is a legally binding statement of your wishes. Living wills become especially important if you’re unable to communicate your wishes.</a:t>
            </a:r>
          </a:p>
          <a:p>
            <a:endParaRPr lang="en-US" dirty="0"/>
          </a:p>
          <a:p>
            <a:r>
              <a:rPr lang="en-US" dirty="0"/>
              <a:t>Although not legally binding, a letter of intent is a written document that serves as a personal roadmap of your wishes and expectations for whoever assumes responsibility for your loved one</a:t>
            </a:r>
          </a:p>
          <a:p>
            <a:endParaRPr lang="en-US" dirty="0"/>
          </a:p>
          <a:p>
            <a:r>
              <a:rPr lang="en-US" dirty="0">
                <a:solidFill>
                  <a:srgbClr val="FF0000"/>
                </a:solidFill>
              </a:rPr>
              <a:t>A special needs trust might be a critical part of your special needs plan</a:t>
            </a:r>
          </a:p>
          <a:p>
            <a:pPr defTabSz="876178">
              <a:defRPr/>
            </a:pPr>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26</a:t>
            </a:fld>
            <a:endParaRPr lang="en-US" dirty="0"/>
          </a:p>
        </p:txBody>
      </p:sp>
    </p:spTree>
    <p:extLst>
      <p:ext uri="{BB962C8B-B14F-4D97-AF65-F5344CB8AC3E}">
        <p14:creationId xmlns:p14="http://schemas.microsoft.com/office/powerpoint/2010/main" val="192286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98500"/>
            <a:ext cx="4660900" cy="3497263"/>
          </a:xfrm>
        </p:spPr>
      </p:sp>
      <p:sp>
        <p:nvSpPr>
          <p:cNvPr id="3" name="Notes Placeholder 2"/>
          <p:cNvSpPr>
            <a:spLocks noGrp="1"/>
          </p:cNvSpPr>
          <p:nvPr>
            <p:ph type="body" idx="1"/>
          </p:nvPr>
        </p:nvSpPr>
        <p:spPr/>
        <p:txBody>
          <a:bodyPr/>
          <a:lstStyle/>
          <a:p>
            <a:r>
              <a:rPr lang="en-US" dirty="0"/>
              <a:t>Special needs trusts can</a:t>
            </a:r>
            <a:r>
              <a:rPr lang="en-US" baseline="0" dirty="0"/>
              <a:t> be a critical part of the planning process, putting a legal structure in place that allows for assets to be held and received as gifts without interrupting government benefits due to asset restrictions.</a:t>
            </a:r>
          </a:p>
          <a:p>
            <a:endParaRPr lang="en-US" baseline="0" dirty="0"/>
          </a:p>
          <a:p>
            <a:r>
              <a:rPr lang="en-US" baseline="0" dirty="0"/>
              <a:t>First party trusts are set up with an individual’s own money, and sometimes by the individual with a disability (aka self-settled). These types of trusts are typically set up when an individual receives an inheritance or settlement directly, and money needs to be repositioned to qualify for benefits. First party special needs trusts are subject to claims from Medicaid upon the death of the individual.</a:t>
            </a:r>
          </a:p>
          <a:p>
            <a:endParaRPr lang="en-US" baseline="0" dirty="0"/>
          </a:p>
          <a:p>
            <a:r>
              <a:rPr lang="en-US" baseline="0" dirty="0"/>
              <a:t>Third party trusts are set up for an individual with a disability, can really be set up by anyone, though it’s typically part of a parent/family planning process. Typically, families set up a 3</a:t>
            </a:r>
            <a:r>
              <a:rPr lang="en-US" baseline="30000" dirty="0"/>
              <a:t>rd</a:t>
            </a:r>
            <a:r>
              <a:rPr lang="en-US" baseline="0" dirty="0"/>
              <a:t> party trust to name as beneficiary of retirement accounts, life insurance policies and other family assets intended to be available for supplemental needs during the life of the individual with a disability. Upon the death of the individual, 3</a:t>
            </a:r>
            <a:r>
              <a:rPr lang="en-US" baseline="30000" dirty="0"/>
              <a:t>rd</a:t>
            </a:r>
            <a:r>
              <a:rPr lang="en-US" baseline="0" dirty="0"/>
              <a:t> party trusts are NOT subject to claims from Medicaid, so they are appropriate for multi-generational planning.</a:t>
            </a:r>
          </a:p>
          <a:p>
            <a:endParaRPr lang="en-US" baseline="0" dirty="0"/>
          </a:p>
          <a:p>
            <a:r>
              <a:rPr lang="en-US" baseline="0" dirty="0"/>
              <a:t>Pooled trusts are set up through a non-profit organization and allow beneficiaries with smaller amounts of money to combine assets for investment purposes. Allthough funds are pooled to keep investment costs down, each beneficiary’s account remains their own. Many pooled trust programs retain a portion of remaining assets upon the death of a beneficiary, and many states do allow Medicaid claims on remaining funds. </a:t>
            </a:r>
            <a:endParaRPr lang="en-US" dirty="0"/>
          </a:p>
        </p:txBody>
      </p:sp>
      <p:sp>
        <p:nvSpPr>
          <p:cNvPr id="4" name="Slide Number Placeholder 3"/>
          <p:cNvSpPr>
            <a:spLocks noGrp="1"/>
          </p:cNvSpPr>
          <p:nvPr>
            <p:ph type="sldNum" sz="quarter" idx="10"/>
          </p:nvPr>
        </p:nvSpPr>
        <p:spPr/>
        <p:txBody>
          <a:bodyPr/>
          <a:lstStyle/>
          <a:p>
            <a:pPr defTabSz="917168">
              <a:defRPr/>
            </a:pPr>
            <a:fld id="{95A4305F-5687-47BD-99D5-386B0F34757B}" type="slidenum">
              <a:rPr lang="en-US">
                <a:solidFill>
                  <a:prstClr val="black"/>
                </a:solidFill>
              </a:rPr>
              <a:pPr defTabSz="917168">
                <a:defRPr/>
              </a:pPr>
              <a:t>27</a:t>
            </a:fld>
            <a:endParaRPr lang="en-US" dirty="0">
              <a:solidFill>
                <a:prstClr val="black"/>
              </a:solidFill>
            </a:endParaRPr>
          </a:p>
        </p:txBody>
      </p:sp>
    </p:spTree>
    <p:extLst>
      <p:ext uri="{BB962C8B-B14F-4D97-AF65-F5344CB8AC3E}">
        <p14:creationId xmlns:p14="http://schemas.microsoft.com/office/powerpoint/2010/main" val="1557465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3738"/>
            <a:ext cx="4616450" cy="3462337"/>
          </a:xfrm>
        </p:spPr>
      </p:sp>
      <p:sp>
        <p:nvSpPr>
          <p:cNvPr id="3" name="Notes Placeholder 2"/>
          <p:cNvSpPr>
            <a:spLocks noGrp="1"/>
          </p:cNvSpPr>
          <p:nvPr>
            <p:ph type="body" idx="1"/>
          </p:nvPr>
        </p:nvSpPr>
        <p:spPr/>
        <p:txBody>
          <a:bodyPr/>
          <a:lstStyle/>
          <a:p>
            <a:r>
              <a:rPr lang="en-US" dirty="0"/>
              <a:t>Special needs trusts are key legal structures that can help protect, direct and manage</a:t>
            </a:r>
            <a:r>
              <a:rPr lang="en-US" baseline="0" dirty="0"/>
              <a:t> assets for an individual with disabilities throughout their lifetime as they earn money, receive settlements, gifts or inheritance.</a:t>
            </a:r>
          </a:p>
          <a:p>
            <a:r>
              <a:rPr lang="en-US" baseline="0" dirty="0"/>
              <a:t>Preserving access to needs-based government benefits while providing money for supplemental needs, wants and wishes.</a:t>
            </a:r>
          </a:p>
          <a:p>
            <a:endParaRPr lang="en-US" baseline="0" dirty="0"/>
          </a:p>
          <a:p>
            <a:r>
              <a:rPr lang="en-US" baseline="0" dirty="0"/>
              <a:t>In this example, Martin and Sally decide to work with a financial professional to rethink their beneficiary designation and estate plans to make sure they aren’t putting Paul in a bad spot after they’re gone.</a:t>
            </a:r>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28</a:t>
            </a:fld>
            <a:endParaRPr lang="en-US" dirty="0"/>
          </a:p>
        </p:txBody>
      </p:sp>
    </p:spTree>
    <p:extLst>
      <p:ext uri="{BB962C8B-B14F-4D97-AF65-F5344CB8AC3E}">
        <p14:creationId xmlns:p14="http://schemas.microsoft.com/office/powerpoint/2010/main" val="3215150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3738"/>
            <a:ext cx="4616450" cy="3462337"/>
          </a:xfrm>
        </p:spPr>
      </p:sp>
      <p:sp>
        <p:nvSpPr>
          <p:cNvPr id="3" name="Notes Placeholder 2"/>
          <p:cNvSpPr>
            <a:spLocks noGrp="1"/>
          </p:cNvSpPr>
          <p:nvPr>
            <p:ph type="body" idx="1"/>
          </p:nvPr>
        </p:nvSpPr>
        <p:spPr/>
        <p:txBody>
          <a:bodyPr/>
          <a:lstStyle/>
          <a:p>
            <a:r>
              <a:rPr lang="en-US" dirty="0"/>
              <a:t>With a financial professional and a qualified attorney, the Johnson</a:t>
            </a:r>
            <a:r>
              <a:rPr lang="en-US" baseline="0" dirty="0"/>
              <a:t> family create a trust that helps ensure Paul can do all of the things he wants to do, and that he can cover expenses not covered by his government benefits.</a:t>
            </a:r>
          </a:p>
          <a:p>
            <a:r>
              <a:rPr lang="en-US" baseline="0" dirty="0"/>
              <a:t>By naming the trust as beneficiary of each asset and insurance policy held by Martin and Sally, they can rest assured that upon their death, Paul’s trust will be funded without interrupting his access to critical public assistance.</a:t>
            </a:r>
          </a:p>
        </p:txBody>
      </p:sp>
      <p:sp>
        <p:nvSpPr>
          <p:cNvPr id="4" name="Slide Number Placeholder 3"/>
          <p:cNvSpPr>
            <a:spLocks noGrp="1"/>
          </p:cNvSpPr>
          <p:nvPr>
            <p:ph type="sldNum" sz="quarter" idx="10"/>
          </p:nvPr>
        </p:nvSpPr>
        <p:spPr/>
        <p:txBody>
          <a:bodyPr/>
          <a:lstStyle/>
          <a:p>
            <a:fld id="{95A4305F-5687-47BD-99D5-386B0F34757B}" type="slidenum">
              <a:rPr lang="en-US" smtClean="0"/>
              <a:t>29</a:t>
            </a:fld>
            <a:endParaRPr lang="en-US" dirty="0"/>
          </a:p>
        </p:txBody>
      </p:sp>
    </p:spTree>
    <p:extLst>
      <p:ext uri="{BB962C8B-B14F-4D97-AF65-F5344CB8AC3E}">
        <p14:creationId xmlns:p14="http://schemas.microsoft.com/office/powerpoint/2010/main" val="51350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what do we mean by the special needs and disability community?</a:t>
            </a:r>
          </a:p>
          <a:p>
            <a:pPr eaLnBrk="1" hangingPunct="1">
              <a:spcBef>
                <a:spcPct val="0"/>
              </a:spcBef>
            </a:pPr>
            <a:endParaRPr lang="en-US" altLang="en-US" dirty="0"/>
          </a:p>
          <a:p>
            <a:pPr eaLnBrk="1" hangingPunct="1">
              <a:spcBef>
                <a:spcPct val="0"/>
              </a:spcBef>
            </a:pPr>
            <a:r>
              <a:rPr lang="en-US" altLang="en-US" dirty="0"/>
              <a:t>We think of the community in four categories as well as the large caregiver community.</a:t>
            </a:r>
          </a:p>
          <a:p>
            <a:pPr eaLnBrk="1" hangingPunct="1">
              <a:spcBef>
                <a:spcPct val="0"/>
              </a:spcBef>
            </a:pPr>
            <a:endParaRPr lang="en-US" altLang="en-US" dirty="0"/>
          </a:p>
          <a:p>
            <a:pPr eaLnBrk="1" hangingPunct="1">
              <a:spcBef>
                <a:spcPct val="0"/>
              </a:spcBef>
            </a:pPr>
            <a:r>
              <a:rPr lang="en-US" altLang="en-US" dirty="0">
                <a:solidFill>
                  <a:srgbClr val="FF0000"/>
                </a:solidFill>
              </a:rPr>
              <a:t>REVIEW FOUR CATEGORIES AND EXAMPLES</a:t>
            </a:r>
          </a:p>
          <a:p>
            <a:pPr eaLnBrk="1" hangingPunct="1">
              <a:spcBef>
                <a:spcPct val="0"/>
              </a:spcBef>
            </a:pPr>
            <a:endParaRPr lang="en-US" altLang="en-US" dirty="0"/>
          </a:p>
          <a:p>
            <a:pPr>
              <a:spcBef>
                <a:spcPct val="0"/>
              </a:spcBef>
            </a:pPr>
            <a:r>
              <a:rPr lang="en-US" altLang="en-US" dirty="0"/>
              <a:t>Understanding these differences and becoming familiar with the different types of special needs disabilities will help you feel more prepared and comfortable when talking about special needs planning. The more familiar you are, the better prepared you’ll be to meet the unique needs of this large community. </a:t>
            </a:r>
          </a:p>
          <a:p>
            <a:pPr eaLnBrk="1" hangingPunct="1">
              <a:spcBef>
                <a:spcPct val="0"/>
              </a:spcBef>
            </a:pPr>
            <a:endParaRPr lang="en-US" altLang="en-US" dirty="0"/>
          </a:p>
          <a:p>
            <a:pPr eaLnBrk="1" hangingPunct="1">
              <a:spcBef>
                <a:spcPct val="0"/>
              </a:spcBef>
            </a:pPr>
            <a:r>
              <a:rPr lang="en-US" altLang="en-US" dirty="0"/>
              <a:t>A few important things to know:</a:t>
            </a:r>
            <a:r>
              <a:rPr lang="en-US" altLang="en-US" baseline="0" dirty="0"/>
              <a:t> </a:t>
            </a:r>
          </a:p>
          <a:p>
            <a:pPr eaLnBrk="1" hangingPunct="1">
              <a:spcBef>
                <a:spcPct val="0"/>
              </a:spcBef>
            </a:pPr>
            <a:endParaRPr lang="en-US" altLang="en-US" baseline="0" dirty="0"/>
          </a:p>
          <a:p>
            <a:pPr marL="164283" indent="-164283">
              <a:spcBef>
                <a:spcPct val="0"/>
              </a:spcBef>
              <a:buFont typeface="Arial" panose="020B0604020202020204" pitchFamily="34" charset="0"/>
              <a:buChar char="•"/>
            </a:pPr>
            <a:r>
              <a:rPr lang="en-US" altLang="en-US" dirty="0"/>
              <a:t>Every person is unique and their situation is unique.</a:t>
            </a:r>
            <a:r>
              <a:rPr lang="en-US" altLang="en-US" baseline="0" dirty="0"/>
              <a:t> For example, </a:t>
            </a:r>
            <a:r>
              <a:rPr lang="en-US" altLang="en-US" dirty="0"/>
              <a:t>one child with autism may vary significantly from another in terms of their ability.</a:t>
            </a:r>
            <a:r>
              <a:rPr lang="en-US" altLang="en-US" baseline="0" dirty="0"/>
              <a:t> Many people with autism can</a:t>
            </a:r>
            <a:r>
              <a:rPr lang="en-US" altLang="en-US" dirty="0"/>
              <a:t> hold jobs</a:t>
            </a:r>
            <a:r>
              <a:rPr lang="en-US" altLang="en-US" baseline="0" dirty="0"/>
              <a:t> and are </a:t>
            </a:r>
            <a:r>
              <a:rPr lang="en-US" altLang="en-US" dirty="0"/>
              <a:t>high functioning,</a:t>
            </a:r>
            <a:r>
              <a:rPr lang="en-US" altLang="en-US" baseline="0" dirty="0"/>
              <a:t> while</a:t>
            </a:r>
            <a:r>
              <a:rPr lang="en-US" altLang="en-US" dirty="0"/>
              <a:t> others cannot and may need 24 hour care. </a:t>
            </a:r>
          </a:p>
          <a:p>
            <a:pPr marL="164283" indent="-164283">
              <a:spcBef>
                <a:spcPct val="0"/>
              </a:spcBef>
              <a:buFont typeface="Arial" panose="020B0604020202020204" pitchFamily="34" charset="0"/>
              <a:buChar char="•"/>
            </a:pPr>
            <a:endParaRPr lang="en-US" altLang="en-US" dirty="0"/>
          </a:p>
          <a:p>
            <a:pPr marL="164283" indent="-164283">
              <a:spcBef>
                <a:spcPct val="0"/>
              </a:spcBef>
              <a:buFont typeface="Arial" panose="020B0604020202020204" pitchFamily="34" charset="0"/>
              <a:buChar char="•"/>
            </a:pPr>
            <a:r>
              <a:rPr lang="en-US" altLang="en-US" dirty="0"/>
              <a:t>Special</a:t>
            </a:r>
            <a:r>
              <a:rPr lang="en-US" altLang="en-US" baseline="0" dirty="0"/>
              <a:t> needs and </a:t>
            </a:r>
            <a:r>
              <a:rPr lang="en-US" altLang="en-US" dirty="0"/>
              <a:t>disabilities are also categorized into visible and non-visible: an important learning – 75% of disabilities are NON-Visible (Asperger's/bi-polar/dyslexia).</a:t>
            </a:r>
          </a:p>
          <a:p>
            <a:pPr marL="164283" indent="-164283">
              <a:spcBef>
                <a:spcPct val="0"/>
              </a:spcBef>
              <a:buFont typeface="Arial" panose="020B0604020202020204" pitchFamily="34" charset="0"/>
              <a:buChar char="•"/>
            </a:pPr>
            <a:endParaRPr lang="en-US" altLang="en-US" dirty="0"/>
          </a:p>
          <a:p>
            <a:pPr marL="164283" indent="-164283">
              <a:spcBef>
                <a:spcPct val="0"/>
              </a:spcBef>
              <a:buFont typeface="Arial" panose="020B0604020202020204" pitchFamily="34" charset="0"/>
              <a:buChar char="•"/>
            </a:pPr>
            <a:r>
              <a:rPr lang="en-US" altLang="en-US" dirty="0"/>
              <a:t>Caregivers are not only family members providing full-time care, but also include extended family and friends who provide</a:t>
            </a:r>
            <a:r>
              <a:rPr lang="en-US" altLang="en-US" baseline="0" dirty="0"/>
              <a:t> </a:t>
            </a:r>
            <a:r>
              <a:rPr lang="en-US" altLang="en-US" dirty="0"/>
              <a:t>additional emotional and financial support.</a:t>
            </a:r>
            <a:r>
              <a:rPr lang="en-US" altLang="en-US" baseline="0" dirty="0"/>
              <a:t> </a:t>
            </a:r>
            <a:r>
              <a:rPr lang="en-US" altLang="en-US" dirty="0"/>
              <a:t>Many individuals with disabilities are living much longer than they did 20 years ago, which extends caregiving needs.</a:t>
            </a:r>
          </a:p>
          <a:p>
            <a:pPr marL="164283" indent="-164283">
              <a:spcBef>
                <a:spcPct val="0"/>
              </a:spcBef>
              <a:buFont typeface="Arial" panose="020B0604020202020204" pitchFamily="34" charset="0"/>
              <a:buChar char="•"/>
            </a:pPr>
            <a:endParaRPr lang="en-US" altLang="en-US" dirty="0"/>
          </a:p>
          <a:p>
            <a:pPr marL="164283" indent="-164283">
              <a:spcBef>
                <a:spcPct val="0"/>
              </a:spcBef>
              <a:buFont typeface="Arial" panose="020B0604020202020204" pitchFamily="34" charset="0"/>
              <a:buChar char="•"/>
            </a:pPr>
            <a:r>
              <a:rPr lang="en-US" altLang="en-US" dirty="0"/>
              <a:t>What is expected as a caregiver is now extended</a:t>
            </a:r>
            <a:r>
              <a:rPr lang="en-US" altLang="en-US" baseline="0" dirty="0"/>
              <a:t> – someone who is caring for a loved one with SN could now be in their 80s and needing care for themselves along with their child or loved one.</a:t>
            </a:r>
            <a:endParaRPr lang="en-US" altLang="en-US" dirty="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710" indent="-273735">
              <a:defRPr>
                <a:solidFill>
                  <a:schemeClr val="tx1"/>
                </a:solidFill>
                <a:latin typeface="Calibri" pitchFamily="34" charset="0"/>
              </a:defRPr>
            </a:lvl2pPr>
            <a:lvl3pPr marL="1094938" indent="-218987">
              <a:defRPr>
                <a:solidFill>
                  <a:schemeClr val="tx1"/>
                </a:solidFill>
                <a:latin typeface="Calibri" pitchFamily="34" charset="0"/>
              </a:defRPr>
            </a:lvl3pPr>
            <a:lvl4pPr marL="1532914" indent="-218987">
              <a:defRPr>
                <a:solidFill>
                  <a:schemeClr val="tx1"/>
                </a:solidFill>
                <a:latin typeface="Calibri" pitchFamily="34" charset="0"/>
              </a:defRPr>
            </a:lvl4pPr>
            <a:lvl5pPr marL="1970889" indent="-218987">
              <a:defRPr>
                <a:solidFill>
                  <a:schemeClr val="tx1"/>
                </a:solidFill>
                <a:latin typeface="Calibri" pitchFamily="34" charset="0"/>
              </a:defRPr>
            </a:lvl5pPr>
            <a:lvl6pPr marL="2408865" indent="-218987" defTabSz="437975" fontAlgn="base">
              <a:spcBef>
                <a:spcPct val="0"/>
              </a:spcBef>
              <a:spcAft>
                <a:spcPct val="0"/>
              </a:spcAft>
              <a:defRPr>
                <a:solidFill>
                  <a:schemeClr val="tx1"/>
                </a:solidFill>
                <a:latin typeface="Calibri" pitchFamily="34" charset="0"/>
              </a:defRPr>
            </a:lvl6pPr>
            <a:lvl7pPr marL="2846840" indent="-218987" defTabSz="437975" fontAlgn="base">
              <a:spcBef>
                <a:spcPct val="0"/>
              </a:spcBef>
              <a:spcAft>
                <a:spcPct val="0"/>
              </a:spcAft>
              <a:defRPr>
                <a:solidFill>
                  <a:schemeClr val="tx1"/>
                </a:solidFill>
                <a:latin typeface="Calibri" pitchFamily="34" charset="0"/>
              </a:defRPr>
            </a:lvl7pPr>
            <a:lvl8pPr marL="3284815" indent="-218987" defTabSz="437975" fontAlgn="base">
              <a:spcBef>
                <a:spcPct val="0"/>
              </a:spcBef>
              <a:spcAft>
                <a:spcPct val="0"/>
              </a:spcAft>
              <a:defRPr>
                <a:solidFill>
                  <a:schemeClr val="tx1"/>
                </a:solidFill>
                <a:latin typeface="Calibri" pitchFamily="34" charset="0"/>
              </a:defRPr>
            </a:lvl8pPr>
            <a:lvl9pPr marL="3722790" indent="-218987" defTabSz="437975"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BB40171-A4A7-4B6F-BCF7-872F41CED364}"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51291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178">
              <a:defRPr/>
            </a:pPr>
            <a:r>
              <a:rPr lang="en-US" dirty="0"/>
              <a:t>A letter of intent is a powerful special needs financial planning tool.</a:t>
            </a:r>
          </a:p>
          <a:p>
            <a:pPr defTabSz="876178">
              <a:defRPr/>
            </a:pPr>
            <a:endParaRPr lang="en-US" dirty="0"/>
          </a:p>
          <a:p>
            <a:pPr defTabSz="876178">
              <a:defRPr/>
            </a:pPr>
            <a:r>
              <a:rPr lang="en-US" sz="1100" b="1" dirty="0"/>
              <a:t>Your loved one didn’t come with an instruction manual. Build one with a letter of intent. This document can help ensure continuation of care just in case you’re not around. In addition to the legal and financial work that provides the funding and authority, with a letter of intent, you can rest easier knowing that there’s a written record of HOW to care for your loved one.</a:t>
            </a:r>
            <a:endParaRPr lang="en-US" sz="1100" dirty="0"/>
          </a:p>
          <a:p>
            <a:pPr defTabSz="876178">
              <a:defRPr/>
            </a:pPr>
            <a:endParaRPr lang="en-US" dirty="0"/>
          </a:p>
          <a:p>
            <a:pPr defTabSz="876178">
              <a:defRPr/>
            </a:pPr>
            <a:endParaRPr lang="en-US" dirty="0"/>
          </a:p>
          <a:p>
            <a:pPr defTabSz="876178">
              <a:defRPr/>
            </a:pPr>
            <a:r>
              <a:rPr lang="en-US" dirty="0"/>
              <a:t>You are your child’s most important asset. You’re the walking encyclopedia of your child’s experiences, history, wishes and habits. In the event you’re no longer able to care for them, a letter of intent (LOI) will communicate valuable information about your child as well as your vision of their future.</a:t>
            </a:r>
          </a:p>
          <a:p>
            <a:pPr defTabSz="876178">
              <a:defRPr/>
            </a:pPr>
            <a:endParaRPr lang="en-US" dirty="0"/>
          </a:p>
          <a:p>
            <a:r>
              <a:rPr lang="en-US" dirty="0"/>
              <a:t>While no one can ever replace you, the LOI is a critical step toward ensuring the wellbeing and care of your loved one. Once the LOI is completed, make sure you sign and date the document and:</a:t>
            </a:r>
          </a:p>
          <a:p>
            <a:r>
              <a:rPr lang="en-US" dirty="0"/>
              <a:t>Share it with family members, guardians, caregivers or other interested parties.</a:t>
            </a:r>
          </a:p>
          <a:p>
            <a:r>
              <a:rPr lang="en-US" dirty="0"/>
              <a:t>Encourage family members to ask questions and discuss any concerns they may have.</a:t>
            </a:r>
          </a:p>
          <a:p>
            <a:r>
              <a:rPr lang="en-US" dirty="0"/>
              <a:t>Revisit and update the LOI as your child grows to keep it current.</a:t>
            </a:r>
          </a:p>
          <a:p>
            <a:r>
              <a:rPr lang="en-US" dirty="0"/>
              <a:t>Use the LOI as the basis for special needs financial planning to bring your vision of the future to life.</a:t>
            </a:r>
          </a:p>
          <a:p>
            <a:r>
              <a:rPr lang="en-US" dirty="0"/>
              <a:t>Contact a specially trained financial professional for assistance and guidance along the journey</a:t>
            </a:r>
          </a:p>
          <a:p>
            <a:endParaRPr lang="en-US" dirty="0"/>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30</a:t>
            </a:fld>
            <a:endParaRPr lang="en-US" dirty="0"/>
          </a:p>
        </p:txBody>
      </p:sp>
    </p:spTree>
    <p:extLst>
      <p:ext uri="{BB962C8B-B14F-4D97-AF65-F5344CB8AC3E}">
        <p14:creationId xmlns:p14="http://schemas.microsoft.com/office/powerpoint/2010/main" val="615742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178">
              <a:defRPr/>
            </a:pPr>
            <a:r>
              <a:rPr lang="en-US" dirty="0"/>
              <a:t>Keeping</a:t>
            </a:r>
            <a:r>
              <a:rPr lang="en-US" baseline="0" dirty="0"/>
              <a:t> the individual central to the planning process, families often need to coordinate the services of a wide variety of professionals to ensure the best quality of life in all stages</a:t>
            </a:r>
            <a:endParaRPr lang="en-US" dirty="0"/>
          </a:p>
          <a:p>
            <a:endParaRPr lang="en-US" dirty="0"/>
          </a:p>
        </p:txBody>
      </p:sp>
      <p:sp>
        <p:nvSpPr>
          <p:cNvPr id="4" name="Slide Number Placeholder 3"/>
          <p:cNvSpPr>
            <a:spLocks noGrp="1"/>
          </p:cNvSpPr>
          <p:nvPr>
            <p:ph type="sldNum" sz="quarter" idx="5"/>
          </p:nvPr>
        </p:nvSpPr>
        <p:spPr/>
        <p:txBody>
          <a:bodyPr/>
          <a:lstStyle/>
          <a:p>
            <a:fld id="{95A4305F-5687-47BD-99D5-386B0F34757B}" type="slidenum">
              <a:rPr lang="en-US" smtClean="0"/>
              <a:t>31</a:t>
            </a:fld>
            <a:endParaRPr lang="en-US" dirty="0"/>
          </a:p>
        </p:txBody>
      </p:sp>
    </p:spTree>
    <p:extLst>
      <p:ext uri="{BB962C8B-B14F-4D97-AF65-F5344CB8AC3E}">
        <p14:creationId xmlns:p14="http://schemas.microsoft.com/office/powerpoint/2010/main" val="963528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98500"/>
            <a:ext cx="4660900" cy="3497263"/>
          </a:xfrm>
        </p:spPr>
      </p:sp>
      <p:sp>
        <p:nvSpPr>
          <p:cNvPr id="3" name="Notes Placeholder 2"/>
          <p:cNvSpPr>
            <a:spLocks noGrp="1"/>
          </p:cNvSpPr>
          <p:nvPr>
            <p:ph type="body" idx="1"/>
          </p:nvPr>
        </p:nvSpPr>
        <p:spPr/>
        <p:txBody>
          <a:bodyPr/>
          <a:lstStyle/>
          <a:p>
            <a:r>
              <a:rPr lang="en-US" dirty="0"/>
              <a:t>We</a:t>
            </a:r>
            <a:r>
              <a:rPr lang="en-US" baseline="0" dirty="0"/>
              <a:t> have an extensive Voya</a:t>
            </a:r>
            <a:r>
              <a:rPr lang="en-US" dirty="0"/>
              <a:t> Cares toolkit that you can tap into. It helps all</a:t>
            </a:r>
            <a:r>
              <a:rPr lang="en-US" baseline="0" dirty="0"/>
              <a:t> our partners and customers – from financial professionals, consultants and employers to plan participants and retail clients.</a:t>
            </a:r>
          </a:p>
        </p:txBody>
      </p:sp>
      <p:sp>
        <p:nvSpPr>
          <p:cNvPr id="4" name="Slide Number Placeholder 3"/>
          <p:cNvSpPr>
            <a:spLocks noGrp="1"/>
          </p:cNvSpPr>
          <p:nvPr>
            <p:ph type="sldNum" sz="quarter" idx="10"/>
          </p:nvPr>
        </p:nvSpPr>
        <p:spPr/>
        <p:txBody>
          <a:bodyPr/>
          <a:lstStyle/>
          <a:p>
            <a:pPr defTabSz="917168">
              <a:defRPr/>
            </a:pPr>
            <a:fld id="{95A4305F-5687-47BD-99D5-386B0F34757B}" type="slidenum">
              <a:rPr lang="en-US">
                <a:solidFill>
                  <a:prstClr val="black"/>
                </a:solidFill>
              </a:rPr>
              <a:pPr defTabSz="917168">
                <a:defRPr/>
              </a:pPr>
              <a:t>32</a:t>
            </a:fld>
            <a:endParaRPr lang="en-US" dirty="0">
              <a:solidFill>
                <a:prstClr val="black"/>
              </a:solidFill>
            </a:endParaRPr>
          </a:p>
        </p:txBody>
      </p:sp>
    </p:spTree>
    <p:extLst>
      <p:ext uri="{BB962C8B-B14F-4D97-AF65-F5344CB8AC3E}">
        <p14:creationId xmlns:p14="http://schemas.microsoft.com/office/powerpoint/2010/main" val="3468526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prstGeom prst="rect">
            <a:avLst/>
          </a:prstGeom>
        </p:spPr>
        <p:txBody>
          <a:bodyPr/>
          <a:lstStyle/>
          <a:p>
            <a:endParaRPr dirty="0"/>
          </a:p>
        </p:txBody>
      </p:sp>
      <p:sp>
        <p:nvSpPr>
          <p:cNvPr id="559" name="Shape 559"/>
          <p:cNvSpPr>
            <a:spLocks noGrp="1"/>
          </p:cNvSpPr>
          <p:nvPr>
            <p:ph type="body" sz="quarter" idx="1"/>
          </p:nvPr>
        </p:nvSpPr>
        <p:spPr>
          <a:prstGeom prst="rect">
            <a:avLst/>
          </a:prstGeom>
        </p:spPr>
        <p:txBody>
          <a:bodyPr/>
          <a:lstStyle/>
          <a:p>
            <a:pPr defTabSz="463104">
              <a:lnSpc>
                <a:spcPct val="117999"/>
              </a:lnSpc>
              <a:defRPr sz="2200">
                <a:latin typeface="Helvetica Neue"/>
                <a:ea typeface="Helvetica Neue"/>
                <a:cs typeface="Helvetica Neue"/>
                <a:sym typeface="Helvetica Neue"/>
              </a:defRPr>
            </a:pPr>
            <a:endParaRPr lang="en-US" baseline="0" dirty="0"/>
          </a:p>
        </p:txBody>
      </p:sp>
    </p:spTree>
    <p:extLst>
      <p:ext uri="{BB962C8B-B14F-4D97-AF65-F5344CB8AC3E}">
        <p14:creationId xmlns:p14="http://schemas.microsoft.com/office/powerpoint/2010/main" val="365109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101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over what we’ve learned today:</a:t>
            </a:r>
          </a:p>
          <a:p>
            <a:endParaRPr lang="en-US" dirty="0"/>
          </a:p>
          <a:p>
            <a:r>
              <a:rPr lang="en-US" dirty="0"/>
              <a:t>We started with a timeline which covers every stage of life from birth onward, highlighting the points at which critical events, such as the creation of an Individual Education Plan for your child, or eligibility for certain government benefits, take place. We went over the different areas when you might obtain resources to be used to help protect your child and give him</a:t>
            </a:r>
            <a:r>
              <a:rPr lang="en-US" baseline="0" dirty="0"/>
              <a:t> or her</a:t>
            </a:r>
            <a:r>
              <a:rPr lang="en-US" dirty="0"/>
              <a:t> the best possible quality of life. Some of these resources might be within your own family, such as a sibling willing to assume the role of guardian at some point in the future. Other assets might derive from your employment, such as proceeds from a retirement plan. Still other resources come directly from the federal or state government, such as Medicare or Medicaid. We talked about how you might put all this together into a life care plan, and we touched on some of the legal documents you might want to put in place to protect your child, such as a medical directive, a guardianship or a special needs trust.</a:t>
            </a:r>
          </a:p>
          <a:p>
            <a:endParaRPr lang="en-US" dirty="0"/>
          </a:p>
        </p:txBody>
      </p:sp>
      <p:sp>
        <p:nvSpPr>
          <p:cNvPr id="4" name="Slide Number Placeholder 3"/>
          <p:cNvSpPr>
            <a:spLocks noGrp="1"/>
          </p:cNvSpPr>
          <p:nvPr>
            <p:ph type="sldNum" sz="quarter" idx="5"/>
          </p:nvPr>
        </p:nvSpPr>
        <p:spPr/>
        <p:txBody>
          <a:bodyPr/>
          <a:lstStyle/>
          <a:p>
            <a:fld id="{95A4305F-5687-47BD-99D5-386B0F34757B}" type="slidenum">
              <a:rPr lang="en-US" smtClean="0"/>
              <a:t>36</a:t>
            </a:fld>
            <a:endParaRPr lang="en-US" dirty="0"/>
          </a:p>
        </p:txBody>
      </p:sp>
    </p:spTree>
    <p:extLst>
      <p:ext uri="{BB962C8B-B14F-4D97-AF65-F5344CB8AC3E}">
        <p14:creationId xmlns:p14="http://schemas.microsoft.com/office/powerpoint/2010/main" val="2859909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178">
              <a:defRPr/>
            </a:pPr>
            <a:r>
              <a:rPr lang="en-US" dirty="0"/>
              <a:t>I want to thank you very much for coming here today. I know that your time is precious, and I’m honored that you chose to spend an hour of it with me. Some of you might have found parts of this presentation familiar. Some of you might be overwhelmed or confused, and that’s okay! It’s a lot to digest, but there’s plenty of help available. I would be happy to answer a few questions now, and I can also connect you to more information and resources. I’ve provided some brochures that recap the highlights of what we’ve gone over today; be sure to take one before you leave. My contact information is right on the brochure. [A sentence here about how to contact the financial professional if a one-on-one consultation is desired.]</a:t>
            </a: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37</a:t>
            </a:fld>
            <a:endParaRPr lang="en-US" dirty="0"/>
          </a:p>
        </p:txBody>
      </p:sp>
    </p:spTree>
    <p:extLst>
      <p:ext uri="{BB962C8B-B14F-4D97-AF65-F5344CB8AC3E}">
        <p14:creationId xmlns:p14="http://schemas.microsoft.com/office/powerpoint/2010/main" val="1737058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38</a:t>
            </a:fld>
            <a:endParaRPr lang="en-US" dirty="0"/>
          </a:p>
        </p:txBody>
      </p:sp>
    </p:spTree>
    <p:extLst>
      <p:ext uri="{BB962C8B-B14F-4D97-AF65-F5344CB8AC3E}">
        <p14:creationId xmlns:p14="http://schemas.microsoft.com/office/powerpoint/2010/main" val="147006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79513" y="693738"/>
            <a:ext cx="4614862"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Many</a:t>
            </a:r>
            <a:r>
              <a:rPr lang="en-US" baseline="0" dirty="0"/>
              <a:t> people are surprised when they realize they are considered “caregivers” when they are just doing what they need to do for their families. </a:t>
            </a:r>
          </a:p>
          <a:p>
            <a:endParaRPr lang="en-US" baseline="0" dirty="0"/>
          </a:p>
          <a:p>
            <a:r>
              <a:rPr lang="en-US"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According to Voya’s proprietary research: </a:t>
            </a:r>
          </a:p>
          <a:p>
            <a:pPr marL="273806" indent="-273806">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Millennials are the highest percentage of caregivers for children</a:t>
            </a:r>
          </a:p>
          <a:p>
            <a:pPr marL="273806" indent="-273806">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Gen X employees are the highest percentage of caregivers of aging parents</a:t>
            </a:r>
          </a:p>
          <a:p>
            <a:pPr marL="273806" indent="-273806">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Men are more likely to be caregivers of spouses with disabilities</a:t>
            </a:r>
          </a:p>
          <a:p>
            <a:pPr marL="273806" indent="-273806">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Women are more likely to be caregivers of children with special needs, and of spouses with mental illnesses</a:t>
            </a:r>
          </a:p>
          <a:p>
            <a:endParaRPr lang="en-US" baseline="0" dirty="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710" indent="-273735">
              <a:defRPr>
                <a:solidFill>
                  <a:schemeClr val="tx1"/>
                </a:solidFill>
                <a:latin typeface="Calibri" pitchFamily="34" charset="0"/>
              </a:defRPr>
            </a:lvl2pPr>
            <a:lvl3pPr marL="1094938" indent="-218987">
              <a:defRPr>
                <a:solidFill>
                  <a:schemeClr val="tx1"/>
                </a:solidFill>
                <a:latin typeface="Calibri" pitchFamily="34" charset="0"/>
              </a:defRPr>
            </a:lvl3pPr>
            <a:lvl4pPr marL="1532914" indent="-218987">
              <a:defRPr>
                <a:solidFill>
                  <a:schemeClr val="tx1"/>
                </a:solidFill>
                <a:latin typeface="Calibri" pitchFamily="34" charset="0"/>
              </a:defRPr>
            </a:lvl4pPr>
            <a:lvl5pPr marL="1970889" indent="-218987">
              <a:defRPr>
                <a:solidFill>
                  <a:schemeClr val="tx1"/>
                </a:solidFill>
                <a:latin typeface="Calibri" pitchFamily="34" charset="0"/>
              </a:defRPr>
            </a:lvl5pPr>
            <a:lvl6pPr marL="2408865" indent="-218987" defTabSz="437975" fontAlgn="base">
              <a:spcBef>
                <a:spcPct val="0"/>
              </a:spcBef>
              <a:spcAft>
                <a:spcPct val="0"/>
              </a:spcAft>
              <a:defRPr>
                <a:solidFill>
                  <a:schemeClr val="tx1"/>
                </a:solidFill>
                <a:latin typeface="Calibri" pitchFamily="34" charset="0"/>
              </a:defRPr>
            </a:lvl6pPr>
            <a:lvl7pPr marL="2846840" indent="-218987" defTabSz="437975" fontAlgn="base">
              <a:spcBef>
                <a:spcPct val="0"/>
              </a:spcBef>
              <a:spcAft>
                <a:spcPct val="0"/>
              </a:spcAft>
              <a:defRPr>
                <a:solidFill>
                  <a:schemeClr val="tx1"/>
                </a:solidFill>
                <a:latin typeface="Calibri" pitchFamily="34" charset="0"/>
              </a:defRPr>
            </a:lvl7pPr>
            <a:lvl8pPr marL="3284815" indent="-218987" defTabSz="437975" fontAlgn="base">
              <a:spcBef>
                <a:spcPct val="0"/>
              </a:spcBef>
              <a:spcAft>
                <a:spcPct val="0"/>
              </a:spcAft>
              <a:defRPr>
                <a:solidFill>
                  <a:schemeClr val="tx1"/>
                </a:solidFill>
                <a:latin typeface="Calibri" pitchFamily="34" charset="0"/>
              </a:defRPr>
            </a:lvl8pPr>
            <a:lvl9pPr marL="3722790" indent="-218987" defTabSz="437975"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3D7139-AD04-40FD-BA4E-F8B185CE246A}"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2589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this research, caregivers were defined as full-or part-time employees between the ages of 24 and 64 who are eligible for a retirement plan and at least one other benefit, self-identify as a caregiver for an immediate family member (parent, spouse, or child), regularly complete at least one task for the person for whom they provide care, and spend at least an hour a week providing care.</a:t>
            </a:r>
          </a:p>
          <a:p>
            <a:endParaRPr lang="en-US" dirty="0"/>
          </a:p>
          <a:p>
            <a:r>
              <a:rPr lang="en-US" dirty="0"/>
              <a:t>Also, employees with a disability are defined</a:t>
            </a:r>
            <a:r>
              <a:rPr lang="en-US" baseline="0" dirty="0"/>
              <a:t> as </a:t>
            </a:r>
            <a:r>
              <a:rPr lang="en-US" dirty="0"/>
              <a:t>full-or part-time employees between the ages of 24 and 64 who are eligible for a retirement plan and at least one other benefit, and also self-identify as having any of the following disabilities:</a:t>
            </a:r>
          </a:p>
          <a:p>
            <a:r>
              <a:rPr lang="en-US" dirty="0"/>
              <a:t>1.A disorder present at birth, such as Down syndrome, Autism, Fragile X, Cystic Fibrosis or other conditions that cause impairment.</a:t>
            </a:r>
          </a:p>
          <a:p>
            <a:r>
              <a:rPr lang="en-US" dirty="0"/>
              <a:t>2.A debilitating disease that diminishes physical capabilities, including Multiple Sclerosis, Muscular Dystrophy, Parkinson's disease or other conditions that cause impairment.</a:t>
            </a:r>
          </a:p>
          <a:p>
            <a:r>
              <a:rPr lang="en-US" dirty="0"/>
              <a:t>3.A disability resulting from a catastrophic event, such as stroke, heart attack, an accident or another event that has caused impairment.</a:t>
            </a:r>
          </a:p>
          <a:p>
            <a:r>
              <a:rPr lang="en-US" dirty="0"/>
              <a:t>4.An aging-related disability, including Alzheimer’s, dementia, other cognitive impairments or mobility issues.</a:t>
            </a:r>
          </a:p>
          <a:p>
            <a:r>
              <a:rPr lang="en-US" dirty="0"/>
              <a:t>5.A debilitating mental health issue, such as severe depression, anxiety, bipolar disorder, schizophrenia or other behavioral disorders.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4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79513" y="693738"/>
            <a:ext cx="4614862"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Research has shown that caregiving responsibilities take a toll on the well-being of employees. Four out of five caregiving employees said that they experienced increased stress or anxiety as a result of their dual role, and a majority also report using sick, personal leave, or vacation time to provide care. Other issues reported by caregivers include trouble sleeping (72%), limited time for personal appointments (70%), depression or sadness (62%), and weight loss or weight gain (61%).</a:t>
            </a:r>
          </a:p>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Most of these effects are amplified for caregivers of spouses. This subset reports stress, sleep troubles and weight fluctuations at a higher rate than all other caregivers. They also are more likely than other caregivers to smoke or use alcohol as a coping mechanism, take an additional job to earn more money or even quit work entirely. </a:t>
            </a:r>
          </a:p>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We’ll talk more about the financial effects of caregiving in a minute.</a:t>
            </a:r>
          </a:p>
          <a:p>
            <a:pPr>
              <a:lnSpc>
                <a:spcPts val="1174"/>
              </a:lnSpc>
              <a:spcAft>
                <a:spcPts val="978"/>
              </a:spcAft>
            </a:pPr>
            <a:endParaRPr lang="en-US" dirty="0">
              <a:solidFill>
                <a:schemeClr val="bg2">
                  <a:lumMod val="50000"/>
                </a:schemeClr>
              </a:solidFill>
              <a:latin typeface="Arial" panose="020B0604020202020204" pitchFamily="34" charset="0"/>
              <a:ea typeface="Calibri" panose="020F0502020204030204" pitchFamily="34" charset="0"/>
              <a:cs typeface="Whitney SSm Book"/>
            </a:endParaRPr>
          </a:p>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The general effects of caregiving have not gone unnoticed by employers, 74% of whom report that stress is an issue for caregivers at their companies. Yet these effects go unaddressed.</a:t>
            </a:r>
          </a:p>
          <a:p>
            <a:endParaRPr lang="en-US" dirty="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1710" indent="-273735">
              <a:defRPr>
                <a:solidFill>
                  <a:schemeClr val="tx1"/>
                </a:solidFill>
                <a:latin typeface="Calibri" pitchFamily="34" charset="0"/>
              </a:defRPr>
            </a:lvl2pPr>
            <a:lvl3pPr marL="1094938" indent="-218987">
              <a:defRPr>
                <a:solidFill>
                  <a:schemeClr val="tx1"/>
                </a:solidFill>
                <a:latin typeface="Calibri" pitchFamily="34" charset="0"/>
              </a:defRPr>
            </a:lvl3pPr>
            <a:lvl4pPr marL="1532914" indent="-218987">
              <a:defRPr>
                <a:solidFill>
                  <a:schemeClr val="tx1"/>
                </a:solidFill>
                <a:latin typeface="Calibri" pitchFamily="34" charset="0"/>
              </a:defRPr>
            </a:lvl4pPr>
            <a:lvl5pPr marL="1970889" indent="-218987">
              <a:defRPr>
                <a:solidFill>
                  <a:schemeClr val="tx1"/>
                </a:solidFill>
                <a:latin typeface="Calibri" pitchFamily="34" charset="0"/>
              </a:defRPr>
            </a:lvl5pPr>
            <a:lvl6pPr marL="2408865" indent="-218987" defTabSz="437975" fontAlgn="base">
              <a:spcBef>
                <a:spcPct val="0"/>
              </a:spcBef>
              <a:spcAft>
                <a:spcPct val="0"/>
              </a:spcAft>
              <a:defRPr>
                <a:solidFill>
                  <a:schemeClr val="tx1"/>
                </a:solidFill>
                <a:latin typeface="Calibri" pitchFamily="34" charset="0"/>
              </a:defRPr>
            </a:lvl6pPr>
            <a:lvl7pPr marL="2846840" indent="-218987" defTabSz="437975" fontAlgn="base">
              <a:spcBef>
                <a:spcPct val="0"/>
              </a:spcBef>
              <a:spcAft>
                <a:spcPct val="0"/>
              </a:spcAft>
              <a:defRPr>
                <a:solidFill>
                  <a:schemeClr val="tx1"/>
                </a:solidFill>
                <a:latin typeface="Calibri" pitchFamily="34" charset="0"/>
              </a:defRPr>
            </a:lvl7pPr>
            <a:lvl8pPr marL="3284815" indent="-218987" defTabSz="437975" fontAlgn="base">
              <a:spcBef>
                <a:spcPct val="0"/>
              </a:spcBef>
              <a:spcAft>
                <a:spcPct val="0"/>
              </a:spcAft>
              <a:defRPr>
                <a:solidFill>
                  <a:schemeClr val="tx1"/>
                </a:solidFill>
                <a:latin typeface="Calibri" pitchFamily="34" charset="0"/>
              </a:defRPr>
            </a:lvl8pPr>
            <a:lvl9pPr marL="3722790" indent="-218987" defTabSz="437975"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3D7139-AD04-40FD-BA4E-F8B185CE246A}"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28137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Compared to the general population of employees, caregivers and employees with disabilities and special needs are in a more uncertain financial situation. Sixty-five percent of employees with disabilities and 57% of caregivers surveyed are concerned that the money they have or the money they will save won’t last. By comparison, only 39% of the general population feels the same way. Employees with disabilities and caregivers also are more likely to live paycheck-to-paycheck and “just get by financially.” </a:t>
            </a:r>
          </a:p>
          <a:p>
            <a:pPr>
              <a:lnSpc>
                <a:spcPts val="1174"/>
              </a:lnSpc>
              <a:spcAft>
                <a:spcPts val="978"/>
              </a:spcAft>
            </a:pPr>
            <a:endParaRPr lang="en-US" dirty="0">
              <a:solidFill>
                <a:schemeClr val="bg2">
                  <a:lumMod val="50000"/>
                </a:schemeClr>
              </a:solidFill>
              <a:latin typeface="Arial" panose="020B0604020202020204" pitchFamily="34" charset="0"/>
              <a:ea typeface="Calibri" panose="020F0502020204030204" pitchFamily="34" charset="0"/>
              <a:cs typeface="Whitney SSm Book"/>
            </a:endParaRPr>
          </a:p>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Caregivers report that their caregiving expenses add up significantly. Including medical expenses, home essentials, equipment, legal fees, and more, caregivers spend up to $825 per month, on average. To make ends meet and to make sure their loved ones receive the proper resources, caregivers report having to make a number of financial sacrifices.</a:t>
            </a:r>
          </a:p>
          <a:p>
            <a:pPr>
              <a:lnSpc>
                <a:spcPts val="1174"/>
              </a:lnSpc>
              <a:spcAft>
                <a:spcPts val="978"/>
              </a:spcAft>
            </a:pPr>
            <a:endParaRPr lang="en-US" dirty="0">
              <a:solidFill>
                <a:schemeClr val="bg2">
                  <a:lumMod val="50000"/>
                </a:schemeClr>
              </a:solidFill>
              <a:latin typeface="Arial" panose="020B0604020202020204" pitchFamily="34" charset="0"/>
              <a:ea typeface="Calibri" panose="020F0502020204030204" pitchFamily="34" charset="0"/>
              <a:cs typeface="Whitney SSm Book"/>
            </a:endParaRPr>
          </a:p>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Those sacrifices include cutting back on personal vacation or travel, eliminating hobbies and other leisure activities and delaying major purchases such as a car, a home or a home improvement project.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6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3738"/>
            <a:ext cx="4616450" cy="3462337"/>
          </a:xfrm>
        </p:spPr>
      </p:sp>
      <p:sp>
        <p:nvSpPr>
          <p:cNvPr id="3" name="Notes Placeholder 2"/>
          <p:cNvSpPr>
            <a:spLocks noGrp="1"/>
          </p:cNvSpPr>
          <p:nvPr>
            <p:ph type="body" idx="1"/>
          </p:nvPr>
        </p:nvSpPr>
        <p:spPr/>
        <p:txBody>
          <a:bodyPr/>
          <a:lstStyle/>
          <a:p>
            <a:pPr>
              <a:lnSpc>
                <a:spcPts val="1150"/>
              </a:lnSpc>
              <a:spcAft>
                <a:spcPts val="958"/>
              </a:spcAft>
            </a:pPr>
            <a:r>
              <a:rPr lang="en-US" sz="1100" dirty="0">
                <a:solidFill>
                  <a:schemeClr val="bg2">
                    <a:lumMod val="50000"/>
                  </a:schemeClr>
                </a:solidFill>
                <a:latin typeface="Arial" panose="020B0604020202020204" pitchFamily="34" charset="0"/>
                <a:ea typeface="Calibri" panose="020F0502020204030204" pitchFamily="34" charset="0"/>
                <a:cs typeface="Whitney SSm Book"/>
              </a:rPr>
              <a:t>A further financial toll is realized, as well, when caregivers’ work and careers are affected. </a:t>
            </a:r>
          </a:p>
          <a:p>
            <a:pPr defTabSz="876178">
              <a:lnSpc>
                <a:spcPts val="1150"/>
              </a:lnSpc>
              <a:spcAft>
                <a:spcPts val="958"/>
              </a:spcAft>
              <a:defRPr/>
            </a:pPr>
            <a:endParaRPr lang="en-US" dirty="0">
              <a:solidFill>
                <a:schemeClr val="bg2">
                  <a:lumMod val="50000"/>
                </a:schemeClr>
              </a:solidFill>
              <a:latin typeface="Arial" panose="020B0604020202020204" pitchFamily="34" charset="0"/>
              <a:ea typeface="Calibri" panose="020F0502020204030204" pitchFamily="34" charset="0"/>
              <a:cs typeface="Whitney SSm Book"/>
            </a:endParaRPr>
          </a:p>
          <a:p>
            <a:pPr defTabSz="876178">
              <a:lnSpc>
                <a:spcPts val="1150"/>
              </a:lnSpc>
              <a:spcAft>
                <a:spcPts val="958"/>
              </a:spcAft>
              <a:defRPr/>
            </a:pPr>
            <a:r>
              <a:rPr lang="en-US" dirty="0">
                <a:solidFill>
                  <a:schemeClr val="bg2">
                    <a:lumMod val="50000"/>
                  </a:schemeClr>
                </a:solidFill>
                <a:latin typeface="Arial" panose="020B0604020202020204" pitchFamily="34" charset="0"/>
                <a:ea typeface="Calibri" panose="020F0502020204030204" pitchFamily="34" charset="0"/>
                <a:cs typeface="Whitney SSm Book"/>
              </a:rPr>
              <a:t>One in five caregivers reports having to quit work entirely as a result of caregiving responsibilities, which can potentially lead to more than $300,000 in lost wages, social security and pension benefits over a lifetime.</a:t>
            </a:r>
            <a:r>
              <a:rPr lang="en-US" baseline="30000" dirty="0">
                <a:solidFill>
                  <a:schemeClr val="bg2">
                    <a:lumMod val="50000"/>
                  </a:schemeClr>
                </a:solidFill>
                <a:latin typeface="Arial" panose="020B0604020202020204" pitchFamily="34" charset="0"/>
                <a:ea typeface="Calibri" panose="020F0502020204030204" pitchFamily="34" charset="0"/>
                <a:cs typeface="Whitney SSm Book"/>
              </a:rPr>
              <a:t>7</a:t>
            </a:r>
          </a:p>
          <a:p>
            <a:pPr>
              <a:lnSpc>
                <a:spcPts val="1150"/>
              </a:lnSpc>
              <a:spcAft>
                <a:spcPts val="958"/>
              </a:spcAft>
            </a:pPr>
            <a:endParaRPr lang="en-US" sz="1100" dirty="0">
              <a:solidFill>
                <a:schemeClr val="bg2">
                  <a:lumMod val="50000"/>
                </a:schemeClr>
              </a:solidFill>
              <a:latin typeface="Arial" panose="020B0604020202020204" pitchFamily="34" charset="0"/>
              <a:ea typeface="Calibri" panose="020F0502020204030204" pitchFamily="34" charset="0"/>
              <a:cs typeface="Whitney SSm Book"/>
            </a:endParaRPr>
          </a:p>
          <a:p>
            <a:pPr>
              <a:lnSpc>
                <a:spcPts val="1174"/>
              </a:lnSpc>
              <a:spcAft>
                <a:spcPts val="978"/>
              </a:spcAft>
            </a:pPr>
            <a:r>
              <a:rPr lang="en-US" dirty="0">
                <a:solidFill>
                  <a:schemeClr val="bg2">
                    <a:lumMod val="50000"/>
                  </a:schemeClr>
                </a:solidFill>
                <a:latin typeface="Arial" panose="020B0604020202020204" pitchFamily="34" charset="0"/>
                <a:ea typeface="Calibri" panose="020F0502020204030204" pitchFamily="34" charset="0"/>
                <a:cs typeface="Whitney SSm Book"/>
              </a:rPr>
              <a:t>While all employees are forced to make these difficult decisions from time to time, losing quality employees because of their caregiving demands may be a costly outcome for employers and should be something that both parties consider carefully.</a:t>
            </a:r>
          </a:p>
          <a:p>
            <a:pPr defTabSz="894228">
              <a:defRPr/>
            </a:pPr>
            <a:endParaRPr lang="en-US" dirty="0">
              <a:solidFill>
                <a:schemeClr val="bg2">
                  <a:lumMod val="50000"/>
                </a:schemeClr>
              </a:solidFill>
              <a:latin typeface="Arial" panose="020B0604020202020204" pitchFamily="34" charset="0"/>
              <a:ea typeface="Calibri" panose="020F0502020204030204" pitchFamily="34" charset="0"/>
              <a:cs typeface="Whitney SSm Book"/>
            </a:endParaRPr>
          </a:p>
          <a:p>
            <a:endParaRPr lang="en-US" dirty="0"/>
          </a:p>
          <a:p>
            <a:pPr>
              <a:lnSpc>
                <a:spcPts val="1150"/>
              </a:lnSpc>
              <a:spcAft>
                <a:spcPts val="958"/>
              </a:spcAft>
            </a:pPr>
            <a:endParaRPr lang="en-US" sz="1100" dirty="0">
              <a:solidFill>
                <a:schemeClr val="bg2">
                  <a:lumMod val="50000"/>
                </a:schemeClr>
              </a:solidFill>
              <a:latin typeface="Arial" panose="020B0604020202020204" pitchFamily="34" charset="0"/>
              <a:ea typeface="Calibri" panose="020F0502020204030204" pitchFamily="34" charset="0"/>
              <a:cs typeface="Whitney SSm Book"/>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4305F-5687-47BD-99D5-386B0F347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25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178">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D54EC9-EDF6-2F4F-900A-2C5DFE624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533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voy_vb_hz6_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831644"/>
          </a:xfrm>
          <a:prstGeom prst="rect">
            <a:avLst/>
          </a:prstGeom>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819" y="2304317"/>
            <a:ext cx="7421592" cy="16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551792" y="3630289"/>
            <a:ext cx="3473673" cy="584775"/>
          </a:xfrm>
          <a:prstGeom prst="rect">
            <a:avLst/>
          </a:prstGeom>
        </p:spPr>
        <p:txBody>
          <a:bodyPr wrap="square">
            <a:spAutoFit/>
          </a:bodyPr>
          <a:lstStyle/>
          <a:p>
            <a:r>
              <a:rPr lang="en-US" sz="1600" dirty="0">
                <a:solidFill>
                  <a:schemeClr val="bg1"/>
                </a:solidFill>
                <a:latin typeface="Arial"/>
                <a:cs typeface="Arial"/>
              </a:rPr>
              <a:t>The essentials of special needs planning</a:t>
            </a:r>
          </a:p>
        </p:txBody>
      </p:sp>
    </p:spTree>
    <p:extLst>
      <p:ext uri="{BB962C8B-B14F-4D97-AF65-F5344CB8AC3E}">
        <p14:creationId xmlns:p14="http://schemas.microsoft.com/office/powerpoint/2010/main" val="113200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0" y="376039"/>
            <a:ext cx="8339328" cy="717551"/>
          </a:xfrm>
        </p:spPr>
        <p:txBody>
          <a:bodyPr lIns="0" tIns="0" anchor="t">
            <a:noAutofit/>
          </a:bodyPr>
          <a:lstStyle>
            <a:lvl1pPr>
              <a:lnSpc>
                <a:spcPct val="80000"/>
              </a:lnSpc>
              <a:defRPr sz="3400">
                <a:solidFill>
                  <a:schemeClr val="accent3"/>
                </a:solidFill>
              </a:defRPr>
            </a:lvl1pPr>
          </a:lstStyle>
          <a:p>
            <a:r>
              <a:rPr lang="en-US" dirty="0"/>
              <a:t>Click to edit Master title style</a:t>
            </a:r>
          </a:p>
        </p:txBody>
      </p:sp>
      <p:sp>
        <p:nvSpPr>
          <p:cNvPr id="3" name="Content Placeholder 2"/>
          <p:cNvSpPr>
            <a:spLocks noGrp="1"/>
          </p:cNvSpPr>
          <p:nvPr>
            <p:ph idx="1" hasCustomPrompt="1"/>
          </p:nvPr>
        </p:nvSpPr>
        <p:spPr>
          <a:xfrm>
            <a:off x="393700" y="1244600"/>
            <a:ext cx="8339328" cy="4525963"/>
          </a:xfrm>
        </p:spPr>
        <p:txBody>
          <a:bodyPr lIns="0"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72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0" y="376039"/>
            <a:ext cx="8339328" cy="717551"/>
          </a:xfrm>
        </p:spPr>
        <p:txBody>
          <a:bodyPr lIns="0" tIns="0">
            <a:noAutofit/>
          </a:bodyPr>
          <a:lstStyle>
            <a:lvl1pPr>
              <a:lnSpc>
                <a:spcPct val="80000"/>
              </a:lnSpc>
              <a:defRPr sz="3400">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366263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333931" y="5968737"/>
            <a:ext cx="4572000" cy="246221"/>
          </a:xfrm>
          <a:prstGeom prst="rect">
            <a:avLst/>
          </a:prstGeom>
        </p:spPr>
        <p:txBody>
          <a:bodyPr>
            <a:spAutoFit/>
          </a:bodyPr>
          <a:lstStyle/>
          <a:p>
            <a:r>
              <a:rPr lang="en-US" sz="1000" dirty="0">
                <a:solidFill>
                  <a:schemeClr val="bg2"/>
                </a:solidFill>
                <a:latin typeface="Arial" panose="020B0604020202020204" pitchFamily="34" charset="0"/>
                <a:cs typeface="Arial" panose="020B0604020202020204" pitchFamily="34" charset="0"/>
              </a:rPr>
              <a:t>For internal use only. Not for external distribution.</a:t>
            </a:r>
          </a:p>
        </p:txBody>
      </p:sp>
    </p:spTree>
    <p:extLst>
      <p:ext uri="{BB962C8B-B14F-4D97-AF65-F5344CB8AC3E}">
        <p14:creationId xmlns:p14="http://schemas.microsoft.com/office/powerpoint/2010/main" val="32046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rocess - Number,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700" y="376039"/>
            <a:ext cx="8339328" cy="717551"/>
          </a:xfrm>
          <a:prstGeom prst="rect">
            <a:avLst/>
          </a:prstGeom>
        </p:spPr>
        <p:txBody>
          <a:bodyPr lIns="0" tIns="0"/>
          <a:lstStyle>
            <a:lvl1pPr>
              <a:lnSpc>
                <a:spcPct val="80000"/>
              </a:lnSpc>
              <a:defRPr baseline="0"/>
            </a:lvl1pPr>
          </a:lstStyle>
          <a:p>
            <a:r>
              <a:rPr lang="en-US" dirty="0"/>
              <a:t>Click to edit title</a:t>
            </a:r>
          </a:p>
        </p:txBody>
      </p:sp>
      <p:cxnSp>
        <p:nvCxnSpPr>
          <p:cNvPr id="61" name="Straight Connector 60"/>
          <p:cNvCxnSpPr/>
          <p:nvPr/>
        </p:nvCxnSpPr>
        <p:spPr>
          <a:xfrm flipV="1">
            <a:off x="1598731" y="4452976"/>
            <a:ext cx="5992916" cy="48183"/>
          </a:xfrm>
          <a:prstGeom prst="line">
            <a:avLst/>
          </a:prstGeom>
          <a:ln w="15875" cap="rnd">
            <a:solidFill>
              <a:srgbClr val="6E6E6E"/>
            </a:solidFill>
            <a:prstDash val="sysDot"/>
          </a:ln>
          <a:effectLst/>
        </p:spPr>
        <p:style>
          <a:lnRef idx="2">
            <a:schemeClr val="accent1"/>
          </a:lnRef>
          <a:fillRef idx="0">
            <a:schemeClr val="accent1"/>
          </a:fillRef>
          <a:effectRef idx="1">
            <a:schemeClr val="accent1"/>
          </a:effectRef>
          <a:fontRef idx="minor">
            <a:schemeClr val="tx1"/>
          </a:fontRef>
        </p:style>
      </p:cxnSp>
      <p:sp>
        <p:nvSpPr>
          <p:cNvPr id="91" name="Text Placeholder 19"/>
          <p:cNvSpPr>
            <a:spLocks noGrp="1"/>
          </p:cNvSpPr>
          <p:nvPr>
            <p:ph type="body" sz="quarter" idx="18" hasCustomPrompt="1"/>
          </p:nvPr>
        </p:nvSpPr>
        <p:spPr>
          <a:xfrm>
            <a:off x="776187" y="4892912"/>
            <a:ext cx="1207578" cy="19709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chemeClr val="tx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Title goes here</a:t>
            </a:r>
          </a:p>
        </p:txBody>
      </p:sp>
      <p:sp>
        <p:nvSpPr>
          <p:cNvPr id="92" name="Text Placeholder 19"/>
          <p:cNvSpPr>
            <a:spLocks noGrp="1"/>
          </p:cNvSpPr>
          <p:nvPr>
            <p:ph type="body" sz="quarter" idx="19" hasCustomPrompt="1"/>
          </p:nvPr>
        </p:nvSpPr>
        <p:spPr>
          <a:xfrm>
            <a:off x="776187" y="5065450"/>
            <a:ext cx="1207578" cy="147357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rgbClr val="6E6E6E"/>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Supporting copy goes here and can be placed on the next few lines.</a:t>
            </a:r>
          </a:p>
        </p:txBody>
      </p:sp>
      <p:sp>
        <p:nvSpPr>
          <p:cNvPr id="93" name="Text Placeholder 19"/>
          <p:cNvSpPr>
            <a:spLocks noGrp="1"/>
          </p:cNvSpPr>
          <p:nvPr>
            <p:ph type="body" sz="quarter" idx="20" hasCustomPrompt="1"/>
          </p:nvPr>
        </p:nvSpPr>
        <p:spPr>
          <a:xfrm>
            <a:off x="2908112" y="4892912"/>
            <a:ext cx="1207578" cy="19709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Title goes here</a:t>
            </a:r>
          </a:p>
        </p:txBody>
      </p:sp>
      <p:sp>
        <p:nvSpPr>
          <p:cNvPr id="94" name="Text Placeholder 19"/>
          <p:cNvSpPr>
            <a:spLocks noGrp="1"/>
          </p:cNvSpPr>
          <p:nvPr>
            <p:ph type="body" sz="quarter" idx="21" hasCustomPrompt="1"/>
          </p:nvPr>
        </p:nvSpPr>
        <p:spPr>
          <a:xfrm>
            <a:off x="2908112" y="5065450"/>
            <a:ext cx="1207578" cy="147357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rgbClr val="6E6E6E"/>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Supporting copy goes here and can be placed on the next few lines.</a:t>
            </a:r>
          </a:p>
        </p:txBody>
      </p:sp>
      <p:sp>
        <p:nvSpPr>
          <p:cNvPr id="97" name="Oval 96"/>
          <p:cNvSpPr/>
          <p:nvPr/>
        </p:nvSpPr>
        <p:spPr>
          <a:xfrm>
            <a:off x="1105783" y="4201434"/>
            <a:ext cx="501046" cy="530060"/>
          </a:xfrm>
          <a:prstGeom prst="ellipse">
            <a:avLst/>
          </a:prstGeom>
          <a:solidFill>
            <a:srgbClr val="F5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Arial" charset="0"/>
              <a:ea typeface="Arial" charset="0"/>
              <a:cs typeface="Arial" charset="0"/>
            </a:endParaRPr>
          </a:p>
        </p:txBody>
      </p:sp>
      <p:sp>
        <p:nvSpPr>
          <p:cNvPr id="98" name="Oval 97"/>
          <p:cNvSpPr/>
          <p:nvPr/>
        </p:nvSpPr>
        <p:spPr>
          <a:xfrm>
            <a:off x="3237708" y="4201432"/>
            <a:ext cx="501047" cy="53181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Arial" charset="0"/>
              <a:ea typeface="Arial" charset="0"/>
              <a:cs typeface="Arial" charset="0"/>
            </a:endParaRPr>
          </a:p>
        </p:txBody>
      </p:sp>
      <p:sp>
        <p:nvSpPr>
          <p:cNvPr id="99" name="Oval 98"/>
          <p:cNvSpPr/>
          <p:nvPr/>
        </p:nvSpPr>
        <p:spPr>
          <a:xfrm>
            <a:off x="5369633" y="4201432"/>
            <a:ext cx="501047" cy="53181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Arial" charset="0"/>
              <a:ea typeface="Arial" charset="0"/>
              <a:cs typeface="Arial" charset="0"/>
            </a:endParaRPr>
          </a:p>
        </p:txBody>
      </p:sp>
      <p:sp>
        <p:nvSpPr>
          <p:cNvPr id="100" name="Oval 99"/>
          <p:cNvSpPr/>
          <p:nvPr/>
        </p:nvSpPr>
        <p:spPr>
          <a:xfrm>
            <a:off x="7501559" y="4201432"/>
            <a:ext cx="501047" cy="53181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Arial" charset="0"/>
              <a:ea typeface="Arial" charset="0"/>
              <a:cs typeface="Arial" charset="0"/>
            </a:endParaRPr>
          </a:p>
        </p:txBody>
      </p:sp>
      <p:sp>
        <p:nvSpPr>
          <p:cNvPr id="101" name="Text Placeholder 19"/>
          <p:cNvSpPr>
            <a:spLocks noGrp="1"/>
          </p:cNvSpPr>
          <p:nvPr>
            <p:ph type="body" sz="quarter" idx="22" hasCustomPrompt="1"/>
          </p:nvPr>
        </p:nvSpPr>
        <p:spPr>
          <a:xfrm>
            <a:off x="5040037" y="4892912"/>
            <a:ext cx="1207578" cy="19709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chemeClr val="accent4"/>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Title goes here</a:t>
            </a:r>
          </a:p>
        </p:txBody>
      </p:sp>
      <p:sp>
        <p:nvSpPr>
          <p:cNvPr id="102" name="Text Placeholder 19"/>
          <p:cNvSpPr>
            <a:spLocks noGrp="1"/>
          </p:cNvSpPr>
          <p:nvPr>
            <p:ph type="body" sz="quarter" idx="23" hasCustomPrompt="1"/>
          </p:nvPr>
        </p:nvSpPr>
        <p:spPr>
          <a:xfrm>
            <a:off x="5040037" y="5065450"/>
            <a:ext cx="1207578" cy="147357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rgbClr val="6E6E6E"/>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Supporting copy goes here and can be placed on the next few lines.</a:t>
            </a:r>
          </a:p>
        </p:txBody>
      </p:sp>
      <p:sp>
        <p:nvSpPr>
          <p:cNvPr id="103" name="Text Placeholder 19"/>
          <p:cNvSpPr>
            <a:spLocks noGrp="1"/>
          </p:cNvSpPr>
          <p:nvPr>
            <p:ph type="body" sz="quarter" idx="24" hasCustomPrompt="1"/>
          </p:nvPr>
        </p:nvSpPr>
        <p:spPr>
          <a:xfrm>
            <a:off x="7171962" y="4892912"/>
            <a:ext cx="1207578" cy="19709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Title goes here</a:t>
            </a:r>
          </a:p>
        </p:txBody>
      </p:sp>
      <p:sp>
        <p:nvSpPr>
          <p:cNvPr id="104" name="Text Placeholder 19"/>
          <p:cNvSpPr>
            <a:spLocks noGrp="1"/>
          </p:cNvSpPr>
          <p:nvPr>
            <p:ph type="body" sz="quarter" idx="25" hasCustomPrompt="1"/>
          </p:nvPr>
        </p:nvSpPr>
        <p:spPr>
          <a:xfrm>
            <a:off x="7171962" y="5065450"/>
            <a:ext cx="1207578" cy="1473573"/>
          </a:xfrm>
          <a:prstGeom prst="rect">
            <a:avLst/>
          </a:prstGeom>
        </p:spPr>
        <p:txBody>
          <a:bodyPr>
            <a:noAutofit/>
          </a:bodyPr>
          <a:lstStyle>
            <a:lvl1pPr marL="0" marR="0" indent="0" algn="ctr" defTabSz="533400" rtl="0" eaLnBrk="1" fontAlgn="auto" latinLnBrk="0" hangingPunct="1">
              <a:lnSpc>
                <a:spcPct val="90000"/>
              </a:lnSpc>
              <a:spcBef>
                <a:spcPct val="0"/>
              </a:spcBef>
              <a:spcAft>
                <a:spcPct val="35000"/>
              </a:spcAft>
              <a:buClrTx/>
              <a:buSzTx/>
              <a:buFontTx/>
              <a:buNone/>
              <a:tabLst/>
              <a:defRPr sz="1100" baseline="0">
                <a:solidFill>
                  <a:srgbClr val="6E6E6E"/>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Supporting copy goes here and can be placed on the next few lines.</a:t>
            </a:r>
          </a:p>
        </p:txBody>
      </p:sp>
      <p:sp>
        <p:nvSpPr>
          <p:cNvPr id="17" name="Rectangle 16"/>
          <p:cNvSpPr/>
          <p:nvPr userDrawn="1"/>
        </p:nvSpPr>
        <p:spPr>
          <a:xfrm>
            <a:off x="0" y="3560064"/>
            <a:ext cx="9144000" cy="1236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20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ransition - Image">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4282017" y="6441013"/>
            <a:ext cx="579966" cy="416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457200" rtl="0" eaLnBrk="0" latinLnBrk="0" hangingPunct="0">
              <a:defRPr sz="1800" kern="1200">
                <a:solidFill>
                  <a:schemeClr val="tx1"/>
                </a:solidFill>
                <a:latin typeface="Calibri" pitchFamily="34" charset="0"/>
                <a:ea typeface="+mn-ea"/>
                <a:cs typeface="Arial" pitchFamily="34" charset="0"/>
              </a:defRPr>
            </a:lvl1pPr>
            <a:lvl2pPr marL="742950" indent="-285750" algn="l" defTabSz="457200" rtl="0" eaLnBrk="0" latinLnBrk="0" hangingPunct="0">
              <a:defRPr sz="1800" kern="1200">
                <a:solidFill>
                  <a:schemeClr val="tx1"/>
                </a:solidFill>
                <a:latin typeface="Calibri" pitchFamily="34" charset="0"/>
                <a:ea typeface="+mn-ea"/>
                <a:cs typeface="Arial" pitchFamily="34" charset="0"/>
              </a:defRPr>
            </a:lvl2pPr>
            <a:lvl3pPr marL="1143000" indent="-228600" algn="l" defTabSz="457200" rtl="0" eaLnBrk="0" latinLnBrk="0" hangingPunct="0">
              <a:defRPr sz="1800" kern="1200">
                <a:solidFill>
                  <a:schemeClr val="tx1"/>
                </a:solidFill>
                <a:latin typeface="Calibri" pitchFamily="34" charset="0"/>
                <a:ea typeface="+mn-ea"/>
                <a:cs typeface="Arial" pitchFamily="34" charset="0"/>
              </a:defRPr>
            </a:lvl3pPr>
            <a:lvl4pPr marL="1600200" indent="-228600" algn="l" defTabSz="457200" rtl="0" eaLnBrk="0" latinLnBrk="0" hangingPunct="0">
              <a:defRPr sz="1800" kern="1200">
                <a:solidFill>
                  <a:schemeClr val="tx1"/>
                </a:solidFill>
                <a:latin typeface="Calibri" pitchFamily="34" charset="0"/>
                <a:ea typeface="+mn-ea"/>
                <a:cs typeface="Arial" pitchFamily="34" charset="0"/>
              </a:defRPr>
            </a:lvl4pPr>
            <a:lvl5pPr marL="2057400" indent="-228600" algn="l" defTabSz="4572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algn="ctr" eaLnBrk="1" fontAlgn="base" hangingPunct="1">
              <a:spcBef>
                <a:spcPct val="0"/>
              </a:spcBef>
              <a:spcAft>
                <a:spcPct val="0"/>
              </a:spcAft>
            </a:pPr>
            <a:fld id="{A6395E76-B859-46D5-9EF6-DD539D9C0E7B}" type="slidenum">
              <a:rPr lang="en-US" altLang="en-US" sz="1100" smtClean="0">
                <a:solidFill>
                  <a:srgbClr val="5B5B5B"/>
                </a:solidFill>
                <a:latin typeface="Arial" pitchFamily="34" charset="0"/>
              </a:rPr>
              <a:pPr algn="ctr" eaLnBrk="1" fontAlgn="base" hangingPunct="1">
                <a:spcBef>
                  <a:spcPct val="0"/>
                </a:spcBef>
                <a:spcAft>
                  <a:spcPct val="0"/>
                </a:spcAft>
              </a:pPr>
              <a:t>‹#›</a:t>
            </a:fld>
            <a:endParaRPr lang="en-US" altLang="en-US" sz="1100" dirty="0">
              <a:solidFill>
                <a:srgbClr val="5B5B5B"/>
              </a:solidFill>
              <a:latin typeface="Arial" pitchFamily="34" charset="0"/>
            </a:endParaRPr>
          </a:p>
        </p:txBody>
      </p:sp>
    </p:spTree>
    <p:extLst>
      <p:ext uri="{BB962C8B-B14F-4D97-AF65-F5344CB8AC3E}">
        <p14:creationId xmlns:p14="http://schemas.microsoft.com/office/powerpoint/2010/main" val="392322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376039"/>
            <a:ext cx="8339328" cy="717551"/>
          </a:xfrm>
          <a:prstGeom prst="rect">
            <a:avLst/>
          </a:prstGeom>
        </p:spPr>
        <p:txBody>
          <a:bodyPr vert="horz" lIns="0" tIns="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93700" y="1244600"/>
            <a:ext cx="8339328" cy="4525963"/>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voybar-RGB-long.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249647"/>
          </a:xfrm>
          <a:prstGeom prst="rect">
            <a:avLst/>
          </a:prstGeom>
        </p:spPr>
      </p:pic>
      <p:grpSp>
        <p:nvGrpSpPr>
          <p:cNvPr id="8" name="Group 41"/>
          <p:cNvGrpSpPr>
            <a:grpSpLocks/>
          </p:cNvGrpSpPr>
          <p:nvPr/>
        </p:nvGrpSpPr>
        <p:grpSpPr bwMode="auto">
          <a:xfrm flipH="1">
            <a:off x="9245930" y="6075713"/>
            <a:ext cx="773114" cy="752980"/>
            <a:chOff x="-577" y="3757"/>
            <a:chExt cx="576" cy="561"/>
          </a:xfrm>
        </p:grpSpPr>
        <p:sp>
          <p:nvSpPr>
            <p:cNvPr id="9" name="Line 42"/>
            <p:cNvSpPr>
              <a:spLocks noChangeShapeType="1"/>
            </p:cNvSpPr>
            <p:nvPr userDrawn="1"/>
          </p:nvSpPr>
          <p:spPr bwMode="auto">
            <a:xfrm>
              <a:off x="-577" y="3757"/>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endParaRPr lang="en-US" dirty="0"/>
            </a:p>
          </p:txBody>
        </p:sp>
        <p:sp>
          <p:nvSpPr>
            <p:cNvPr id="10" name="Line 43"/>
            <p:cNvSpPr>
              <a:spLocks noChangeShapeType="1"/>
            </p:cNvSpPr>
            <p:nvPr userDrawn="1"/>
          </p:nvSpPr>
          <p:spPr bwMode="auto">
            <a:xfrm>
              <a:off x="-577" y="4318"/>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endParaRPr lang="en-US" dirty="0"/>
            </a:p>
          </p:txBody>
        </p:sp>
      </p:grpSp>
      <p:sp>
        <p:nvSpPr>
          <p:cNvPr id="11" name="Rectangle 47"/>
          <p:cNvSpPr>
            <a:spLocks noChangeArrowheads="1"/>
          </p:cNvSpPr>
          <p:nvPr/>
        </p:nvSpPr>
        <p:spPr bwMode="auto">
          <a:xfrm>
            <a:off x="9311021" y="6128891"/>
            <a:ext cx="1351608" cy="600165"/>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r>
              <a:rPr lang="en-GB" sz="1300" dirty="0">
                <a:solidFill>
                  <a:schemeClr val="bg1"/>
                </a:solidFill>
              </a:rPr>
              <a:t>Do not put content </a:t>
            </a:r>
            <a:br>
              <a:rPr lang="en-GB" sz="1300" dirty="0">
                <a:solidFill>
                  <a:schemeClr val="bg1"/>
                </a:solidFill>
              </a:rPr>
            </a:br>
            <a:r>
              <a:rPr lang="en-GB" sz="1300" dirty="0">
                <a:solidFill>
                  <a:schemeClr val="bg1"/>
                </a:solidFill>
              </a:rPr>
              <a:t>on the brand signature area</a:t>
            </a:r>
          </a:p>
        </p:txBody>
      </p:sp>
      <p:pic>
        <p:nvPicPr>
          <p:cNvPr id="16" name="Picture 15" descr="Voy_cap_line_PIP_art.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7675" y="6270625"/>
            <a:ext cx="1926131" cy="85725"/>
          </a:xfrm>
          <a:prstGeom prst="rect">
            <a:avLst/>
          </a:prstGeom>
        </p:spPr>
      </p:pic>
      <p:sp>
        <p:nvSpPr>
          <p:cNvPr id="12" name="Slide Number Placeholder 3"/>
          <p:cNvSpPr txBox="1">
            <a:spLocks/>
          </p:cNvSpPr>
          <p:nvPr/>
        </p:nvSpPr>
        <p:spPr bwMode="auto">
          <a:xfrm>
            <a:off x="4282017" y="6441013"/>
            <a:ext cx="579966" cy="416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457200" rtl="0" eaLnBrk="0" latinLnBrk="0" hangingPunct="0">
              <a:defRPr sz="1800" kern="1200">
                <a:solidFill>
                  <a:schemeClr val="tx1"/>
                </a:solidFill>
                <a:latin typeface="Calibri" pitchFamily="34" charset="0"/>
                <a:ea typeface="+mn-ea"/>
                <a:cs typeface="Arial" pitchFamily="34" charset="0"/>
              </a:defRPr>
            </a:lvl1pPr>
            <a:lvl2pPr marL="742950" indent="-285750" algn="l" defTabSz="457200" rtl="0" eaLnBrk="0" latinLnBrk="0" hangingPunct="0">
              <a:defRPr sz="1800" kern="1200">
                <a:solidFill>
                  <a:schemeClr val="tx1"/>
                </a:solidFill>
                <a:latin typeface="Calibri" pitchFamily="34" charset="0"/>
                <a:ea typeface="+mn-ea"/>
                <a:cs typeface="Arial" pitchFamily="34" charset="0"/>
              </a:defRPr>
            </a:lvl2pPr>
            <a:lvl3pPr marL="1143000" indent="-228600" algn="l" defTabSz="457200" rtl="0" eaLnBrk="0" latinLnBrk="0" hangingPunct="0">
              <a:defRPr sz="1800" kern="1200">
                <a:solidFill>
                  <a:schemeClr val="tx1"/>
                </a:solidFill>
                <a:latin typeface="Calibri" pitchFamily="34" charset="0"/>
                <a:ea typeface="+mn-ea"/>
                <a:cs typeface="Arial" pitchFamily="34" charset="0"/>
              </a:defRPr>
            </a:lvl3pPr>
            <a:lvl4pPr marL="1600200" indent="-228600" algn="l" defTabSz="457200" rtl="0" eaLnBrk="0" latinLnBrk="0" hangingPunct="0">
              <a:defRPr sz="1800" kern="1200">
                <a:solidFill>
                  <a:schemeClr val="tx1"/>
                </a:solidFill>
                <a:latin typeface="Calibri" pitchFamily="34" charset="0"/>
                <a:ea typeface="+mn-ea"/>
                <a:cs typeface="Arial" pitchFamily="34" charset="0"/>
              </a:defRPr>
            </a:lvl4pPr>
            <a:lvl5pPr marL="2057400" indent="-228600" algn="l" defTabSz="4572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algn="ctr" eaLnBrk="1" fontAlgn="base" hangingPunct="1">
              <a:spcBef>
                <a:spcPct val="0"/>
              </a:spcBef>
              <a:spcAft>
                <a:spcPct val="0"/>
              </a:spcAft>
            </a:pPr>
            <a:fld id="{A6395E76-B859-46D5-9EF6-DD539D9C0E7B}" type="slidenum">
              <a:rPr lang="en-US" altLang="en-US" sz="1100" smtClean="0">
                <a:solidFill>
                  <a:srgbClr val="5B5B5B"/>
                </a:solidFill>
                <a:latin typeface="Arial" pitchFamily="34" charset="0"/>
              </a:rPr>
              <a:pPr algn="ctr" eaLnBrk="1" fontAlgn="base" hangingPunct="1">
                <a:spcBef>
                  <a:spcPct val="0"/>
                </a:spcBef>
                <a:spcAft>
                  <a:spcPct val="0"/>
                </a:spcAft>
              </a:pPr>
              <a:t>‹#›</a:t>
            </a:fld>
            <a:endParaRPr lang="en-US" altLang="en-US" sz="1100" dirty="0">
              <a:solidFill>
                <a:srgbClr val="5B5B5B"/>
              </a:solidFill>
              <a:latin typeface="Arial" pitchFamily="34" charset="0"/>
            </a:endParaRPr>
          </a:p>
        </p:txBody>
      </p:sp>
      <p:pic>
        <p:nvPicPr>
          <p:cNvPr id="1026" name="Picture 2" descr="C:\Users\i714613\Desktop\Voya_Cares_r_Tag_4c_grd_pos_cobrand_Final.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076418" y="6022180"/>
            <a:ext cx="1644710" cy="58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919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7" r:id="rId4"/>
    <p:sldLayoutId id="2147483715" r:id="rId5"/>
    <p:sldLayoutId id="2147483723" r:id="rId6"/>
  </p:sldLayoutIdLst>
  <p:hf hdr="0" ftr="0" dt="0"/>
  <p:txStyles>
    <p:titleStyle>
      <a:lvl1pPr algn="l" defTabSz="457200" rtl="0" eaLnBrk="1" latinLnBrk="0" hangingPunct="1">
        <a:lnSpc>
          <a:spcPct val="80000"/>
        </a:lnSpc>
        <a:spcBef>
          <a:spcPct val="0"/>
        </a:spcBef>
        <a:buNone/>
        <a:defRPr sz="3400" kern="1200" baseline="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25.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8" Type="http://schemas.openxmlformats.org/officeDocument/2006/relationships/image" Target="../media/image30.png"/><Relationship Id="rId8" Type="http://schemas.openxmlformats.org/officeDocument/2006/relationships/image" Target="../media/image39.svg"/><Relationship Id="rId3" Type="http://schemas.openxmlformats.org/officeDocument/2006/relationships/image" Target="../media/image28.png"/><Relationship Id="rId21" Type="http://schemas.openxmlformats.org/officeDocument/2006/relationships/image" Target="../media/image33.png"/><Relationship Id="rId17" Type="http://schemas.openxmlformats.org/officeDocument/2006/relationships/image" Target="../media/image29.png"/><Relationship Id="rId12" Type="http://schemas.openxmlformats.org/officeDocument/2006/relationships/image" Target="../media/image43.svg"/><Relationship Id="rId2" Type="http://schemas.openxmlformats.org/officeDocument/2006/relationships/notesSlide" Target="../notesSlides/notesSlide15.xml"/><Relationship Id="rId16" Type="http://schemas.openxmlformats.org/officeDocument/2006/relationships/image" Target="../media/image47.sv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7.svg"/><Relationship Id="rId19" Type="http://schemas.openxmlformats.org/officeDocument/2006/relationships/image" Target="../media/image31.png"/><Relationship Id="rId10" Type="http://schemas.openxmlformats.org/officeDocument/2006/relationships/image" Target="../media/image41.svg"/><Relationship Id="rId4" Type="http://schemas.openxmlformats.org/officeDocument/2006/relationships/image" Target="../media/image35.svg"/><Relationship Id="rId22" Type="http://schemas.openxmlformats.org/officeDocument/2006/relationships/image" Target="../media/image34.png"/><Relationship Id="rId14"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36.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realeconomicimpact.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voya.com/articles/tools-and-resourc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ssa.gov/benefits/disabilit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1.sv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5.svg"/><Relationship Id="rId5" Type="http://schemas.openxmlformats.org/officeDocument/2006/relationships/image" Target="../media/image45.png"/><Relationship Id="rId4" Type="http://schemas.openxmlformats.org/officeDocument/2006/relationships/image" Target="../media/image63.sv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82.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6.sv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8.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xmlns="" id="{D1933F7E-2A5A-4EF8-81B2-0A2B2124F3C6}"/>
              </a:ext>
            </a:extLst>
          </p:cNvPr>
          <p:cNvSpPr txBox="1">
            <a:spLocks/>
          </p:cNvSpPr>
          <p:nvPr/>
        </p:nvSpPr>
        <p:spPr bwMode="auto">
          <a:xfrm>
            <a:off x="4282017" y="6441013"/>
            <a:ext cx="579966" cy="416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457200" rtl="0" eaLnBrk="0" latinLnBrk="0" hangingPunct="0">
              <a:defRPr sz="1800" kern="1200">
                <a:solidFill>
                  <a:schemeClr val="tx1"/>
                </a:solidFill>
                <a:latin typeface="Calibri" pitchFamily="34" charset="0"/>
                <a:ea typeface="+mn-ea"/>
                <a:cs typeface="Arial" pitchFamily="34" charset="0"/>
              </a:defRPr>
            </a:lvl1pPr>
            <a:lvl2pPr marL="742950" indent="-285750" algn="l" defTabSz="457200" rtl="0" eaLnBrk="0" latinLnBrk="0" hangingPunct="0">
              <a:defRPr sz="1800" kern="1200">
                <a:solidFill>
                  <a:schemeClr val="tx1"/>
                </a:solidFill>
                <a:latin typeface="Calibri" pitchFamily="34" charset="0"/>
                <a:ea typeface="+mn-ea"/>
                <a:cs typeface="Arial" pitchFamily="34" charset="0"/>
              </a:defRPr>
            </a:lvl2pPr>
            <a:lvl3pPr marL="1143000" indent="-228600" algn="l" defTabSz="457200" rtl="0" eaLnBrk="0" latinLnBrk="0" hangingPunct="0">
              <a:defRPr sz="1800" kern="1200">
                <a:solidFill>
                  <a:schemeClr val="tx1"/>
                </a:solidFill>
                <a:latin typeface="Calibri" pitchFamily="34" charset="0"/>
                <a:ea typeface="+mn-ea"/>
                <a:cs typeface="Arial" pitchFamily="34" charset="0"/>
              </a:defRPr>
            </a:lvl3pPr>
            <a:lvl4pPr marL="1600200" indent="-228600" algn="l" defTabSz="457200" rtl="0" eaLnBrk="0" latinLnBrk="0" hangingPunct="0">
              <a:defRPr sz="1800" kern="1200">
                <a:solidFill>
                  <a:schemeClr val="tx1"/>
                </a:solidFill>
                <a:latin typeface="Calibri" pitchFamily="34" charset="0"/>
                <a:ea typeface="+mn-ea"/>
                <a:cs typeface="Arial" pitchFamily="34" charset="0"/>
              </a:defRPr>
            </a:lvl4pPr>
            <a:lvl5pPr marL="2057400" indent="-228600" algn="l" defTabSz="4572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6395E76-B859-46D5-9EF6-DD539D9C0E7B}" type="slidenum">
              <a:rPr kumimoji="0" lang="en-US" altLang="en-US" sz="1100" b="0" i="0" u="none" strike="noStrike" kern="1200" cap="none" spc="0" normalizeH="0" baseline="0" noProof="0" smtClean="0">
                <a:ln>
                  <a:noFill/>
                </a:ln>
                <a:solidFill>
                  <a:srgbClr val="5B5B5B"/>
                </a:solidFill>
                <a:effectLst/>
                <a:uLnTx/>
                <a:uFillTx/>
                <a:latin typeface="Arial" pitchFamily="34" charset="0"/>
                <a:ea typeface="+mn-ea"/>
                <a:cs typeface="Arial"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dirty="0">
              <a:ln>
                <a:noFill/>
              </a:ln>
              <a:solidFill>
                <a:srgbClr val="5B5B5B"/>
              </a:solidFill>
              <a:effectLst/>
              <a:uLnTx/>
              <a:uFillTx/>
              <a:latin typeface="Arial" pitchFamily="34" charset="0"/>
              <a:ea typeface="+mn-ea"/>
              <a:cs typeface="Arial" pitchFamily="34" charset="0"/>
            </a:endParaRPr>
          </a:p>
        </p:txBody>
      </p:sp>
      <p:sp>
        <p:nvSpPr>
          <p:cNvPr id="14" name="Rectangle 13">
            <a:extLst>
              <a:ext uri="{FF2B5EF4-FFF2-40B4-BE49-F238E27FC236}">
                <a16:creationId xmlns:a16="http://schemas.microsoft.com/office/drawing/2014/main" xmlns="" id="{64490FF5-7EB1-4FD5-8E17-F9596294E950}"/>
              </a:ext>
            </a:extLst>
          </p:cNvPr>
          <p:cNvSpPr/>
          <p:nvPr/>
        </p:nvSpPr>
        <p:spPr>
          <a:xfrm>
            <a:off x="488291" y="2949806"/>
            <a:ext cx="6730655"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solidFill>
                  <a:srgbClr val="F58000"/>
                </a:solidFill>
                <a:effectLst/>
                <a:uLnTx/>
                <a:uFillTx/>
                <a:latin typeface="Arial"/>
                <a:ea typeface="+mn-ea"/>
                <a:cs typeface="Arial"/>
              </a:rPr>
              <a:t>The Essentials of Special Needs Planning</a:t>
            </a:r>
          </a:p>
        </p:txBody>
      </p:sp>
      <p:grpSp>
        <p:nvGrpSpPr>
          <p:cNvPr id="5" name="Group 41" hidden="1" title="Decorative orange arrows">
            <a:extLst>
              <a:ext uri="{FF2B5EF4-FFF2-40B4-BE49-F238E27FC236}">
                <a16:creationId xmlns:a16="http://schemas.microsoft.com/office/drawing/2014/main" xmlns="" id="{19665C7D-570A-4760-BC66-8C685D6D0802}"/>
              </a:ext>
            </a:extLst>
          </p:cNvPr>
          <p:cNvGrpSpPr>
            <a:grpSpLocks/>
          </p:cNvGrpSpPr>
          <p:nvPr/>
        </p:nvGrpSpPr>
        <p:grpSpPr bwMode="auto">
          <a:xfrm flipH="1">
            <a:off x="9245930" y="6075713"/>
            <a:ext cx="773114" cy="752980"/>
            <a:chOff x="-577" y="3757"/>
            <a:chExt cx="576" cy="561"/>
          </a:xfrm>
        </p:grpSpPr>
        <p:sp>
          <p:nvSpPr>
            <p:cNvPr id="6" name="Line 42">
              <a:extLst>
                <a:ext uri="{FF2B5EF4-FFF2-40B4-BE49-F238E27FC236}">
                  <a16:creationId xmlns:a16="http://schemas.microsoft.com/office/drawing/2014/main" xmlns="" id="{A8CB97CE-E036-4243-AE1F-4D19BB71D761}"/>
                </a:ext>
              </a:extLst>
            </p:cNvPr>
            <p:cNvSpPr>
              <a:spLocks noChangeShapeType="1"/>
            </p:cNvSpPr>
            <p:nvPr userDrawn="1"/>
          </p:nvSpPr>
          <p:spPr bwMode="auto">
            <a:xfrm>
              <a:off x="-577" y="3757"/>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Line 43">
              <a:extLst>
                <a:ext uri="{FF2B5EF4-FFF2-40B4-BE49-F238E27FC236}">
                  <a16:creationId xmlns:a16="http://schemas.microsoft.com/office/drawing/2014/main" xmlns="" id="{2D9AE52F-F07F-4AA9-B9DA-E8ECE79E1068}"/>
                </a:ext>
              </a:extLst>
            </p:cNvPr>
            <p:cNvSpPr>
              <a:spLocks noChangeShapeType="1"/>
            </p:cNvSpPr>
            <p:nvPr userDrawn="1"/>
          </p:nvSpPr>
          <p:spPr bwMode="auto">
            <a:xfrm>
              <a:off x="-577" y="4318"/>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 name="Rectangle 47" hidden="1" title="Statement not to put text on the Voya logo">
            <a:extLst>
              <a:ext uri="{FF2B5EF4-FFF2-40B4-BE49-F238E27FC236}">
                <a16:creationId xmlns:a16="http://schemas.microsoft.com/office/drawing/2014/main" xmlns="" id="{B8178FB8-D79F-4B51-8886-F6461940D83B}"/>
              </a:ext>
            </a:extLst>
          </p:cNvPr>
          <p:cNvSpPr>
            <a:spLocks noChangeArrowheads="1"/>
          </p:cNvSpPr>
          <p:nvPr/>
        </p:nvSpPr>
        <p:spPr bwMode="auto">
          <a:xfrm>
            <a:off x="9311021" y="6128891"/>
            <a:ext cx="1351608" cy="600165"/>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a:ea typeface="+mn-ea"/>
                <a:cs typeface="+mn-cs"/>
              </a:rPr>
              <a:t>Do not put content </a:t>
            </a:r>
            <a:br>
              <a:rPr kumimoji="0" lang="en-GB" sz="1300" b="0" i="0" u="none" strike="noStrike" kern="1200" cap="none" spc="0" normalizeH="0" baseline="0" noProof="0" dirty="0">
                <a:ln>
                  <a:noFill/>
                </a:ln>
                <a:solidFill>
                  <a:prstClr val="white"/>
                </a:solidFill>
                <a:effectLst/>
                <a:uLnTx/>
                <a:uFillTx/>
                <a:latin typeface="Calibri"/>
                <a:ea typeface="+mn-ea"/>
                <a:cs typeface="+mn-cs"/>
              </a:rPr>
            </a:br>
            <a:r>
              <a:rPr kumimoji="0" lang="en-GB" sz="1300" b="0" i="0" u="none" strike="noStrike" kern="1200" cap="none" spc="0" normalizeH="0" baseline="0" noProof="0" dirty="0">
                <a:ln>
                  <a:noFill/>
                </a:ln>
                <a:solidFill>
                  <a:prstClr val="white"/>
                </a:solidFill>
                <a:effectLst/>
                <a:uLnTx/>
                <a:uFillTx/>
                <a:latin typeface="Calibri"/>
                <a:ea typeface="+mn-ea"/>
                <a:cs typeface="+mn-cs"/>
              </a:rPr>
              <a:t>on the brand signature area</a:t>
            </a:r>
          </a:p>
        </p:txBody>
      </p:sp>
      <p:pic>
        <p:nvPicPr>
          <p:cNvPr id="15" name="Picture 14" descr="A man is holding up a young baby and the baby is smiling" title="Picture of a man holding up a baby">
            <a:extLst>
              <a:ext uri="{FF2B5EF4-FFF2-40B4-BE49-F238E27FC236}">
                <a16:creationId xmlns:a16="http://schemas.microsoft.com/office/drawing/2014/main" xmlns="" id="{FC07EC98-1799-4583-8F3C-B05D7ECE3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35"/>
            <a:ext cx="2242556" cy="2367684"/>
          </a:xfrm>
          <a:prstGeom prst="rect">
            <a:avLst/>
          </a:prstGeom>
        </p:spPr>
      </p:pic>
      <p:pic>
        <p:nvPicPr>
          <p:cNvPr id="18" name="Picture 17" descr="Two young girls, one wearing glasses, have their faces next to each other.  They are both smiling" title="Two girls are smiling">
            <a:extLst>
              <a:ext uri="{FF2B5EF4-FFF2-40B4-BE49-F238E27FC236}">
                <a16:creationId xmlns:a16="http://schemas.microsoft.com/office/drawing/2014/main" xmlns="" id="{0C7F820C-E782-4038-ADCA-0C8C68DCD7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569" y="-1835"/>
            <a:ext cx="2278530" cy="2367017"/>
          </a:xfrm>
          <a:prstGeom prst="rect">
            <a:avLst/>
          </a:prstGeom>
        </p:spPr>
      </p:pic>
      <p:pic>
        <p:nvPicPr>
          <p:cNvPr id="16" name="Picture 15" descr="A woman wearing a black shirt and sunglasses is seated.  She is holding 2 small black dogs and is laughing" title="woman laughing holding 2 dogs">
            <a:extLst>
              <a:ext uri="{FF2B5EF4-FFF2-40B4-BE49-F238E27FC236}">
                <a16:creationId xmlns:a16="http://schemas.microsoft.com/office/drawing/2014/main" xmlns="" id="{6E77CF12-1E76-474F-929B-B10093CE72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15444" y="-1835"/>
            <a:ext cx="2242556" cy="2367684"/>
          </a:xfrm>
          <a:prstGeom prst="rect">
            <a:avLst/>
          </a:prstGeom>
          <a:noFill/>
          <a:effectLst/>
        </p:spPr>
      </p:pic>
      <p:pic>
        <p:nvPicPr>
          <p:cNvPr id="17" name="Picture 16" descr="An older African American man is seated in front of a window.  He is wearing glasses, is bald but has a gray beard.  His shirt is a button down collared shirt made out of denim.  He is smiling and looking over his shoulder." title="Man sitting in front of a window">
            <a:extLst>
              <a:ext uri="{FF2B5EF4-FFF2-40B4-BE49-F238E27FC236}">
                <a16:creationId xmlns:a16="http://schemas.microsoft.com/office/drawing/2014/main" xmlns="" id="{80E6BE48-CA7D-4F19-A964-D9F4AAF087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6917040" y="-1835"/>
            <a:ext cx="2226960" cy="2368852"/>
          </a:xfrm>
          <a:prstGeom prst="rect">
            <a:avLst/>
          </a:prstGeom>
        </p:spPr>
      </p:pic>
      <p:pic>
        <p:nvPicPr>
          <p:cNvPr id="12" name="Picture 11" descr="voybar-RGB-long.jpg" hidden="1" title="Orange decorative line">
            <a:extLst>
              <a:ext uri="{FF2B5EF4-FFF2-40B4-BE49-F238E27FC236}">
                <a16:creationId xmlns:a16="http://schemas.microsoft.com/office/drawing/2014/main" xmlns="" id="{02E149BF-E18D-425C-92A0-9FA79BD9E6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2361605"/>
            <a:ext cx="9144000" cy="249647"/>
          </a:xfrm>
          <a:prstGeom prst="rect">
            <a:avLst/>
          </a:prstGeom>
        </p:spPr>
      </p:pic>
      <p:pic>
        <p:nvPicPr>
          <p:cNvPr id="9" name="Picture 8" descr="Voy_cap_line_PIP_art.png" title="Plam Invest Protect">
            <a:extLst>
              <a:ext uri="{FF2B5EF4-FFF2-40B4-BE49-F238E27FC236}">
                <a16:creationId xmlns:a16="http://schemas.microsoft.com/office/drawing/2014/main" xmlns="" id="{6E21D059-F678-49FE-AE54-5B9BAF91F5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675" y="6270625"/>
            <a:ext cx="1926131" cy="85725"/>
          </a:xfrm>
          <a:prstGeom prst="rect">
            <a:avLst/>
          </a:prstGeom>
        </p:spPr>
      </p:pic>
      <p:pic>
        <p:nvPicPr>
          <p:cNvPr id="11" name="Picture 2" descr="C:\Users\i714613\Desktop\Voya_Cares_r_Tag_4c_grd_pos_cobrand_Final.jpg" title="Voya Cares">
            <a:extLst>
              <a:ext uri="{FF2B5EF4-FFF2-40B4-BE49-F238E27FC236}">
                <a16:creationId xmlns:a16="http://schemas.microsoft.com/office/drawing/2014/main" xmlns="" id="{A1B1E3D0-CA81-48BF-B215-627B1CAE7C1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76418" y="6022180"/>
            <a:ext cx="1644710" cy="5826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hidden="1"/>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2" name="Title 1" hidden="1"/>
          <p:cNvSpPr>
            <a:spLocks noGrp="1"/>
          </p:cNvSpPr>
          <p:nvPr>
            <p:ph type="title" idx="4294967295"/>
          </p:nvPr>
        </p:nvSpPr>
        <p:spPr/>
        <p:txBody>
          <a:bodyPr/>
          <a:lstStyle/>
          <a:p>
            <a:pPr rtl="0" eaLnBrk="1" fontAlgn="auto" latinLnBrk="0" hangingPunct="1"/>
            <a:r>
              <a:rPr lang="en-US" sz="4400" i="0" kern="1200" spc="0" baseline="0" dirty="0" smtClean="0">
                <a:ln>
                  <a:noFill/>
                </a:ln>
                <a:solidFill>
                  <a:srgbClr val="F58000"/>
                </a:solidFill>
                <a:effectLst/>
                <a:latin typeface="Arial"/>
                <a:ea typeface="+mn-ea"/>
                <a:cs typeface="Arial"/>
              </a:rPr>
              <a:t>The Essentials of Special Needs Planning</a:t>
            </a:r>
            <a:endParaRPr lang="en-US" dirty="0" smtClean="0">
              <a:effectLst/>
            </a:endParaRPr>
          </a:p>
        </p:txBody>
      </p:sp>
    </p:spTree>
    <p:extLst>
      <p:ext uri="{BB962C8B-B14F-4D97-AF65-F5344CB8AC3E}">
        <p14:creationId xmlns:p14="http://schemas.microsoft.com/office/powerpoint/2010/main" val="4154851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smiling African American man is wearing a blue graduation cap with a yellow tassle" title="Picture of a man in a graduation cap">
            <a:extLst>
              <a:ext uri="{FF2B5EF4-FFF2-40B4-BE49-F238E27FC236}">
                <a16:creationId xmlns:a16="http://schemas.microsoft.com/office/drawing/2014/main" xmlns="" id="{C412EEDD-6C44-4185-AAB1-86D273493A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36" t="15897" r="605"/>
          <a:stretch/>
        </p:blipFill>
        <p:spPr bwMode="auto">
          <a:xfrm>
            <a:off x="0" y="0"/>
            <a:ext cx="9144000" cy="528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title="Orange rectangle with the words Key lifetime planning phases"/>
          <p:cNvSpPr/>
          <p:nvPr/>
        </p:nvSpPr>
        <p:spPr>
          <a:xfrm>
            <a:off x="5169123" y="3845894"/>
            <a:ext cx="3974877" cy="1439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itle 1" hidden="1"/>
          <p:cNvSpPr txBox="1">
            <a:spLocks/>
          </p:cNvSpPr>
          <p:nvPr/>
        </p:nvSpPr>
        <p:spPr>
          <a:xfrm>
            <a:off x="373062" y="3845894"/>
            <a:ext cx="5245100" cy="115412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bg1">
                    <a:lumMod val="95000"/>
                  </a:schemeClr>
                </a:solidFill>
                <a:effectLst/>
                <a:uLnTx/>
                <a:uFillTx/>
                <a:latin typeface="Arial"/>
                <a:ea typeface="+mj-ea"/>
                <a:cs typeface="Arial"/>
              </a:rPr>
              <a:t>Key lifetime planning</a:t>
            </a:r>
            <a:endParaRPr kumimoji="0" lang="en-US" sz="800" b="0" i="0" u="none" strike="noStrike" kern="1200" cap="none" spc="0" normalizeH="0" baseline="0" noProof="0" dirty="0">
              <a:ln>
                <a:noFill/>
              </a:ln>
              <a:solidFill>
                <a:schemeClr val="bg1">
                  <a:lumMod val="95000"/>
                </a:schemeClr>
              </a:solidFill>
              <a:effectLst/>
              <a:uLnTx/>
              <a:uFillTx/>
              <a:latin typeface="Arial"/>
              <a:ea typeface="+mj-ea"/>
              <a:cs typeface="Arial"/>
            </a:endParaRPr>
          </a:p>
        </p:txBody>
      </p:sp>
      <p:sp>
        <p:nvSpPr>
          <p:cNvPr id="8" name="Title 1"/>
          <p:cNvSpPr txBox="1">
            <a:spLocks/>
          </p:cNvSpPr>
          <p:nvPr/>
        </p:nvSpPr>
        <p:spPr>
          <a:xfrm>
            <a:off x="5389587" y="4349431"/>
            <a:ext cx="3340075"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a:ea typeface="+mj-ea"/>
                <a:cs typeface="Arial"/>
              </a:rPr>
              <a:t>Key lifetime </a:t>
            </a:r>
            <a:br>
              <a:rPr kumimoji="0" lang="en-US" sz="3400" b="0" i="0" u="none" strike="noStrike" kern="1200" cap="none" spc="0" normalizeH="0" baseline="0" noProof="0" dirty="0">
                <a:ln>
                  <a:noFill/>
                </a:ln>
                <a:solidFill>
                  <a:prstClr val="white"/>
                </a:solidFill>
                <a:effectLst/>
                <a:uLnTx/>
                <a:uFillTx/>
                <a:latin typeface="Arial"/>
                <a:ea typeface="+mj-ea"/>
                <a:cs typeface="Arial"/>
              </a:rPr>
            </a:br>
            <a:r>
              <a:rPr kumimoji="0" lang="en-US" sz="3400" b="0" i="0" u="none" strike="noStrike" kern="1200" cap="none" spc="0" normalizeH="0" baseline="0" noProof="0" dirty="0">
                <a:ln>
                  <a:noFill/>
                </a:ln>
                <a:solidFill>
                  <a:prstClr val="white"/>
                </a:solidFill>
                <a:effectLst/>
                <a:uLnTx/>
                <a:uFillTx/>
                <a:latin typeface="Arial"/>
                <a:ea typeface="+mj-ea"/>
                <a:cs typeface="Arial"/>
              </a:rPr>
              <a:t>planning phases</a:t>
            </a:r>
          </a:p>
        </p:txBody>
      </p:sp>
      <p:sp>
        <p:nvSpPr>
          <p:cNvPr id="2" name="AutoShape 2" descr="https://v3.voya.com/b/www/c/en-GB/Asset/Thumbnail/9479?name=details&amp;m=636120682884792683" hidden="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title="white decorative rectangle"/>
          <p:cNvSpPr/>
          <p:nvPr/>
        </p:nvSpPr>
        <p:spPr>
          <a:xfrm>
            <a:off x="0" y="5285029"/>
            <a:ext cx="9144000" cy="403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4" name="Title 3" hidden="1"/>
          <p:cNvSpPr>
            <a:spLocks noGrp="1"/>
          </p:cNvSpPr>
          <p:nvPr>
            <p:ph type="title" idx="4294967295"/>
          </p:nvPr>
        </p:nvSpPr>
        <p:spPr/>
        <p:txBody>
          <a:bodyPr/>
          <a:lstStyle/>
          <a:p>
            <a:pPr marL="0" marR="0" indent="0" algn="l" defTabSz="457200" rtl="0" eaLnBrk="1" fontAlgn="auto" latinLnBrk="0" hangingPunct="1">
              <a:lnSpc>
                <a:spcPct val="80000"/>
              </a:lnSpc>
              <a:spcBef>
                <a:spcPct val="0"/>
              </a:spcBef>
              <a:spcAft>
                <a:spcPts val="0"/>
              </a:spcAft>
              <a:buClrTx/>
              <a:buSzTx/>
              <a:buFontTx/>
              <a:buNone/>
              <a:tabLst/>
              <a:defRPr/>
            </a:pPr>
            <a:r>
              <a:rPr lang="en-US" sz="3400" b="0" i="0" kern="1200" baseline="0" dirty="0" smtClean="0">
                <a:solidFill>
                  <a:schemeClr val="tx2"/>
                </a:solidFill>
                <a:effectLst/>
                <a:latin typeface="Arial"/>
                <a:ea typeface="+mj-ea"/>
                <a:cs typeface="Arial"/>
              </a:rPr>
              <a:t>Key lifetime planning phases</a:t>
            </a:r>
            <a:endParaRPr lang="en-US" dirty="0" smtClean="0">
              <a:effectLst/>
            </a:endParaRPr>
          </a:p>
        </p:txBody>
      </p:sp>
    </p:spTree>
    <p:extLst>
      <p:ext uri="{BB962C8B-B14F-4D97-AF65-F5344CB8AC3E}">
        <p14:creationId xmlns:p14="http://schemas.microsoft.com/office/powerpoint/2010/main" val="1381263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lifetime planning </a:t>
            </a:r>
            <a:r>
              <a:rPr lang="en-US" dirty="0" smtClean="0"/>
              <a:t>phases.</a:t>
            </a:r>
            <a:endParaRPr lang="en-US" dirty="0"/>
          </a:p>
        </p:txBody>
      </p:sp>
      <p:sp>
        <p:nvSpPr>
          <p:cNvPr id="29" name="Rectangle 28"/>
          <p:cNvSpPr/>
          <p:nvPr/>
        </p:nvSpPr>
        <p:spPr>
          <a:xfrm>
            <a:off x="390585" y="1242157"/>
            <a:ext cx="4050792" cy="7009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Foundation Birth – 3 years old</a:t>
            </a:r>
          </a:p>
        </p:txBody>
      </p:sp>
      <p:sp>
        <p:nvSpPr>
          <p:cNvPr id="10" name="TextBox 9"/>
          <p:cNvSpPr txBox="1"/>
          <p:nvPr/>
        </p:nvSpPr>
        <p:spPr>
          <a:xfrm>
            <a:off x="399210" y="1952706"/>
            <a:ext cx="4042165" cy="2092881"/>
          </a:xfrm>
          <a:prstGeom prst="rect">
            <a:avLst/>
          </a:prstGeom>
          <a:noFill/>
        </p:spPr>
        <p:txBody>
          <a:bodyPr wrap="square" rtlCol="0">
            <a:spAutoFit/>
          </a:bodyPr>
          <a:lstStyle/>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Early Intervention</a:t>
            </a:r>
          </a:p>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Long term planning including Special Needs Trust and life insurance</a:t>
            </a:r>
          </a:p>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Individual Education Plan drawn up</a:t>
            </a:r>
          </a:p>
        </p:txBody>
      </p:sp>
      <p:pic>
        <p:nvPicPr>
          <p:cNvPr id="32" name="Picture 2" descr="C:\Users\i714613\Desktop\Photos\GettyImages-824002536.jpg&#10;A man wearing a cap and a white t-shirt is hugging a young girl.  The girl is wearing a gray jacket, has dark hair and eyes and is smiling" title="man hugging a young girl">
            <a:extLst>
              <a:ext uri="{FF2B5EF4-FFF2-40B4-BE49-F238E27FC236}">
                <a16:creationId xmlns:a16="http://schemas.microsoft.com/office/drawing/2014/main" xmlns="" id="{861B8215-AC00-4FF5-A96A-BA64871B0C9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340" t="1420" r="1659" b="2399"/>
          <a:stretch/>
        </p:blipFill>
        <p:spPr bwMode="auto">
          <a:xfrm>
            <a:off x="410973" y="4055193"/>
            <a:ext cx="4018430" cy="1716957"/>
          </a:xfrm>
          <a:prstGeom prst="rect">
            <a:avLst/>
          </a:prstGeom>
          <a:extLst>
            <a:ext uri="{909E8E84-426E-40DD-AFC4-6F175D3DCCD1}">
              <a14:hiddenFill xmlns:a14="http://schemas.microsoft.com/office/drawing/2010/main">
                <a:solidFill>
                  <a:srgbClr val="FFFFFF"/>
                </a:solidFill>
              </a14:hiddenFill>
            </a:ext>
          </a:extLst>
        </p:spPr>
      </p:pic>
      <p:cxnSp>
        <p:nvCxnSpPr>
          <p:cNvPr id="15" name="Straight Connector 14" title="grey line down the middle of the slide"/>
          <p:cNvCxnSpPr>
            <a:cxnSpLocks/>
          </p:cNvCxnSpPr>
          <p:nvPr/>
        </p:nvCxnSpPr>
        <p:spPr>
          <a:xfrm>
            <a:off x="4562763" y="1242158"/>
            <a:ext cx="0" cy="4546167"/>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684150" y="1242157"/>
            <a:ext cx="4054140" cy="7009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Childhood and transitioning to adulthood 3 – 18 years old</a:t>
            </a:r>
          </a:p>
        </p:txBody>
      </p:sp>
      <p:sp>
        <p:nvSpPr>
          <p:cNvPr id="24" name="TextBox 23">
            <a:extLst>
              <a:ext uri="{FF2B5EF4-FFF2-40B4-BE49-F238E27FC236}">
                <a16:creationId xmlns:a16="http://schemas.microsoft.com/office/drawing/2014/main" xmlns="" id="{7A4F20FF-69FF-4495-B1C7-DC4718E3E637}"/>
              </a:ext>
            </a:extLst>
          </p:cNvPr>
          <p:cNvSpPr txBox="1"/>
          <p:nvPr/>
        </p:nvSpPr>
        <p:spPr>
          <a:xfrm>
            <a:off x="4696125" y="1952706"/>
            <a:ext cx="4042165" cy="1836400"/>
          </a:xfrm>
          <a:prstGeom prst="rect">
            <a:avLst/>
          </a:prstGeom>
          <a:noFill/>
        </p:spPr>
        <p:txBody>
          <a:bodyPr wrap="square" rtlCol="0">
            <a:spAutoFit/>
          </a:bodyPr>
          <a:lstStyle/>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Individual Education Plan</a:t>
            </a:r>
          </a:p>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Education</a:t>
            </a:r>
          </a:p>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Transition planning</a:t>
            </a:r>
          </a:p>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Guardianship</a:t>
            </a:r>
          </a:p>
          <a:p>
            <a:pPr marL="274320" marR="0" lvl="0" indent="-27432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Workshops and adult education</a:t>
            </a:r>
          </a:p>
        </p:txBody>
      </p:sp>
      <p:pic>
        <p:nvPicPr>
          <p:cNvPr id="11" name="Picture 2" descr="C:\Users\i714613\Desktop\DSCF5615.jpg&#10;&#10;A man with an orange and black jacket is standing behind a young man with Down syndrome.  The man giving the hug has short brown hair and is smiling.  The young man with Down syndrome is wearing glasses, has short hair and a big smile" title="Man hugging a young man with Down syndrome">
            <a:extLst>
              <a:ext uri="{FF2B5EF4-FFF2-40B4-BE49-F238E27FC236}">
                <a16:creationId xmlns:a16="http://schemas.microsoft.com/office/drawing/2014/main" xmlns="" id="{78CC261D-52A3-4ACA-BFF7-DCFE2043F24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24" t="12253" r="-84" b="23940"/>
          <a:stretch/>
        </p:blipFill>
        <p:spPr bwMode="auto">
          <a:xfrm>
            <a:off x="4684150" y="4057650"/>
            <a:ext cx="4048878"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www.verywellhealth.com/thmb/ak6lUwJ1gibqCniOYU3Ln2Z9KTk=/768x0/filters:no_upscale():max_bytes(150000):strip_icc():format(webp)/GettyImages-824002536small-c10acd92d0314482bd2235fc6680d295.jpg" hidden="1">
            <a:extLst>
              <a:ext uri="{FF2B5EF4-FFF2-40B4-BE49-F238E27FC236}">
                <a16:creationId xmlns:a16="http://schemas.microsoft.com/office/drawing/2014/main" xmlns="" id="{5844F645-A507-4F76-B0E4-C29A09503C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3" name="TextBox 32"/>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328854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Key lifetime planning phases (cont’d)</a:t>
            </a:r>
          </a:p>
        </p:txBody>
      </p:sp>
      <p:sp>
        <p:nvSpPr>
          <p:cNvPr id="6" name="Rectangle 5"/>
          <p:cNvSpPr/>
          <p:nvPr/>
        </p:nvSpPr>
        <p:spPr>
          <a:xfrm>
            <a:off x="394320" y="1249362"/>
            <a:ext cx="2468880" cy="807601"/>
          </a:xfrm>
          <a:prstGeom prst="rect">
            <a:avLst/>
          </a:prstGeom>
          <a:solidFill>
            <a:schemeClr val="tx2"/>
          </a:solidFill>
        </p:spPr>
        <p:txBody>
          <a:bodyPr wrap="square">
            <a:noAutofit/>
          </a:bodyPr>
          <a:lstStyle/>
          <a:p>
            <a:pPr marL="0" marR="0" lvl="0" indent="0" algn="l" defTabSz="457200" rtl="0" eaLnBrk="1" fontAlgn="auto" latinLnBrk="0" hangingPunct="1">
              <a:lnSpc>
                <a:spcPct val="100000"/>
              </a:lnSpc>
              <a:spcBef>
                <a:spcPts val="600"/>
              </a:spcBef>
              <a:spcAft>
                <a:spcPts val="0"/>
              </a:spcAft>
              <a:buClr>
                <a:srgbClr val="B73F7C"/>
              </a:buClr>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Arial"/>
              </a:rPr>
              <a:t>Young adulthood 18+</a:t>
            </a:r>
          </a:p>
        </p:txBody>
      </p:sp>
      <p:sp>
        <p:nvSpPr>
          <p:cNvPr id="48" name="Rectangle 47"/>
          <p:cNvSpPr/>
          <p:nvPr/>
        </p:nvSpPr>
        <p:spPr>
          <a:xfrm>
            <a:off x="422895" y="2193627"/>
            <a:ext cx="2440305" cy="1938992"/>
          </a:xfrm>
          <a:prstGeom prst="rect">
            <a:avLst/>
          </a:prstGeom>
          <a:ln>
            <a:noFill/>
          </a:ln>
        </p:spPr>
        <p:txBody>
          <a:bodyPr wrap="square" anchor="t">
            <a:spAutoFit/>
          </a:bodyPr>
          <a:lstStyle/>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Medical</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Housing</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Social life</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Education</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Employment</a:t>
            </a:r>
          </a:p>
        </p:txBody>
      </p:sp>
      <p:pic>
        <p:nvPicPr>
          <p:cNvPr id="12" name="Graphic 11" title="outline of a person in orange">
            <a:extLst>
              <a:ext uri="{FF2B5EF4-FFF2-40B4-BE49-F238E27FC236}">
                <a16:creationId xmlns:a16="http://schemas.microsoft.com/office/drawing/2014/main" xmlns="" id="{1AD74FDE-3954-4AF9-8B73-D1B9B5D1BC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4320" y="4696322"/>
            <a:ext cx="756136" cy="756136"/>
          </a:xfrm>
          <a:prstGeom prst="rect">
            <a:avLst/>
          </a:prstGeom>
        </p:spPr>
      </p:pic>
      <p:sp>
        <p:nvSpPr>
          <p:cNvPr id="37" name="Rectangle 36">
            <a:extLst>
              <a:ext uri="{FF2B5EF4-FFF2-40B4-BE49-F238E27FC236}">
                <a16:creationId xmlns:a16="http://schemas.microsoft.com/office/drawing/2014/main" xmlns="" id="{4D6EC52C-1615-4AA4-96E3-9C654B0ABDC0}"/>
              </a:ext>
            </a:extLst>
          </p:cNvPr>
          <p:cNvSpPr/>
          <p:nvPr/>
        </p:nvSpPr>
        <p:spPr>
          <a:xfrm>
            <a:off x="3326024" y="1249363"/>
            <a:ext cx="2468880" cy="807602"/>
          </a:xfrm>
          <a:prstGeom prst="rect">
            <a:avLst/>
          </a:prstGeom>
          <a:solidFill>
            <a:schemeClr val="accent3"/>
          </a:solidFill>
        </p:spPr>
        <p:txBody>
          <a:bodyPr wrap="square" anchor="ctr">
            <a:noAutofit/>
          </a:bodyPr>
          <a:lstStyle/>
          <a:p>
            <a:pPr marL="0" marR="0" lvl="0" indent="0" algn="l" defTabSz="457200" rtl="0" eaLnBrk="1" fontAlgn="auto" latinLnBrk="0" hangingPunct="1">
              <a:lnSpc>
                <a:spcPct val="100000"/>
              </a:lnSpc>
              <a:spcBef>
                <a:spcPts val="600"/>
              </a:spcBef>
              <a:spcAft>
                <a:spcPts val="0"/>
              </a:spcAft>
              <a:buClr>
                <a:srgbClr val="B73F7C"/>
              </a:buClr>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Arial"/>
              </a:rPr>
              <a:t>Parents’ retirement</a:t>
            </a:r>
          </a:p>
        </p:txBody>
      </p:sp>
      <p:sp>
        <p:nvSpPr>
          <p:cNvPr id="14" name="TextBox 13" descr="Retirement Savings&#10;Government Benefits&#10;Beneficiary designations" title="Box with words"/>
          <p:cNvSpPr txBox="1"/>
          <p:nvPr/>
        </p:nvSpPr>
        <p:spPr>
          <a:xfrm>
            <a:off x="3354597" y="2193627"/>
            <a:ext cx="2440305" cy="2092881"/>
          </a:xfrm>
          <a:prstGeom prst="rect">
            <a:avLst/>
          </a:prstGeom>
          <a:noFill/>
        </p:spPr>
        <p:txBody>
          <a:bodyPr wrap="square" rtlCol="0">
            <a:spAutoFit/>
          </a:bodyPr>
          <a:lstStyle/>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Retirement savings</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Government benefits</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Beneficiary designations</a:t>
            </a:r>
          </a:p>
        </p:txBody>
      </p:sp>
      <p:grpSp>
        <p:nvGrpSpPr>
          <p:cNvPr id="17" name="Group 4" title="outline of a person in a rocking chair with a $ sign in front of them">
            <a:extLst>
              <a:ext uri="{FF2B5EF4-FFF2-40B4-BE49-F238E27FC236}">
                <a16:creationId xmlns:a16="http://schemas.microsoft.com/office/drawing/2014/main" xmlns="" id="{A4DFA79E-79A5-4CEB-B65C-06DF6BD21A07}"/>
              </a:ext>
            </a:extLst>
          </p:cNvPr>
          <p:cNvGrpSpPr>
            <a:grpSpLocks noChangeAspect="1"/>
          </p:cNvGrpSpPr>
          <p:nvPr/>
        </p:nvGrpSpPr>
        <p:grpSpPr bwMode="auto">
          <a:xfrm>
            <a:off x="3326024" y="4696323"/>
            <a:ext cx="757013" cy="756136"/>
            <a:chOff x="6104" y="423"/>
            <a:chExt cx="4323" cy="4318"/>
          </a:xfrm>
          <a:solidFill>
            <a:schemeClr val="accent3"/>
          </a:solidFill>
        </p:grpSpPr>
        <p:sp>
          <p:nvSpPr>
            <p:cNvPr id="19" name="Freeform 5">
              <a:extLst>
                <a:ext uri="{FF2B5EF4-FFF2-40B4-BE49-F238E27FC236}">
                  <a16:creationId xmlns:a16="http://schemas.microsoft.com/office/drawing/2014/main" xmlns="" id="{F296F222-B275-4B0A-BDB1-146F8FA07EB1}"/>
                </a:ext>
              </a:extLst>
            </p:cNvPr>
            <p:cNvSpPr>
              <a:spLocks/>
            </p:cNvSpPr>
            <p:nvPr/>
          </p:nvSpPr>
          <p:spPr bwMode="auto">
            <a:xfrm>
              <a:off x="8787" y="1763"/>
              <a:ext cx="1640" cy="1043"/>
            </a:xfrm>
            <a:custGeom>
              <a:avLst/>
              <a:gdLst>
                <a:gd name="T0" fmla="*/ 1491 w 1640"/>
                <a:gd name="T1" fmla="*/ 0 h 1043"/>
                <a:gd name="T2" fmla="*/ 1342 w 1640"/>
                <a:gd name="T3" fmla="*/ 0 h 1043"/>
                <a:gd name="T4" fmla="*/ 1342 w 1640"/>
                <a:gd name="T5" fmla="*/ 894 h 1043"/>
                <a:gd name="T6" fmla="*/ 1192 w 1640"/>
                <a:gd name="T7" fmla="*/ 894 h 1043"/>
                <a:gd name="T8" fmla="*/ 1192 w 1640"/>
                <a:gd name="T9" fmla="*/ 149 h 1043"/>
                <a:gd name="T10" fmla="*/ 1043 w 1640"/>
                <a:gd name="T11" fmla="*/ 149 h 1043"/>
                <a:gd name="T12" fmla="*/ 1043 w 1640"/>
                <a:gd name="T13" fmla="*/ 894 h 1043"/>
                <a:gd name="T14" fmla="*/ 894 w 1640"/>
                <a:gd name="T15" fmla="*/ 894 h 1043"/>
                <a:gd name="T16" fmla="*/ 894 w 1640"/>
                <a:gd name="T17" fmla="*/ 373 h 1043"/>
                <a:gd name="T18" fmla="*/ 745 w 1640"/>
                <a:gd name="T19" fmla="*/ 373 h 1043"/>
                <a:gd name="T20" fmla="*/ 745 w 1640"/>
                <a:gd name="T21" fmla="*/ 894 h 1043"/>
                <a:gd name="T22" fmla="*/ 596 w 1640"/>
                <a:gd name="T23" fmla="*/ 894 h 1043"/>
                <a:gd name="T24" fmla="*/ 596 w 1640"/>
                <a:gd name="T25" fmla="*/ 596 h 1043"/>
                <a:gd name="T26" fmla="*/ 447 w 1640"/>
                <a:gd name="T27" fmla="*/ 596 h 1043"/>
                <a:gd name="T28" fmla="*/ 447 w 1640"/>
                <a:gd name="T29" fmla="*/ 894 h 1043"/>
                <a:gd name="T30" fmla="*/ 298 w 1640"/>
                <a:gd name="T31" fmla="*/ 894 h 1043"/>
                <a:gd name="T32" fmla="*/ 298 w 1640"/>
                <a:gd name="T33" fmla="*/ 745 h 1043"/>
                <a:gd name="T34" fmla="*/ 149 w 1640"/>
                <a:gd name="T35" fmla="*/ 745 h 1043"/>
                <a:gd name="T36" fmla="*/ 149 w 1640"/>
                <a:gd name="T37" fmla="*/ 894 h 1043"/>
                <a:gd name="T38" fmla="*/ 0 w 1640"/>
                <a:gd name="T39" fmla="*/ 894 h 1043"/>
                <a:gd name="T40" fmla="*/ 0 w 1640"/>
                <a:gd name="T41" fmla="*/ 1043 h 1043"/>
                <a:gd name="T42" fmla="*/ 1640 w 1640"/>
                <a:gd name="T43" fmla="*/ 1043 h 1043"/>
                <a:gd name="T44" fmla="*/ 1640 w 1640"/>
                <a:gd name="T45" fmla="*/ 894 h 1043"/>
                <a:gd name="T46" fmla="*/ 1491 w 1640"/>
                <a:gd name="T47" fmla="*/ 894 h 1043"/>
                <a:gd name="T48" fmla="*/ 1491 w 1640"/>
                <a:gd name="T49"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0" h="1043">
                  <a:moveTo>
                    <a:pt x="1491" y="0"/>
                  </a:moveTo>
                  <a:lnTo>
                    <a:pt x="1342" y="0"/>
                  </a:lnTo>
                  <a:lnTo>
                    <a:pt x="1342" y="894"/>
                  </a:lnTo>
                  <a:lnTo>
                    <a:pt x="1192" y="894"/>
                  </a:lnTo>
                  <a:lnTo>
                    <a:pt x="1192" y="149"/>
                  </a:lnTo>
                  <a:lnTo>
                    <a:pt x="1043" y="149"/>
                  </a:lnTo>
                  <a:lnTo>
                    <a:pt x="1043" y="894"/>
                  </a:lnTo>
                  <a:lnTo>
                    <a:pt x="894" y="894"/>
                  </a:lnTo>
                  <a:lnTo>
                    <a:pt x="894" y="373"/>
                  </a:lnTo>
                  <a:lnTo>
                    <a:pt x="745" y="373"/>
                  </a:lnTo>
                  <a:lnTo>
                    <a:pt x="745" y="894"/>
                  </a:lnTo>
                  <a:lnTo>
                    <a:pt x="596" y="894"/>
                  </a:lnTo>
                  <a:lnTo>
                    <a:pt x="596" y="596"/>
                  </a:lnTo>
                  <a:lnTo>
                    <a:pt x="447" y="596"/>
                  </a:lnTo>
                  <a:lnTo>
                    <a:pt x="447" y="894"/>
                  </a:lnTo>
                  <a:lnTo>
                    <a:pt x="298" y="894"/>
                  </a:lnTo>
                  <a:lnTo>
                    <a:pt x="298" y="745"/>
                  </a:lnTo>
                  <a:lnTo>
                    <a:pt x="149" y="745"/>
                  </a:lnTo>
                  <a:lnTo>
                    <a:pt x="149" y="894"/>
                  </a:lnTo>
                  <a:lnTo>
                    <a:pt x="0" y="894"/>
                  </a:lnTo>
                  <a:lnTo>
                    <a:pt x="0" y="1043"/>
                  </a:lnTo>
                  <a:lnTo>
                    <a:pt x="1640" y="1043"/>
                  </a:lnTo>
                  <a:lnTo>
                    <a:pt x="1640" y="894"/>
                  </a:lnTo>
                  <a:lnTo>
                    <a:pt x="1491" y="894"/>
                  </a:lnTo>
                  <a:lnTo>
                    <a:pt x="14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xmlns="" id="{8C993D2A-39F3-4228-B7F9-201AE94AA73F}"/>
                </a:ext>
              </a:extLst>
            </p:cNvPr>
            <p:cNvSpPr>
              <a:spLocks noEditPoints="1"/>
            </p:cNvSpPr>
            <p:nvPr/>
          </p:nvSpPr>
          <p:spPr bwMode="auto">
            <a:xfrm>
              <a:off x="9234" y="423"/>
              <a:ext cx="1193" cy="1191"/>
            </a:xfrm>
            <a:custGeom>
              <a:avLst/>
              <a:gdLst>
                <a:gd name="T0" fmla="*/ 256 w 512"/>
                <a:gd name="T1" fmla="*/ 512 h 512"/>
                <a:gd name="T2" fmla="*/ 512 w 512"/>
                <a:gd name="T3" fmla="*/ 256 h 512"/>
                <a:gd name="T4" fmla="*/ 256 w 512"/>
                <a:gd name="T5" fmla="*/ 0 h 512"/>
                <a:gd name="T6" fmla="*/ 0 w 512"/>
                <a:gd name="T7" fmla="*/ 256 h 512"/>
                <a:gd name="T8" fmla="*/ 256 w 512"/>
                <a:gd name="T9" fmla="*/ 512 h 512"/>
                <a:gd name="T10" fmla="*/ 256 w 512"/>
                <a:gd name="T11" fmla="*/ 288 h 512"/>
                <a:gd name="T12" fmla="*/ 160 w 512"/>
                <a:gd name="T13" fmla="*/ 192 h 512"/>
                <a:gd name="T14" fmla="*/ 224 w 512"/>
                <a:gd name="T15" fmla="*/ 102 h 512"/>
                <a:gd name="T16" fmla="*/ 224 w 512"/>
                <a:gd name="T17" fmla="*/ 64 h 512"/>
                <a:gd name="T18" fmla="*/ 288 w 512"/>
                <a:gd name="T19" fmla="*/ 64 h 512"/>
                <a:gd name="T20" fmla="*/ 288 w 512"/>
                <a:gd name="T21" fmla="*/ 102 h 512"/>
                <a:gd name="T22" fmla="*/ 352 w 512"/>
                <a:gd name="T23" fmla="*/ 192 h 512"/>
                <a:gd name="T24" fmla="*/ 288 w 512"/>
                <a:gd name="T25" fmla="*/ 192 h 512"/>
                <a:gd name="T26" fmla="*/ 256 w 512"/>
                <a:gd name="T27" fmla="*/ 160 h 512"/>
                <a:gd name="T28" fmla="*/ 224 w 512"/>
                <a:gd name="T29" fmla="*/ 192 h 512"/>
                <a:gd name="T30" fmla="*/ 256 w 512"/>
                <a:gd name="T31" fmla="*/ 224 h 512"/>
                <a:gd name="T32" fmla="*/ 352 w 512"/>
                <a:gd name="T33" fmla="*/ 320 h 512"/>
                <a:gd name="T34" fmla="*/ 288 w 512"/>
                <a:gd name="T35" fmla="*/ 410 h 512"/>
                <a:gd name="T36" fmla="*/ 288 w 512"/>
                <a:gd name="T37" fmla="*/ 448 h 512"/>
                <a:gd name="T38" fmla="*/ 224 w 512"/>
                <a:gd name="T39" fmla="*/ 448 h 512"/>
                <a:gd name="T40" fmla="*/ 224 w 512"/>
                <a:gd name="T41" fmla="*/ 410 h 512"/>
                <a:gd name="T42" fmla="*/ 160 w 512"/>
                <a:gd name="T43" fmla="*/ 320 h 512"/>
                <a:gd name="T44" fmla="*/ 224 w 512"/>
                <a:gd name="T45" fmla="*/ 320 h 512"/>
                <a:gd name="T46" fmla="*/ 256 w 512"/>
                <a:gd name="T47" fmla="*/ 352 h 512"/>
                <a:gd name="T48" fmla="*/ 288 w 512"/>
                <a:gd name="T49" fmla="*/ 320 h 512"/>
                <a:gd name="T50" fmla="*/ 256 w 512"/>
                <a:gd name="T51"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288"/>
                  </a:moveTo>
                  <a:cubicBezTo>
                    <a:pt x="203" y="288"/>
                    <a:pt x="160" y="245"/>
                    <a:pt x="160" y="192"/>
                  </a:cubicBezTo>
                  <a:cubicBezTo>
                    <a:pt x="160" y="150"/>
                    <a:pt x="187" y="115"/>
                    <a:pt x="224" y="102"/>
                  </a:cubicBezTo>
                  <a:cubicBezTo>
                    <a:pt x="224" y="64"/>
                    <a:pt x="224" y="64"/>
                    <a:pt x="224" y="64"/>
                  </a:cubicBezTo>
                  <a:cubicBezTo>
                    <a:pt x="288" y="64"/>
                    <a:pt x="288" y="64"/>
                    <a:pt x="288" y="64"/>
                  </a:cubicBezTo>
                  <a:cubicBezTo>
                    <a:pt x="288" y="102"/>
                    <a:pt x="288" y="102"/>
                    <a:pt x="288" y="102"/>
                  </a:cubicBezTo>
                  <a:cubicBezTo>
                    <a:pt x="325" y="115"/>
                    <a:pt x="352" y="150"/>
                    <a:pt x="352" y="192"/>
                  </a:cubicBezTo>
                  <a:cubicBezTo>
                    <a:pt x="288" y="192"/>
                    <a:pt x="288" y="192"/>
                    <a:pt x="288" y="192"/>
                  </a:cubicBezTo>
                  <a:cubicBezTo>
                    <a:pt x="288" y="174"/>
                    <a:pt x="274" y="160"/>
                    <a:pt x="256" y="160"/>
                  </a:cubicBezTo>
                  <a:cubicBezTo>
                    <a:pt x="238" y="160"/>
                    <a:pt x="224" y="174"/>
                    <a:pt x="224" y="192"/>
                  </a:cubicBezTo>
                  <a:cubicBezTo>
                    <a:pt x="224" y="210"/>
                    <a:pt x="238" y="224"/>
                    <a:pt x="256" y="224"/>
                  </a:cubicBezTo>
                  <a:cubicBezTo>
                    <a:pt x="309" y="224"/>
                    <a:pt x="352" y="267"/>
                    <a:pt x="352" y="320"/>
                  </a:cubicBezTo>
                  <a:cubicBezTo>
                    <a:pt x="352" y="362"/>
                    <a:pt x="325" y="397"/>
                    <a:pt x="288" y="410"/>
                  </a:cubicBezTo>
                  <a:cubicBezTo>
                    <a:pt x="288" y="448"/>
                    <a:pt x="288" y="448"/>
                    <a:pt x="288" y="448"/>
                  </a:cubicBezTo>
                  <a:cubicBezTo>
                    <a:pt x="224" y="448"/>
                    <a:pt x="224" y="448"/>
                    <a:pt x="224" y="448"/>
                  </a:cubicBezTo>
                  <a:cubicBezTo>
                    <a:pt x="224" y="410"/>
                    <a:pt x="224" y="410"/>
                    <a:pt x="224" y="410"/>
                  </a:cubicBezTo>
                  <a:cubicBezTo>
                    <a:pt x="187" y="397"/>
                    <a:pt x="160" y="362"/>
                    <a:pt x="160" y="320"/>
                  </a:cubicBezTo>
                  <a:cubicBezTo>
                    <a:pt x="224" y="320"/>
                    <a:pt x="224" y="320"/>
                    <a:pt x="224" y="320"/>
                  </a:cubicBezTo>
                  <a:cubicBezTo>
                    <a:pt x="224" y="338"/>
                    <a:pt x="238" y="352"/>
                    <a:pt x="256" y="352"/>
                  </a:cubicBezTo>
                  <a:cubicBezTo>
                    <a:pt x="274" y="352"/>
                    <a:pt x="288" y="338"/>
                    <a:pt x="288" y="320"/>
                  </a:cubicBezTo>
                  <a:cubicBezTo>
                    <a:pt x="288" y="302"/>
                    <a:pt x="274" y="288"/>
                    <a:pt x="256"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7">
              <a:extLst>
                <a:ext uri="{FF2B5EF4-FFF2-40B4-BE49-F238E27FC236}">
                  <a16:creationId xmlns:a16="http://schemas.microsoft.com/office/drawing/2014/main" xmlns="" id="{44E8A631-8BAA-4C4B-AAE3-68740CB882B8}"/>
                </a:ext>
              </a:extLst>
            </p:cNvPr>
            <p:cNvSpPr>
              <a:spLocks/>
            </p:cNvSpPr>
            <p:nvPr/>
          </p:nvSpPr>
          <p:spPr bwMode="auto">
            <a:xfrm>
              <a:off x="8414" y="3327"/>
              <a:ext cx="201" cy="149"/>
            </a:xfrm>
            <a:custGeom>
              <a:avLst/>
              <a:gdLst>
                <a:gd name="T0" fmla="*/ 108 w 201"/>
                <a:gd name="T1" fmla="*/ 0 h 149"/>
                <a:gd name="T2" fmla="*/ 0 w 201"/>
                <a:gd name="T3" fmla="*/ 0 h 149"/>
                <a:gd name="T4" fmla="*/ 0 w 201"/>
                <a:gd name="T5" fmla="*/ 149 h 149"/>
                <a:gd name="T6" fmla="*/ 201 w 201"/>
                <a:gd name="T7" fmla="*/ 149 h 149"/>
                <a:gd name="T8" fmla="*/ 108 w 201"/>
                <a:gd name="T9" fmla="*/ 0 h 149"/>
              </a:gdLst>
              <a:ahLst/>
              <a:cxnLst>
                <a:cxn ang="0">
                  <a:pos x="T0" y="T1"/>
                </a:cxn>
                <a:cxn ang="0">
                  <a:pos x="T2" y="T3"/>
                </a:cxn>
                <a:cxn ang="0">
                  <a:pos x="T4" y="T5"/>
                </a:cxn>
                <a:cxn ang="0">
                  <a:pos x="T6" y="T7"/>
                </a:cxn>
                <a:cxn ang="0">
                  <a:pos x="T8" y="T9"/>
                </a:cxn>
              </a:cxnLst>
              <a:rect l="0" t="0" r="r" b="b"/>
              <a:pathLst>
                <a:path w="201" h="149">
                  <a:moveTo>
                    <a:pt x="108" y="0"/>
                  </a:moveTo>
                  <a:lnTo>
                    <a:pt x="0" y="0"/>
                  </a:lnTo>
                  <a:lnTo>
                    <a:pt x="0" y="149"/>
                  </a:lnTo>
                  <a:lnTo>
                    <a:pt x="201" y="149"/>
                  </a:lnTo>
                  <a:lnTo>
                    <a:pt x="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8">
              <a:extLst>
                <a:ext uri="{FF2B5EF4-FFF2-40B4-BE49-F238E27FC236}">
                  <a16:creationId xmlns:a16="http://schemas.microsoft.com/office/drawing/2014/main" xmlns="" id="{1D92D152-9CD2-49E5-B57C-8836E9F7474B}"/>
                </a:ext>
              </a:extLst>
            </p:cNvPr>
            <p:cNvSpPr>
              <a:spLocks/>
            </p:cNvSpPr>
            <p:nvPr/>
          </p:nvSpPr>
          <p:spPr bwMode="auto">
            <a:xfrm>
              <a:off x="8116" y="2657"/>
              <a:ext cx="149" cy="1754"/>
            </a:xfrm>
            <a:custGeom>
              <a:avLst/>
              <a:gdLst>
                <a:gd name="T0" fmla="*/ 64 w 64"/>
                <a:gd name="T1" fmla="*/ 754 h 754"/>
                <a:gd name="T2" fmla="*/ 64 w 64"/>
                <a:gd name="T3" fmla="*/ 0 h 754"/>
                <a:gd name="T4" fmla="*/ 0 w 64"/>
                <a:gd name="T5" fmla="*/ 0 h 754"/>
                <a:gd name="T6" fmla="*/ 0 w 64"/>
                <a:gd name="T7" fmla="*/ 748 h 754"/>
                <a:gd name="T8" fmla="*/ 64 w 64"/>
                <a:gd name="T9" fmla="*/ 754 h 754"/>
              </a:gdLst>
              <a:ahLst/>
              <a:cxnLst>
                <a:cxn ang="0">
                  <a:pos x="T0" y="T1"/>
                </a:cxn>
                <a:cxn ang="0">
                  <a:pos x="T2" y="T3"/>
                </a:cxn>
                <a:cxn ang="0">
                  <a:pos x="T4" y="T5"/>
                </a:cxn>
                <a:cxn ang="0">
                  <a:pos x="T6" y="T7"/>
                </a:cxn>
                <a:cxn ang="0">
                  <a:pos x="T8" y="T9"/>
                </a:cxn>
              </a:cxnLst>
              <a:rect l="0" t="0" r="r" b="b"/>
              <a:pathLst>
                <a:path w="64" h="754">
                  <a:moveTo>
                    <a:pt x="64" y="754"/>
                  </a:moveTo>
                  <a:cubicBezTo>
                    <a:pt x="64" y="0"/>
                    <a:pt x="64" y="0"/>
                    <a:pt x="64" y="0"/>
                  </a:cubicBezTo>
                  <a:cubicBezTo>
                    <a:pt x="0" y="0"/>
                    <a:pt x="0" y="0"/>
                    <a:pt x="0" y="0"/>
                  </a:cubicBezTo>
                  <a:cubicBezTo>
                    <a:pt x="0" y="748"/>
                    <a:pt x="0" y="748"/>
                    <a:pt x="0" y="748"/>
                  </a:cubicBezTo>
                  <a:cubicBezTo>
                    <a:pt x="21" y="750"/>
                    <a:pt x="43" y="752"/>
                    <a:pt x="64" y="7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9">
              <a:extLst>
                <a:ext uri="{FF2B5EF4-FFF2-40B4-BE49-F238E27FC236}">
                  <a16:creationId xmlns:a16="http://schemas.microsoft.com/office/drawing/2014/main" xmlns="" id="{5A94885D-F478-47C0-B9F8-1602C78B180B}"/>
                </a:ext>
              </a:extLst>
            </p:cNvPr>
            <p:cNvSpPr>
              <a:spLocks/>
            </p:cNvSpPr>
            <p:nvPr/>
          </p:nvSpPr>
          <p:spPr bwMode="auto">
            <a:xfrm>
              <a:off x="6924" y="647"/>
              <a:ext cx="596" cy="744"/>
            </a:xfrm>
            <a:custGeom>
              <a:avLst/>
              <a:gdLst>
                <a:gd name="T0" fmla="*/ 128 w 256"/>
                <a:gd name="T1" fmla="*/ 320 h 320"/>
                <a:gd name="T2" fmla="*/ 256 w 256"/>
                <a:gd name="T3" fmla="*/ 192 h 320"/>
                <a:gd name="T4" fmla="*/ 256 w 256"/>
                <a:gd name="T5" fmla="*/ 128 h 320"/>
                <a:gd name="T6" fmla="*/ 128 w 256"/>
                <a:gd name="T7" fmla="*/ 0 h 320"/>
                <a:gd name="T8" fmla="*/ 0 w 256"/>
                <a:gd name="T9" fmla="*/ 128 h 320"/>
                <a:gd name="T10" fmla="*/ 0 w 256"/>
                <a:gd name="T11" fmla="*/ 192 h 320"/>
                <a:gd name="T12" fmla="*/ 128 w 256"/>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256" h="320">
                  <a:moveTo>
                    <a:pt x="128" y="320"/>
                  </a:moveTo>
                  <a:cubicBezTo>
                    <a:pt x="199" y="320"/>
                    <a:pt x="256" y="263"/>
                    <a:pt x="256" y="192"/>
                  </a:cubicBezTo>
                  <a:cubicBezTo>
                    <a:pt x="256" y="128"/>
                    <a:pt x="256" y="128"/>
                    <a:pt x="256" y="128"/>
                  </a:cubicBezTo>
                  <a:cubicBezTo>
                    <a:pt x="256" y="57"/>
                    <a:pt x="199" y="0"/>
                    <a:pt x="128" y="0"/>
                  </a:cubicBezTo>
                  <a:cubicBezTo>
                    <a:pt x="57" y="0"/>
                    <a:pt x="0" y="57"/>
                    <a:pt x="0" y="128"/>
                  </a:cubicBezTo>
                  <a:cubicBezTo>
                    <a:pt x="0" y="192"/>
                    <a:pt x="0" y="192"/>
                    <a:pt x="0" y="192"/>
                  </a:cubicBezTo>
                  <a:cubicBezTo>
                    <a:pt x="0" y="263"/>
                    <a:pt x="57" y="320"/>
                    <a:pt x="128"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10">
              <a:extLst>
                <a:ext uri="{FF2B5EF4-FFF2-40B4-BE49-F238E27FC236}">
                  <a16:creationId xmlns:a16="http://schemas.microsoft.com/office/drawing/2014/main" xmlns="" id="{1E483DC6-2DB9-4224-917C-A4AAF40CB6D3}"/>
                </a:ext>
              </a:extLst>
            </p:cNvPr>
            <p:cNvSpPr>
              <a:spLocks/>
            </p:cNvSpPr>
            <p:nvPr/>
          </p:nvSpPr>
          <p:spPr bwMode="auto">
            <a:xfrm>
              <a:off x="7222" y="1912"/>
              <a:ext cx="1255" cy="596"/>
            </a:xfrm>
            <a:custGeom>
              <a:avLst/>
              <a:gdLst>
                <a:gd name="T0" fmla="*/ 83 w 539"/>
                <a:gd name="T1" fmla="*/ 29 h 256"/>
                <a:gd name="T2" fmla="*/ 42 w 539"/>
                <a:gd name="T3" fmla="*/ 0 h 256"/>
                <a:gd name="T4" fmla="*/ 0 w 539"/>
                <a:gd name="T5" fmla="*/ 42 h 256"/>
                <a:gd name="T6" fmla="*/ 0 w 539"/>
                <a:gd name="T7" fmla="*/ 49 h 256"/>
                <a:gd name="T8" fmla="*/ 3 w 539"/>
                <a:gd name="T9" fmla="*/ 65 h 256"/>
                <a:gd name="T10" fmla="*/ 85 w 539"/>
                <a:gd name="T11" fmla="*/ 256 h 256"/>
                <a:gd name="T12" fmla="*/ 539 w 539"/>
                <a:gd name="T13" fmla="*/ 256 h 256"/>
                <a:gd name="T14" fmla="*/ 448 w 539"/>
                <a:gd name="T15" fmla="*/ 192 h 256"/>
                <a:gd name="T16" fmla="*/ 137 w 539"/>
                <a:gd name="T17" fmla="*/ 192 h 256"/>
                <a:gd name="T18" fmla="*/ 83 w 539"/>
                <a:gd name="T19" fmla="*/ 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256">
                  <a:moveTo>
                    <a:pt x="83" y="29"/>
                  </a:moveTo>
                  <a:cubicBezTo>
                    <a:pt x="77" y="12"/>
                    <a:pt x="61" y="0"/>
                    <a:pt x="42" y="0"/>
                  </a:cubicBezTo>
                  <a:cubicBezTo>
                    <a:pt x="19" y="0"/>
                    <a:pt x="0" y="19"/>
                    <a:pt x="0" y="42"/>
                  </a:cubicBezTo>
                  <a:cubicBezTo>
                    <a:pt x="0" y="49"/>
                    <a:pt x="0" y="49"/>
                    <a:pt x="0" y="49"/>
                  </a:cubicBezTo>
                  <a:cubicBezTo>
                    <a:pt x="0" y="55"/>
                    <a:pt x="1" y="60"/>
                    <a:pt x="3" y="65"/>
                  </a:cubicBezTo>
                  <a:cubicBezTo>
                    <a:pt x="85" y="256"/>
                    <a:pt x="85" y="256"/>
                    <a:pt x="85" y="256"/>
                  </a:cubicBezTo>
                  <a:cubicBezTo>
                    <a:pt x="539" y="256"/>
                    <a:pt x="539" y="256"/>
                    <a:pt x="539" y="256"/>
                  </a:cubicBezTo>
                  <a:cubicBezTo>
                    <a:pt x="525" y="219"/>
                    <a:pt x="490" y="192"/>
                    <a:pt x="448" y="192"/>
                  </a:cubicBezTo>
                  <a:cubicBezTo>
                    <a:pt x="137" y="192"/>
                    <a:pt x="137" y="192"/>
                    <a:pt x="137" y="192"/>
                  </a:cubicBezTo>
                  <a:lnTo>
                    <a:pt x="8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11">
              <a:extLst>
                <a:ext uri="{FF2B5EF4-FFF2-40B4-BE49-F238E27FC236}">
                  <a16:creationId xmlns:a16="http://schemas.microsoft.com/office/drawing/2014/main" xmlns="" id="{616661DE-A489-46F8-BED1-0893C660209A}"/>
                </a:ext>
              </a:extLst>
            </p:cNvPr>
            <p:cNvSpPr>
              <a:spLocks/>
            </p:cNvSpPr>
            <p:nvPr/>
          </p:nvSpPr>
          <p:spPr bwMode="auto">
            <a:xfrm>
              <a:off x="8414" y="2954"/>
              <a:ext cx="1267" cy="1191"/>
            </a:xfrm>
            <a:custGeom>
              <a:avLst/>
              <a:gdLst>
                <a:gd name="T0" fmla="*/ 527 w 544"/>
                <a:gd name="T1" fmla="*/ 471 h 512"/>
                <a:gd name="T2" fmla="*/ 396 w 544"/>
                <a:gd name="T3" fmla="*/ 445 h 512"/>
                <a:gd name="T4" fmla="*/ 129 w 544"/>
                <a:gd name="T5" fmla="*/ 29 h 512"/>
                <a:gd name="T6" fmla="*/ 76 w 544"/>
                <a:gd name="T7" fmla="*/ 0 h 512"/>
                <a:gd name="T8" fmla="*/ 0 w 544"/>
                <a:gd name="T9" fmla="*/ 0 h 512"/>
                <a:gd name="T10" fmla="*/ 0 w 544"/>
                <a:gd name="T11" fmla="*/ 96 h 512"/>
                <a:gd name="T12" fmla="*/ 82 w 544"/>
                <a:gd name="T13" fmla="*/ 96 h 512"/>
                <a:gd name="T14" fmla="*/ 338 w 544"/>
                <a:gd name="T15" fmla="*/ 512 h 512"/>
                <a:gd name="T16" fmla="*/ 523 w 544"/>
                <a:gd name="T17" fmla="*/ 512 h 512"/>
                <a:gd name="T18" fmla="*/ 544 w 544"/>
                <a:gd name="T19" fmla="*/ 491 h 512"/>
                <a:gd name="T20" fmla="*/ 527 w 544"/>
                <a:gd name="T21" fmla="*/ 47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512">
                  <a:moveTo>
                    <a:pt x="527" y="471"/>
                  </a:moveTo>
                  <a:cubicBezTo>
                    <a:pt x="396" y="445"/>
                    <a:pt x="396" y="445"/>
                    <a:pt x="396" y="445"/>
                  </a:cubicBezTo>
                  <a:cubicBezTo>
                    <a:pt x="129" y="29"/>
                    <a:pt x="129" y="29"/>
                    <a:pt x="129" y="29"/>
                  </a:cubicBezTo>
                  <a:cubicBezTo>
                    <a:pt x="118" y="11"/>
                    <a:pt x="97" y="0"/>
                    <a:pt x="76" y="0"/>
                  </a:cubicBezTo>
                  <a:cubicBezTo>
                    <a:pt x="0" y="0"/>
                    <a:pt x="0" y="0"/>
                    <a:pt x="0" y="0"/>
                  </a:cubicBezTo>
                  <a:cubicBezTo>
                    <a:pt x="0" y="96"/>
                    <a:pt x="0" y="96"/>
                    <a:pt x="0" y="96"/>
                  </a:cubicBezTo>
                  <a:cubicBezTo>
                    <a:pt x="82" y="96"/>
                    <a:pt x="82" y="96"/>
                    <a:pt x="82" y="96"/>
                  </a:cubicBezTo>
                  <a:cubicBezTo>
                    <a:pt x="338" y="512"/>
                    <a:pt x="338" y="512"/>
                    <a:pt x="338" y="512"/>
                  </a:cubicBezTo>
                  <a:cubicBezTo>
                    <a:pt x="523" y="512"/>
                    <a:pt x="523" y="512"/>
                    <a:pt x="523" y="512"/>
                  </a:cubicBezTo>
                  <a:cubicBezTo>
                    <a:pt x="535" y="512"/>
                    <a:pt x="544" y="503"/>
                    <a:pt x="544" y="491"/>
                  </a:cubicBezTo>
                  <a:cubicBezTo>
                    <a:pt x="544" y="481"/>
                    <a:pt x="537" y="473"/>
                    <a:pt x="527" y="4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12">
              <a:extLst>
                <a:ext uri="{FF2B5EF4-FFF2-40B4-BE49-F238E27FC236}">
                  <a16:creationId xmlns:a16="http://schemas.microsoft.com/office/drawing/2014/main" xmlns="" id="{E2DFD4F4-48D6-4AE4-AD57-3217E3906EE6}"/>
                </a:ext>
              </a:extLst>
            </p:cNvPr>
            <p:cNvSpPr>
              <a:spLocks/>
            </p:cNvSpPr>
            <p:nvPr/>
          </p:nvSpPr>
          <p:spPr bwMode="auto">
            <a:xfrm>
              <a:off x="6402" y="4220"/>
              <a:ext cx="3130" cy="521"/>
            </a:xfrm>
            <a:custGeom>
              <a:avLst/>
              <a:gdLst>
                <a:gd name="T0" fmla="*/ 1312 w 1344"/>
                <a:gd name="T1" fmla="*/ 160 h 224"/>
                <a:gd name="T2" fmla="*/ 1101 w 1344"/>
                <a:gd name="T3" fmla="*/ 160 h 224"/>
                <a:gd name="T4" fmla="*/ 65 w 1344"/>
                <a:gd name="T5" fmla="*/ 2 h 224"/>
                <a:gd name="T6" fmla="*/ 53 w 1344"/>
                <a:gd name="T7" fmla="*/ 0 h 224"/>
                <a:gd name="T8" fmla="*/ 41 w 1344"/>
                <a:gd name="T9" fmla="*/ 0 h 224"/>
                <a:gd name="T10" fmla="*/ 0 w 1344"/>
                <a:gd name="T11" fmla="*/ 41 h 224"/>
                <a:gd name="T12" fmla="*/ 30 w 1344"/>
                <a:gd name="T13" fmla="*/ 80 h 224"/>
                <a:gd name="T14" fmla="*/ 101 w 1344"/>
                <a:gd name="T15" fmla="*/ 100 h 224"/>
                <a:gd name="T16" fmla="*/ 1013 w 1344"/>
                <a:gd name="T17" fmla="*/ 224 h 224"/>
                <a:gd name="T18" fmla="*/ 1312 w 1344"/>
                <a:gd name="T19" fmla="*/ 224 h 224"/>
                <a:gd name="T20" fmla="*/ 1344 w 1344"/>
                <a:gd name="T21" fmla="*/ 192 h 224"/>
                <a:gd name="T22" fmla="*/ 1312 w 1344"/>
                <a:gd name="T23" fmla="*/ 16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4" h="224">
                  <a:moveTo>
                    <a:pt x="1312" y="160"/>
                  </a:moveTo>
                  <a:cubicBezTo>
                    <a:pt x="1101" y="160"/>
                    <a:pt x="1101" y="160"/>
                    <a:pt x="1101" y="160"/>
                  </a:cubicBezTo>
                  <a:cubicBezTo>
                    <a:pt x="750" y="160"/>
                    <a:pt x="401" y="107"/>
                    <a:pt x="65" y="2"/>
                  </a:cubicBezTo>
                  <a:cubicBezTo>
                    <a:pt x="61" y="1"/>
                    <a:pt x="57" y="0"/>
                    <a:pt x="53" y="0"/>
                  </a:cubicBezTo>
                  <a:cubicBezTo>
                    <a:pt x="41" y="0"/>
                    <a:pt x="41" y="0"/>
                    <a:pt x="41" y="0"/>
                  </a:cubicBezTo>
                  <a:cubicBezTo>
                    <a:pt x="18" y="0"/>
                    <a:pt x="0" y="18"/>
                    <a:pt x="0" y="41"/>
                  </a:cubicBezTo>
                  <a:cubicBezTo>
                    <a:pt x="0" y="59"/>
                    <a:pt x="12" y="75"/>
                    <a:pt x="30" y="80"/>
                  </a:cubicBezTo>
                  <a:cubicBezTo>
                    <a:pt x="101" y="100"/>
                    <a:pt x="101" y="100"/>
                    <a:pt x="101" y="100"/>
                  </a:cubicBezTo>
                  <a:cubicBezTo>
                    <a:pt x="398" y="182"/>
                    <a:pt x="705" y="224"/>
                    <a:pt x="1013" y="224"/>
                  </a:cubicBezTo>
                  <a:cubicBezTo>
                    <a:pt x="1312" y="224"/>
                    <a:pt x="1312" y="224"/>
                    <a:pt x="1312" y="224"/>
                  </a:cubicBezTo>
                  <a:cubicBezTo>
                    <a:pt x="1330" y="224"/>
                    <a:pt x="1344" y="210"/>
                    <a:pt x="1344" y="192"/>
                  </a:cubicBezTo>
                  <a:cubicBezTo>
                    <a:pt x="1344" y="174"/>
                    <a:pt x="1330" y="160"/>
                    <a:pt x="1312"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13">
              <a:extLst>
                <a:ext uri="{FF2B5EF4-FFF2-40B4-BE49-F238E27FC236}">
                  <a16:creationId xmlns:a16="http://schemas.microsoft.com/office/drawing/2014/main" xmlns="" id="{125828D6-2016-4E6B-AAD2-5529933F6198}"/>
                </a:ext>
              </a:extLst>
            </p:cNvPr>
            <p:cNvSpPr>
              <a:spLocks/>
            </p:cNvSpPr>
            <p:nvPr/>
          </p:nvSpPr>
          <p:spPr bwMode="auto">
            <a:xfrm>
              <a:off x="6905" y="3624"/>
              <a:ext cx="433" cy="601"/>
            </a:xfrm>
            <a:custGeom>
              <a:avLst/>
              <a:gdLst>
                <a:gd name="T0" fmla="*/ 92 w 186"/>
                <a:gd name="T1" fmla="*/ 258 h 258"/>
                <a:gd name="T2" fmla="*/ 186 w 186"/>
                <a:gd name="T3" fmla="*/ 0 h 258"/>
                <a:gd name="T4" fmla="*/ 94 w 186"/>
                <a:gd name="T5" fmla="*/ 0 h 258"/>
                <a:gd name="T6" fmla="*/ 0 w 186"/>
                <a:gd name="T7" fmla="*/ 235 h 258"/>
                <a:gd name="T8" fmla="*/ 92 w 186"/>
                <a:gd name="T9" fmla="*/ 258 h 258"/>
              </a:gdLst>
              <a:ahLst/>
              <a:cxnLst>
                <a:cxn ang="0">
                  <a:pos x="T0" y="T1"/>
                </a:cxn>
                <a:cxn ang="0">
                  <a:pos x="T2" y="T3"/>
                </a:cxn>
                <a:cxn ang="0">
                  <a:pos x="T4" y="T5"/>
                </a:cxn>
                <a:cxn ang="0">
                  <a:pos x="T6" y="T7"/>
                </a:cxn>
                <a:cxn ang="0">
                  <a:pos x="T8" y="T9"/>
                </a:cxn>
              </a:cxnLst>
              <a:rect l="0" t="0" r="r" b="b"/>
              <a:pathLst>
                <a:path w="186" h="258">
                  <a:moveTo>
                    <a:pt x="92" y="258"/>
                  </a:moveTo>
                  <a:cubicBezTo>
                    <a:pt x="186" y="0"/>
                    <a:pt x="186" y="0"/>
                    <a:pt x="186" y="0"/>
                  </a:cubicBezTo>
                  <a:cubicBezTo>
                    <a:pt x="94" y="0"/>
                    <a:pt x="94" y="0"/>
                    <a:pt x="94" y="0"/>
                  </a:cubicBezTo>
                  <a:cubicBezTo>
                    <a:pt x="0" y="235"/>
                    <a:pt x="0" y="235"/>
                    <a:pt x="0" y="235"/>
                  </a:cubicBezTo>
                  <a:cubicBezTo>
                    <a:pt x="31" y="243"/>
                    <a:pt x="61" y="251"/>
                    <a:pt x="92"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14">
              <a:extLst>
                <a:ext uri="{FF2B5EF4-FFF2-40B4-BE49-F238E27FC236}">
                  <a16:creationId xmlns:a16="http://schemas.microsoft.com/office/drawing/2014/main" xmlns="" id="{2F9DB232-22E0-4812-8EFD-424AC120EDD6}"/>
                </a:ext>
              </a:extLst>
            </p:cNvPr>
            <p:cNvSpPr>
              <a:spLocks/>
            </p:cNvSpPr>
            <p:nvPr/>
          </p:nvSpPr>
          <p:spPr bwMode="auto">
            <a:xfrm>
              <a:off x="6861" y="1514"/>
              <a:ext cx="1106" cy="1664"/>
            </a:xfrm>
            <a:custGeom>
              <a:avLst/>
              <a:gdLst>
                <a:gd name="T0" fmla="*/ 475 w 475"/>
                <a:gd name="T1" fmla="*/ 715 h 715"/>
                <a:gd name="T2" fmla="*/ 475 w 475"/>
                <a:gd name="T3" fmla="*/ 491 h 715"/>
                <a:gd name="T4" fmla="*/ 198 w 475"/>
                <a:gd name="T5" fmla="*/ 491 h 715"/>
                <a:gd name="T6" fmla="*/ 100 w 475"/>
                <a:gd name="T7" fmla="*/ 262 h 715"/>
                <a:gd name="T8" fmla="*/ 91 w 475"/>
                <a:gd name="T9" fmla="*/ 220 h 715"/>
                <a:gd name="T10" fmla="*/ 91 w 475"/>
                <a:gd name="T11" fmla="*/ 213 h 715"/>
                <a:gd name="T12" fmla="*/ 197 w 475"/>
                <a:gd name="T13" fmla="*/ 107 h 715"/>
                <a:gd name="T14" fmla="*/ 298 w 475"/>
                <a:gd name="T15" fmla="*/ 180 h 715"/>
                <a:gd name="T16" fmla="*/ 338 w 475"/>
                <a:gd name="T17" fmla="*/ 299 h 715"/>
                <a:gd name="T18" fmla="*/ 394 w 475"/>
                <a:gd name="T19" fmla="*/ 299 h 715"/>
                <a:gd name="T20" fmla="*/ 371 w 475"/>
                <a:gd name="T21" fmla="*/ 244 h 715"/>
                <a:gd name="T22" fmla="*/ 228 w 475"/>
                <a:gd name="T23" fmla="*/ 34 h 715"/>
                <a:gd name="T24" fmla="*/ 219 w 475"/>
                <a:gd name="T25" fmla="*/ 24 h 715"/>
                <a:gd name="T26" fmla="*/ 219 w 475"/>
                <a:gd name="T27" fmla="*/ 0 h 715"/>
                <a:gd name="T28" fmla="*/ 155 w 475"/>
                <a:gd name="T29" fmla="*/ 11 h 715"/>
                <a:gd name="T30" fmla="*/ 91 w 475"/>
                <a:gd name="T31" fmla="*/ 0 h 715"/>
                <a:gd name="T32" fmla="*/ 91 w 475"/>
                <a:gd name="T33" fmla="*/ 52 h 715"/>
                <a:gd name="T34" fmla="*/ 0 w 475"/>
                <a:gd name="T35" fmla="*/ 203 h 715"/>
                <a:gd name="T36" fmla="*/ 209 w 475"/>
                <a:gd name="T37" fmla="*/ 715 h 715"/>
                <a:gd name="T38" fmla="*/ 475 w 475"/>
                <a:gd name="T39"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5" h="715">
                  <a:moveTo>
                    <a:pt x="475" y="715"/>
                  </a:moveTo>
                  <a:cubicBezTo>
                    <a:pt x="475" y="491"/>
                    <a:pt x="475" y="491"/>
                    <a:pt x="475" y="491"/>
                  </a:cubicBezTo>
                  <a:cubicBezTo>
                    <a:pt x="198" y="491"/>
                    <a:pt x="198" y="491"/>
                    <a:pt x="198" y="491"/>
                  </a:cubicBezTo>
                  <a:cubicBezTo>
                    <a:pt x="100" y="262"/>
                    <a:pt x="100" y="262"/>
                    <a:pt x="100" y="262"/>
                  </a:cubicBezTo>
                  <a:cubicBezTo>
                    <a:pt x="94" y="248"/>
                    <a:pt x="91" y="234"/>
                    <a:pt x="91" y="220"/>
                  </a:cubicBezTo>
                  <a:cubicBezTo>
                    <a:pt x="91" y="213"/>
                    <a:pt x="91" y="213"/>
                    <a:pt x="91" y="213"/>
                  </a:cubicBezTo>
                  <a:cubicBezTo>
                    <a:pt x="91" y="155"/>
                    <a:pt x="139" y="107"/>
                    <a:pt x="197" y="107"/>
                  </a:cubicBezTo>
                  <a:cubicBezTo>
                    <a:pt x="243" y="107"/>
                    <a:pt x="284" y="136"/>
                    <a:pt x="298" y="180"/>
                  </a:cubicBezTo>
                  <a:cubicBezTo>
                    <a:pt x="338" y="299"/>
                    <a:pt x="338" y="299"/>
                    <a:pt x="338" y="299"/>
                  </a:cubicBezTo>
                  <a:cubicBezTo>
                    <a:pt x="394" y="299"/>
                    <a:pt x="394" y="299"/>
                    <a:pt x="394" y="299"/>
                  </a:cubicBezTo>
                  <a:cubicBezTo>
                    <a:pt x="371" y="244"/>
                    <a:pt x="371" y="244"/>
                    <a:pt x="371" y="244"/>
                  </a:cubicBezTo>
                  <a:cubicBezTo>
                    <a:pt x="337" y="165"/>
                    <a:pt x="289" y="94"/>
                    <a:pt x="228" y="34"/>
                  </a:cubicBezTo>
                  <a:cubicBezTo>
                    <a:pt x="219" y="24"/>
                    <a:pt x="219" y="24"/>
                    <a:pt x="219" y="24"/>
                  </a:cubicBezTo>
                  <a:cubicBezTo>
                    <a:pt x="219" y="0"/>
                    <a:pt x="219" y="0"/>
                    <a:pt x="219" y="0"/>
                  </a:cubicBezTo>
                  <a:cubicBezTo>
                    <a:pt x="199" y="7"/>
                    <a:pt x="177" y="11"/>
                    <a:pt x="155" y="11"/>
                  </a:cubicBezTo>
                  <a:cubicBezTo>
                    <a:pt x="133" y="11"/>
                    <a:pt x="111" y="7"/>
                    <a:pt x="91" y="0"/>
                  </a:cubicBezTo>
                  <a:cubicBezTo>
                    <a:pt x="91" y="52"/>
                    <a:pt x="91" y="52"/>
                    <a:pt x="91" y="52"/>
                  </a:cubicBezTo>
                  <a:cubicBezTo>
                    <a:pt x="0" y="203"/>
                    <a:pt x="0" y="203"/>
                    <a:pt x="0" y="203"/>
                  </a:cubicBezTo>
                  <a:cubicBezTo>
                    <a:pt x="209" y="715"/>
                    <a:pt x="209" y="715"/>
                    <a:pt x="209" y="715"/>
                  </a:cubicBezTo>
                  <a:lnTo>
                    <a:pt x="475" y="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Oval 15">
              <a:extLst>
                <a:ext uri="{FF2B5EF4-FFF2-40B4-BE49-F238E27FC236}">
                  <a16:creationId xmlns:a16="http://schemas.microsoft.com/office/drawing/2014/main" xmlns="" id="{477E4F77-15DC-4BE6-886D-2BD2D885C0B9}"/>
                </a:ext>
              </a:extLst>
            </p:cNvPr>
            <p:cNvSpPr>
              <a:spLocks noChangeArrowheads="1"/>
            </p:cNvSpPr>
            <p:nvPr/>
          </p:nvSpPr>
          <p:spPr bwMode="auto">
            <a:xfrm>
              <a:off x="6104" y="1019"/>
              <a:ext cx="298" cy="2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16">
              <a:extLst>
                <a:ext uri="{FF2B5EF4-FFF2-40B4-BE49-F238E27FC236}">
                  <a16:creationId xmlns:a16="http://schemas.microsoft.com/office/drawing/2014/main" xmlns="" id="{B76F098F-A9AB-4AFC-B72D-62E52272A94F}"/>
                </a:ext>
              </a:extLst>
            </p:cNvPr>
            <p:cNvSpPr>
              <a:spLocks/>
            </p:cNvSpPr>
            <p:nvPr/>
          </p:nvSpPr>
          <p:spPr bwMode="auto">
            <a:xfrm>
              <a:off x="6288" y="1387"/>
              <a:ext cx="1679" cy="2089"/>
            </a:xfrm>
            <a:custGeom>
              <a:avLst/>
              <a:gdLst>
                <a:gd name="T0" fmla="*/ 721 w 721"/>
                <a:gd name="T1" fmla="*/ 898 h 898"/>
                <a:gd name="T2" fmla="*/ 721 w 721"/>
                <a:gd name="T3" fmla="*/ 834 h 898"/>
                <a:gd name="T4" fmla="*/ 411 w 721"/>
                <a:gd name="T5" fmla="*/ 834 h 898"/>
                <a:gd name="T6" fmla="*/ 72 w 721"/>
                <a:gd name="T7" fmla="*/ 0 h 898"/>
                <a:gd name="T8" fmla="*/ 0 w 721"/>
                <a:gd name="T9" fmla="*/ 32 h 898"/>
                <a:gd name="T10" fmla="*/ 358 w 721"/>
                <a:gd name="T11" fmla="*/ 898 h 898"/>
                <a:gd name="T12" fmla="*/ 721 w 721"/>
                <a:gd name="T13" fmla="*/ 898 h 898"/>
              </a:gdLst>
              <a:ahLst/>
              <a:cxnLst>
                <a:cxn ang="0">
                  <a:pos x="T0" y="T1"/>
                </a:cxn>
                <a:cxn ang="0">
                  <a:pos x="T2" y="T3"/>
                </a:cxn>
                <a:cxn ang="0">
                  <a:pos x="T4" y="T5"/>
                </a:cxn>
                <a:cxn ang="0">
                  <a:pos x="T6" y="T7"/>
                </a:cxn>
                <a:cxn ang="0">
                  <a:pos x="T8" y="T9"/>
                </a:cxn>
                <a:cxn ang="0">
                  <a:pos x="T10" y="T11"/>
                </a:cxn>
                <a:cxn ang="0">
                  <a:pos x="T12" y="T13"/>
                </a:cxn>
              </a:cxnLst>
              <a:rect l="0" t="0" r="r" b="b"/>
              <a:pathLst>
                <a:path w="721" h="898">
                  <a:moveTo>
                    <a:pt x="721" y="898"/>
                  </a:moveTo>
                  <a:cubicBezTo>
                    <a:pt x="721" y="834"/>
                    <a:pt x="721" y="834"/>
                    <a:pt x="721" y="834"/>
                  </a:cubicBezTo>
                  <a:cubicBezTo>
                    <a:pt x="411" y="834"/>
                    <a:pt x="411" y="834"/>
                    <a:pt x="411" y="834"/>
                  </a:cubicBezTo>
                  <a:cubicBezTo>
                    <a:pt x="72" y="0"/>
                    <a:pt x="72" y="0"/>
                    <a:pt x="72" y="0"/>
                  </a:cubicBezTo>
                  <a:cubicBezTo>
                    <a:pt x="52" y="18"/>
                    <a:pt x="28" y="29"/>
                    <a:pt x="0" y="32"/>
                  </a:cubicBezTo>
                  <a:cubicBezTo>
                    <a:pt x="358" y="898"/>
                    <a:pt x="358" y="898"/>
                    <a:pt x="358" y="898"/>
                  </a:cubicBezTo>
                  <a:lnTo>
                    <a:pt x="721"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Rectangle 1"/>
          <p:cNvSpPr/>
          <p:nvPr/>
        </p:nvSpPr>
        <p:spPr>
          <a:xfrm>
            <a:off x="6276777" y="1249363"/>
            <a:ext cx="2468880" cy="807602"/>
          </a:xfrm>
          <a:prstGeom prst="rect">
            <a:avLst/>
          </a:prstGeom>
          <a:solidFill>
            <a:schemeClr val="accent4"/>
          </a:solidFill>
        </p:spPr>
        <p:txBody>
          <a:bodyPr wrap="square">
            <a:noAutofit/>
          </a:bodyPr>
          <a:lstStyle/>
          <a:p>
            <a:pPr marL="0" marR="0" lvl="0" indent="0" algn="l" defTabSz="457200" rtl="0" eaLnBrk="1" fontAlgn="auto" latinLnBrk="0" hangingPunct="1">
              <a:lnSpc>
                <a:spcPct val="100000"/>
              </a:lnSpc>
              <a:spcBef>
                <a:spcPts val="600"/>
              </a:spcBef>
              <a:spcAft>
                <a:spcPts val="0"/>
              </a:spcAft>
              <a:buClr>
                <a:srgbClr val="B73F7C"/>
              </a:buClr>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Arial"/>
              </a:rPr>
              <a:t>Support beyond parents’ lifetime</a:t>
            </a:r>
          </a:p>
        </p:txBody>
      </p:sp>
      <p:sp>
        <p:nvSpPr>
          <p:cNvPr id="16" name="Rectangle 15"/>
          <p:cNvSpPr/>
          <p:nvPr/>
        </p:nvSpPr>
        <p:spPr>
          <a:xfrm>
            <a:off x="6301165" y="2193627"/>
            <a:ext cx="2419936" cy="1862048"/>
          </a:xfrm>
          <a:prstGeom prst="rect">
            <a:avLst/>
          </a:prstGeom>
        </p:spPr>
        <p:txBody>
          <a:bodyPr wrap="square">
            <a:spAutoFit/>
          </a:bodyPr>
          <a:lstStyle/>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Letter of Intent</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Special Needs Trust </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Will</a:t>
            </a:r>
          </a:p>
          <a:p>
            <a:pPr marL="274320" marR="0" lvl="0" indent="-274320" algn="l" defTabSz="4572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Guardianship</a:t>
            </a:r>
          </a:p>
        </p:txBody>
      </p:sp>
      <p:grpSp>
        <p:nvGrpSpPr>
          <p:cNvPr id="4" name="Group 3" descr="First column:&#10;Medical&#10;Housing&#10;Social Life&#10;Education&#10;Employment&#10;&#10;2nd column&#10;Retirement Savings&#10;Government benefits&#10;Beneficiary designations&#10;" title="Two columns containing lists">
            <a:extLst>
              <a:ext uri="{FF2B5EF4-FFF2-40B4-BE49-F238E27FC236}">
                <a16:creationId xmlns:a16="http://schemas.microsoft.com/office/drawing/2014/main" xmlns="" id="{0F2523F9-3F3B-4F67-AEE4-4ED2AD5BC8FA}"/>
              </a:ext>
            </a:extLst>
          </p:cNvPr>
          <p:cNvGrpSpPr/>
          <p:nvPr/>
        </p:nvGrpSpPr>
        <p:grpSpPr>
          <a:xfrm>
            <a:off x="394320" y="2200275"/>
            <a:ext cx="5882457" cy="2314576"/>
            <a:chOff x="394320" y="1951266"/>
            <a:chExt cx="5882457" cy="1558980"/>
          </a:xfrm>
        </p:grpSpPr>
        <p:cxnSp>
          <p:nvCxnSpPr>
            <p:cNvPr id="8" name="Straight Connector 7"/>
            <p:cNvCxnSpPr>
              <a:cxnSpLocks/>
            </p:cNvCxnSpPr>
            <p:nvPr/>
          </p:nvCxnSpPr>
          <p:spPr>
            <a:xfrm>
              <a:off x="3326024" y="1951266"/>
              <a:ext cx="0" cy="155898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a:off x="394320" y="1951266"/>
              <a:ext cx="0" cy="155898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p:cNvCxnSpPr>
            <p:nvPr/>
          </p:nvCxnSpPr>
          <p:spPr>
            <a:xfrm>
              <a:off x="6276777" y="1951266"/>
              <a:ext cx="0" cy="155898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grpSp>
      <p:pic>
        <p:nvPicPr>
          <p:cNvPr id="50" name="Graphic 49" title="Outline of a purple hand holding a circle with a $ sign ">
            <a:extLst>
              <a:ext uri="{FF2B5EF4-FFF2-40B4-BE49-F238E27FC236}">
                <a16:creationId xmlns:a16="http://schemas.microsoft.com/office/drawing/2014/main" xmlns="" id="{A82A6B54-A504-4299-89D6-9727F9BC087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276777" y="4696321"/>
            <a:ext cx="820882" cy="714523"/>
          </a:xfrm>
          <a:prstGeom prst="rect">
            <a:avLst/>
          </a:prstGeom>
        </p:spPr>
      </p:pic>
      <p:sp>
        <p:nvSpPr>
          <p:cNvPr id="51" name="TextBox 5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8334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 woman with curly brown hair that is in a ponytail and wearing a woolen neck scarf is looking over her shoulder at the girl that is hugging her from behind.  The young girl with Down syndrome is wearing a brown woolen hat and an orange puffy winter coat.  She has her arms around the woman in front of her and is smiling" title="A woman is being hugged by a girl with Down syndrome">
            <a:extLst>
              <a:ext uri="{FF2B5EF4-FFF2-40B4-BE49-F238E27FC236}">
                <a16:creationId xmlns:a16="http://schemas.microsoft.com/office/drawing/2014/main" xmlns="" id="{4E9DBD50-443A-435D-9CA9-D399F5877E5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494" t="1" r="127" b="1"/>
          <a:stretch/>
        </p:blipFill>
        <p:spPr bwMode="auto">
          <a:xfrm>
            <a:off x="-2" y="12048"/>
            <a:ext cx="9143999" cy="52729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title="orange rectangle with the words Integrated planning; Four Focus Areas"/>
          <p:cNvSpPr/>
          <p:nvPr/>
        </p:nvSpPr>
        <p:spPr>
          <a:xfrm>
            <a:off x="4686300" y="3849421"/>
            <a:ext cx="4470426" cy="1435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p:cNvSpPr txBox="1">
            <a:spLocks/>
          </p:cNvSpPr>
          <p:nvPr/>
        </p:nvSpPr>
        <p:spPr>
          <a:xfrm>
            <a:off x="4838700" y="4282717"/>
            <a:ext cx="4164406"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a:ea typeface="+mj-ea"/>
                <a:cs typeface="Arial"/>
              </a:rPr>
              <a:t>Integrated planning: Four focus areas</a:t>
            </a:r>
          </a:p>
        </p:txBody>
      </p:sp>
      <p:sp>
        <p:nvSpPr>
          <p:cNvPr id="7" name="Title 1" hidden="1"/>
          <p:cNvSpPr txBox="1">
            <a:spLocks/>
          </p:cNvSpPr>
          <p:nvPr/>
        </p:nvSpPr>
        <p:spPr>
          <a:xfrm>
            <a:off x="373062" y="3845894"/>
            <a:ext cx="5245100" cy="115412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white"/>
              </a:solidFill>
              <a:effectLst/>
              <a:uLnTx/>
              <a:uFillTx/>
              <a:latin typeface="Arial"/>
              <a:ea typeface="+mj-ea"/>
              <a:cs typeface="Aria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800" dirty="0">
              <a:solidFill>
                <a:prstClr val="white"/>
              </a:solidFil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white"/>
              </a:solidFill>
              <a:effectLst/>
              <a:uLnTx/>
              <a:uFillTx/>
              <a:latin typeface="Arial"/>
              <a:ea typeface="+mj-ea"/>
              <a:cs typeface="Aria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800" dirty="0">
              <a:solidFill>
                <a:prstClr val="white"/>
              </a:solidFil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white"/>
              </a:solidFill>
              <a:effectLst/>
              <a:uLnTx/>
              <a:uFillTx/>
              <a:latin typeface="Arial"/>
              <a:ea typeface="+mj-ea"/>
              <a:cs typeface="Aria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800" dirty="0">
              <a:solidFill>
                <a:prstClr val="white"/>
              </a:solidFil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white"/>
              </a:solidFill>
              <a:effectLst/>
              <a:uLnTx/>
              <a:uFillTx/>
              <a:latin typeface="Arial"/>
              <a:ea typeface="+mj-ea"/>
              <a:cs typeface="Aria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800" dirty="0">
              <a:solidFill>
                <a:prstClr val="white"/>
              </a:solidFil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white"/>
              </a:solidFill>
              <a:effectLst/>
              <a:uLnTx/>
              <a:uFillTx/>
              <a:latin typeface="Arial"/>
              <a:ea typeface="+mj-ea"/>
              <a:cs typeface="Arial"/>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2">
                    <a:lumMod val="75000"/>
                  </a:schemeClr>
                </a:solidFill>
                <a:effectLst/>
                <a:uLnTx/>
                <a:uFillTx/>
                <a:latin typeface="Arial"/>
                <a:ea typeface="+mj-ea"/>
                <a:cs typeface="Arial"/>
              </a:rPr>
              <a:t>Four focus areas</a:t>
            </a:r>
            <a:endParaRPr kumimoji="0" lang="en-US" sz="800" b="0" i="0" u="none" strike="noStrike" kern="1200" cap="none" spc="0" normalizeH="0" baseline="0" noProof="0" dirty="0">
              <a:ln>
                <a:noFill/>
              </a:ln>
              <a:solidFill>
                <a:schemeClr val="tx2">
                  <a:lumMod val="75000"/>
                </a:schemeClr>
              </a:solidFill>
              <a:effectLst/>
              <a:uLnTx/>
              <a:uFillTx/>
              <a:latin typeface="Arial"/>
              <a:ea typeface="+mj-ea"/>
              <a:cs typeface="Arial"/>
            </a:endParaRPr>
          </a:p>
        </p:txBody>
      </p:sp>
      <p:sp>
        <p:nvSpPr>
          <p:cNvPr id="2" name="AutoShape 2" descr="https://v3.voya.com/b/www/c/en-GB/Asset/Thumbnail/9479?name=details&amp;m=636120682884792683" hidden="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title="white decorative rectangle"/>
          <p:cNvSpPr/>
          <p:nvPr/>
        </p:nvSpPr>
        <p:spPr>
          <a:xfrm>
            <a:off x="0" y="5285029"/>
            <a:ext cx="9144000" cy="403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title="white decorative rectangle"/>
          <p:cNvSpPr txBox="1"/>
          <p:nvPr/>
        </p:nvSpPr>
        <p:spPr>
          <a:xfrm>
            <a:off x="-1" y="5272981"/>
            <a:ext cx="9156727" cy="70493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TextBox 1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4" name="Title 3" hidden="1"/>
          <p:cNvSpPr>
            <a:spLocks noGrp="1"/>
          </p:cNvSpPr>
          <p:nvPr>
            <p:ph type="title" idx="4294967295"/>
          </p:nvPr>
        </p:nvSpPr>
        <p:spPr/>
        <p:txBody>
          <a:bodyPr/>
          <a:lstStyle/>
          <a:p>
            <a:r>
              <a:rPr lang="en-US" smtClean="0"/>
              <a:t>Integrated planning:Four </a:t>
            </a:r>
            <a:r>
              <a:rPr lang="en-US" dirty="0" smtClean="0"/>
              <a:t>focus areas</a:t>
            </a:r>
            <a:endParaRPr lang="en-US" dirty="0"/>
          </a:p>
        </p:txBody>
      </p:sp>
    </p:spTree>
    <p:extLst>
      <p:ext uri="{BB962C8B-B14F-4D97-AF65-F5344CB8AC3E}">
        <p14:creationId xmlns:p14="http://schemas.microsoft.com/office/powerpoint/2010/main" val="245811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3700" y="376039"/>
            <a:ext cx="8339328" cy="717551"/>
          </a:xfrm>
        </p:spPr>
        <p:txBody>
          <a:bodyPr rIns="0" bIns="0" anchor="t"/>
          <a:lstStyle/>
          <a:p>
            <a:r>
              <a:rPr lang="en-US" dirty="0"/>
              <a:t>Key considerations for the special needs community</a:t>
            </a:r>
          </a:p>
        </p:txBody>
      </p:sp>
      <p:cxnSp>
        <p:nvCxnSpPr>
          <p:cNvPr id="13" name="Straight Connector 12" title="dotted line connecting the numbers 1,2,3 4"/>
          <p:cNvCxnSpPr>
            <a:cxnSpLocks/>
            <a:stCxn id="18" idx="2"/>
            <a:endCxn id="26" idx="6"/>
          </p:cNvCxnSpPr>
          <p:nvPr/>
        </p:nvCxnSpPr>
        <p:spPr>
          <a:xfrm>
            <a:off x="1274990" y="1620608"/>
            <a:ext cx="6827736" cy="0"/>
          </a:xfrm>
          <a:prstGeom prst="line">
            <a:avLst/>
          </a:prstGeom>
          <a:ln>
            <a:solidFill>
              <a:schemeClr val="bg1">
                <a:lumMod val="85000"/>
              </a:schemeClr>
            </a:solidFill>
            <a:prstDash val="sysDash"/>
          </a:ln>
        </p:spPr>
        <p:style>
          <a:lnRef idx="1">
            <a:schemeClr val="accent5"/>
          </a:lnRef>
          <a:fillRef idx="0">
            <a:schemeClr val="accent5"/>
          </a:fillRef>
          <a:effectRef idx="0">
            <a:schemeClr val="accent5"/>
          </a:effectRef>
          <a:fontRef idx="minor">
            <a:schemeClr val="tx1"/>
          </a:fontRef>
        </p:style>
      </p:cxnSp>
      <p:sp>
        <p:nvSpPr>
          <p:cNvPr id="18" name="Oval 17"/>
          <p:cNvSpPr/>
          <p:nvPr/>
        </p:nvSpPr>
        <p:spPr>
          <a:xfrm>
            <a:off x="1274990" y="1390650"/>
            <a:ext cx="459918" cy="459916"/>
          </a:xfrm>
          <a:prstGeom prst="ellipse">
            <a:avLst/>
          </a:prstGeom>
          <a:solidFill>
            <a:srgbClr val="F5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Arial" charset="0"/>
                <a:cs typeface="Arial" charset="0"/>
              </a:rPr>
              <a:t>1</a:t>
            </a:r>
          </a:p>
        </p:txBody>
      </p:sp>
      <p:sp>
        <p:nvSpPr>
          <p:cNvPr id="21" name="TextBox 20"/>
          <p:cNvSpPr txBox="1"/>
          <p:nvPr/>
        </p:nvSpPr>
        <p:spPr>
          <a:xfrm>
            <a:off x="400048" y="1915408"/>
            <a:ext cx="2209801" cy="19312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F58000"/>
                </a:solidFill>
                <a:effectLst/>
                <a:uLnTx/>
                <a:uFillTx/>
                <a:latin typeface="Arial"/>
                <a:ea typeface="+mn-ea"/>
                <a:cs typeface="Arial"/>
              </a:rPr>
              <a:t>Family Assets and Planning</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Balancing needs of all family members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Coordinating resources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Caregiving planning (residential, social, etc.)</a:t>
            </a:r>
          </a:p>
        </p:txBody>
      </p:sp>
      <p:sp>
        <p:nvSpPr>
          <p:cNvPr id="19" name="Oval 18"/>
          <p:cNvSpPr/>
          <p:nvPr/>
        </p:nvSpPr>
        <p:spPr>
          <a:xfrm>
            <a:off x="3474617" y="1390650"/>
            <a:ext cx="459918" cy="4599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Arial" charset="0"/>
                <a:cs typeface="Arial" charset="0"/>
              </a:rPr>
              <a:t>2</a:t>
            </a:r>
          </a:p>
        </p:txBody>
      </p:sp>
      <p:sp>
        <p:nvSpPr>
          <p:cNvPr id="22" name="TextBox 21"/>
          <p:cNvSpPr txBox="1"/>
          <p:nvPr/>
        </p:nvSpPr>
        <p:spPr>
          <a:xfrm>
            <a:off x="2599675" y="1915408"/>
            <a:ext cx="2209801" cy="12849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D75426"/>
                </a:solidFill>
                <a:effectLst/>
                <a:uLnTx/>
                <a:uFillTx/>
                <a:latin typeface="Arial"/>
                <a:ea typeface="+mn-ea"/>
                <a:cs typeface="Arial"/>
              </a:rPr>
              <a:t>Employer Benefits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Life, health and welfare</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Retirement plans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Deferred compensation/stock</a:t>
            </a:r>
          </a:p>
        </p:txBody>
      </p:sp>
      <p:sp>
        <p:nvSpPr>
          <p:cNvPr id="20" name="Oval 19"/>
          <p:cNvSpPr/>
          <p:nvPr/>
        </p:nvSpPr>
        <p:spPr>
          <a:xfrm>
            <a:off x="5674244" y="1390650"/>
            <a:ext cx="459918" cy="45991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Arial" charset="0"/>
                <a:cs typeface="Arial" charset="0"/>
              </a:rPr>
              <a:t>3</a:t>
            </a:r>
          </a:p>
        </p:txBody>
      </p:sp>
      <p:sp>
        <p:nvSpPr>
          <p:cNvPr id="23" name="TextBox 22"/>
          <p:cNvSpPr txBox="1"/>
          <p:nvPr/>
        </p:nvSpPr>
        <p:spPr>
          <a:xfrm>
            <a:off x="4799302" y="1915408"/>
            <a:ext cx="2209801" cy="16773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B73F7C"/>
                </a:solidFill>
                <a:effectLst/>
                <a:uLnTx/>
                <a:uFillTx/>
                <a:latin typeface="Arial"/>
                <a:ea typeface="+mn-ea"/>
                <a:cs typeface="Arial"/>
              </a:rPr>
              <a:t>Government Benefits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Means-tested benefits (Supplemental Security Income, Medicaid)</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Entitlements (Social Security Disability Insurance, Medicare)</a:t>
            </a:r>
          </a:p>
        </p:txBody>
      </p:sp>
      <p:sp>
        <p:nvSpPr>
          <p:cNvPr id="26" name="Oval 25"/>
          <p:cNvSpPr/>
          <p:nvPr/>
        </p:nvSpPr>
        <p:spPr>
          <a:xfrm>
            <a:off x="7642808" y="1390650"/>
            <a:ext cx="459918" cy="45991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Arial" charset="0"/>
                <a:cs typeface="Arial" charset="0"/>
              </a:rPr>
              <a:t>4</a:t>
            </a:r>
          </a:p>
        </p:txBody>
      </p:sp>
      <p:sp>
        <p:nvSpPr>
          <p:cNvPr id="14" name="TextBox 13">
            <a:extLst>
              <a:ext uri="{FF2B5EF4-FFF2-40B4-BE49-F238E27FC236}">
                <a16:creationId xmlns:a16="http://schemas.microsoft.com/office/drawing/2014/main" xmlns="" id="{616CD01D-FE95-4157-949A-65D836CA7904}"/>
              </a:ext>
            </a:extLst>
          </p:cNvPr>
          <p:cNvSpPr txBox="1"/>
          <p:nvPr/>
        </p:nvSpPr>
        <p:spPr>
          <a:xfrm>
            <a:off x="7008658" y="1915408"/>
            <a:ext cx="1728216" cy="21467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551B57"/>
                </a:solidFill>
                <a:effectLst/>
                <a:uLnTx/>
                <a:uFillTx/>
                <a:latin typeface="Arial"/>
                <a:ea typeface="+mn-ea"/>
                <a:cs typeface="Arial"/>
              </a:rPr>
              <a:t>Legal Planning* </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Wills, advanced medical directives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Special needs trusts</a:t>
            </a:r>
          </a:p>
          <a:p>
            <a:pPr marL="182880" marR="0" lvl="0" indent="-18288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Titling – Ownership and beneficiaries</a:t>
            </a:r>
          </a:p>
        </p:txBody>
      </p:sp>
      <p:pic>
        <p:nvPicPr>
          <p:cNvPr id="3074" name="Picture 2" descr="C:\Users\i714613\Desktop\Mom_Kids_FamilyTime_Stocksy_1629336.jpg&#10;&#10;A woman with brown hair and glasses is seated and looking down.  A young boy is standing next to her and has his arm around her neck.  He is wearing an orange shirt and is also looking down." title="woman and a boy with his arm around her nec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8529"/>
          <a:stretch/>
        </p:blipFill>
        <p:spPr bwMode="auto">
          <a:xfrm>
            <a:off x="400" y="4127174"/>
            <a:ext cx="9144000" cy="16141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FE2BF134-CFEF-4188-BF5D-AFB3855ECC46}"/>
              </a:ext>
            </a:extLst>
          </p:cNvPr>
          <p:cNvSpPr/>
          <p:nvPr/>
        </p:nvSpPr>
        <p:spPr>
          <a:xfrm>
            <a:off x="485731" y="5786423"/>
            <a:ext cx="6437687" cy="276999"/>
          </a:xfrm>
          <a:prstGeom prst="rect">
            <a:avLst/>
          </a:prstGeom>
        </p:spPr>
        <p:txBody>
          <a:bodyPr wrap="square" lIns="0" tIns="0" rIns="0" bIns="0">
            <a:spAutoFit/>
          </a:bodyPr>
          <a:lstStyle/>
          <a:p>
            <a:pPr marL="91440" lvl="1" indent="-91440">
              <a:defRPr/>
            </a:pPr>
            <a:r>
              <a:rPr lang="en-US" sz="900" dirty="0">
                <a:solidFill>
                  <a:prstClr val="black">
                    <a:lumMod val="65000"/>
                    <a:lumOff val="35000"/>
                  </a:prstClr>
                </a:solidFill>
                <a:latin typeface="Arial" panose="020B0604020202020204" pitchFamily="34" charset="0"/>
                <a:cs typeface="Arial" panose="020B0604020202020204" pitchFamily="34" charset="0"/>
              </a:rPr>
              <a:t>*	Neither </a:t>
            </a: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Voya ® nor its affiliated companies or representatives provide tax or legal advice. Please consult a tax adviser or attorney before making a tax-related investment/insurance decision.</a:t>
            </a:r>
          </a:p>
        </p:txBody>
      </p:sp>
      <p:sp>
        <p:nvSpPr>
          <p:cNvPr id="3075" name="TextBox 3074"/>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088192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DD95C-F9A9-414D-B7B6-5BD879026495}"/>
              </a:ext>
            </a:extLst>
          </p:cNvPr>
          <p:cNvSpPr>
            <a:spLocks noGrp="1"/>
          </p:cNvSpPr>
          <p:nvPr>
            <p:ph type="title"/>
          </p:nvPr>
        </p:nvSpPr>
        <p:spPr/>
        <p:txBody>
          <a:bodyPr anchor="t"/>
          <a:lstStyle/>
          <a:p>
            <a:r>
              <a:rPr lang="en-US" dirty="0"/>
              <a:t>Family assets and planning</a:t>
            </a:r>
          </a:p>
        </p:txBody>
      </p:sp>
      <p:sp>
        <p:nvSpPr>
          <p:cNvPr id="70" name="Rectangle 69">
            <a:extLst>
              <a:ext uri="{FF2B5EF4-FFF2-40B4-BE49-F238E27FC236}">
                <a16:creationId xmlns:a16="http://schemas.microsoft.com/office/drawing/2014/main" xmlns="" id="{ADDE86E4-F668-4290-B380-FD0ABA4A1688}"/>
              </a:ext>
            </a:extLst>
          </p:cNvPr>
          <p:cNvSpPr/>
          <p:nvPr/>
        </p:nvSpPr>
        <p:spPr>
          <a:xfrm>
            <a:off x="391317" y="916719"/>
            <a:ext cx="8329349" cy="324517"/>
          </a:xfrm>
          <a:prstGeom prst="rect">
            <a:avLst/>
          </a:prstGeom>
        </p:spPr>
        <p:txBody>
          <a:bodyPr wrap="square" lIns="0" tIns="0" rIns="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See the whole planning picture</a:t>
            </a:r>
          </a:p>
        </p:txBody>
      </p:sp>
      <p:sp>
        <p:nvSpPr>
          <p:cNvPr id="38" name="Freeform 99" title="line pointing to a circle">
            <a:extLst>
              <a:ext uri="{FF2B5EF4-FFF2-40B4-BE49-F238E27FC236}">
                <a16:creationId xmlns:a16="http://schemas.microsoft.com/office/drawing/2014/main" xmlns="" id="{043DEB09-E3F6-4B59-9B4D-07A4F2500EDE}"/>
              </a:ext>
            </a:extLst>
          </p:cNvPr>
          <p:cNvSpPr/>
          <p:nvPr/>
        </p:nvSpPr>
        <p:spPr>
          <a:xfrm flipH="1">
            <a:off x="390525" y="1410305"/>
            <a:ext cx="3310950" cy="236665"/>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2"/>
            </a:solidFill>
            <a:prstDash val="solid"/>
          </a:ln>
          <a:effectLst/>
        </p:spPr>
        <p:txBody>
          <a:bodyPr lIns="0"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xmlns="" id="{2F847B73-F67A-4379-8D4A-E2067C7E8D25}"/>
              </a:ext>
            </a:extLst>
          </p:cNvPr>
          <p:cNvSpPr txBox="1"/>
          <p:nvPr/>
        </p:nvSpPr>
        <p:spPr>
          <a:xfrm>
            <a:off x="390525" y="1417661"/>
            <a:ext cx="2222062" cy="646331"/>
          </a:xfrm>
          <a:prstGeom prst="rect">
            <a:avLst/>
          </a:prstGeom>
          <a:noFill/>
        </p:spPr>
        <p:txBody>
          <a:bodyPr wrap="square" lIns="0" tIns="91440" rIns="0" bIns="0" rtlCol="0" anchor="t">
            <a:no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Communications</a:t>
            </a:r>
          </a:p>
        </p:txBody>
      </p:sp>
      <p:sp>
        <p:nvSpPr>
          <p:cNvPr id="48" name="Oval 47" descr="Symbol is the outline of 2 people facing each other.  There are yellow arrows moving from each one of their heads and is pointing toward the other figure.  This indicates talking" title="yellow circle containing a symbol">
            <a:extLst>
              <a:ext uri="{FF2B5EF4-FFF2-40B4-BE49-F238E27FC236}">
                <a16:creationId xmlns:a16="http://schemas.microsoft.com/office/drawing/2014/main" xmlns="" id="{168504F4-F0B5-4A3E-B400-1D3DEB0100D8}"/>
              </a:ext>
            </a:extLst>
          </p:cNvPr>
          <p:cNvSpPr/>
          <p:nvPr/>
        </p:nvSpPr>
        <p:spPr bwMode="ltGray">
          <a:xfrm>
            <a:off x="3447100" y="1447191"/>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Freeform 111" title="yellow decorative shape">
            <a:extLst>
              <a:ext uri="{FF2B5EF4-FFF2-40B4-BE49-F238E27FC236}">
                <a16:creationId xmlns:a16="http://schemas.microsoft.com/office/drawing/2014/main" xmlns="" id="{258CB12B-2973-4555-BF4A-3B0B832ADB10}"/>
              </a:ext>
            </a:extLst>
          </p:cNvPr>
          <p:cNvSpPr>
            <a:spLocks/>
          </p:cNvSpPr>
          <p:nvPr/>
        </p:nvSpPr>
        <p:spPr bwMode="gray">
          <a:xfrm>
            <a:off x="3426202" y="1769713"/>
            <a:ext cx="1086905" cy="961306"/>
          </a:xfrm>
          <a:custGeom>
            <a:avLst/>
            <a:gdLst>
              <a:gd name="T0" fmla="*/ 1591100249 w 203"/>
              <a:gd name="T1" fmla="*/ 887464646 h 180"/>
              <a:gd name="T2" fmla="*/ 1591100249 w 203"/>
              <a:gd name="T3" fmla="*/ 0 h 180"/>
              <a:gd name="T4" fmla="*/ 0 w 203"/>
              <a:gd name="T5" fmla="*/ 658875621 h 180"/>
              <a:gd name="T6" fmla="*/ 807307170 w 203"/>
              <a:gd name="T7" fmla="*/ 1210178945 h 180"/>
              <a:gd name="T8" fmla="*/ 1591100249 w 203"/>
              <a:gd name="T9" fmla="*/ 887464646 h 180"/>
              <a:gd name="T10" fmla="*/ 0 60000 65536"/>
              <a:gd name="T11" fmla="*/ 0 60000 65536"/>
              <a:gd name="T12" fmla="*/ 0 60000 65536"/>
              <a:gd name="T13" fmla="*/ 0 60000 65536"/>
              <a:gd name="T14" fmla="*/ 0 60000 65536"/>
              <a:gd name="T15" fmla="*/ 0 w 203"/>
              <a:gd name="T16" fmla="*/ 0 h 180"/>
              <a:gd name="T17" fmla="*/ 203 w 203"/>
              <a:gd name="T18" fmla="*/ 180 h 180"/>
            </a:gdLst>
            <a:ahLst/>
            <a:cxnLst>
              <a:cxn ang="T10">
                <a:pos x="T0" y="T1"/>
              </a:cxn>
              <a:cxn ang="T11">
                <a:pos x="T2" y="T3"/>
              </a:cxn>
              <a:cxn ang="T12">
                <a:pos x="T4" y="T5"/>
              </a:cxn>
              <a:cxn ang="T13">
                <a:pos x="T6" y="T7"/>
              </a:cxn>
              <a:cxn ang="T14">
                <a:pos x="T8" y="T9"/>
              </a:cxn>
            </a:cxnLst>
            <a:rect l="T15" t="T16" r="T17" b="T18"/>
            <a:pathLst>
              <a:path w="203" h="180">
                <a:moveTo>
                  <a:pt x="203" y="132"/>
                </a:moveTo>
                <a:cubicBezTo>
                  <a:pt x="203" y="0"/>
                  <a:pt x="203" y="0"/>
                  <a:pt x="203" y="0"/>
                </a:cubicBezTo>
                <a:cubicBezTo>
                  <a:pt x="122" y="2"/>
                  <a:pt x="50" y="40"/>
                  <a:pt x="0" y="98"/>
                </a:cubicBezTo>
                <a:cubicBezTo>
                  <a:pt x="103" y="180"/>
                  <a:pt x="103" y="180"/>
                  <a:pt x="103" y="180"/>
                </a:cubicBezTo>
                <a:cubicBezTo>
                  <a:pt x="128" y="152"/>
                  <a:pt x="164" y="134"/>
                  <a:pt x="203" y="132"/>
                </a:cubicBezTo>
                <a:close/>
              </a:path>
            </a:pathLst>
          </a:custGeom>
          <a:solidFill>
            <a:schemeClr val="accent2"/>
          </a:solidFill>
          <a:ln w="3175">
            <a:noFill/>
            <a:miter lim="800000"/>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B1D08DBE-1D9C-4287-8529-DBB72B8F0B37}"/>
              </a:ext>
            </a:extLst>
          </p:cNvPr>
          <p:cNvSpPr txBox="1"/>
          <p:nvPr/>
        </p:nvSpPr>
        <p:spPr>
          <a:xfrm>
            <a:off x="390525" y="2949789"/>
            <a:ext cx="2222062" cy="646331"/>
          </a:xfrm>
          <a:prstGeom prst="rect">
            <a:avLst/>
          </a:prstGeom>
          <a:noFill/>
        </p:spPr>
        <p:txBody>
          <a:bodyPr wrap="square" lIns="0" tIns="91440" rIns="0" bIns="0" rtlCol="0" anchor="t">
            <a:no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Coordinating Resources</a:t>
            </a:r>
          </a:p>
        </p:txBody>
      </p:sp>
      <p:cxnSp>
        <p:nvCxnSpPr>
          <p:cNvPr id="35" name="Straight Connector 34" title="blue line pointing to a circle">
            <a:extLst>
              <a:ext uri="{FF2B5EF4-FFF2-40B4-BE49-F238E27FC236}">
                <a16:creationId xmlns:a16="http://schemas.microsoft.com/office/drawing/2014/main" xmlns="" id="{BD017042-A109-4280-95A7-AB6FF4BD05C3}"/>
              </a:ext>
            </a:extLst>
          </p:cNvPr>
          <p:cNvCxnSpPr>
            <a:cxnSpLocks/>
          </p:cNvCxnSpPr>
          <p:nvPr/>
        </p:nvCxnSpPr>
        <p:spPr>
          <a:xfrm>
            <a:off x="387350" y="2944647"/>
            <a:ext cx="2352792" cy="0"/>
          </a:xfrm>
          <a:prstGeom prst="line">
            <a:avLst/>
          </a:prstGeom>
          <a:noFill/>
          <a:ln w="19050" cap="flat" cmpd="sng" algn="ctr">
            <a:solidFill>
              <a:schemeClr val="tx1">
                <a:lumMod val="65000"/>
                <a:lumOff val="35000"/>
              </a:schemeClr>
            </a:solidFill>
            <a:prstDash val="solid"/>
          </a:ln>
          <a:effectLst/>
        </p:spPr>
      </p:cxnSp>
      <p:sp>
        <p:nvSpPr>
          <p:cNvPr id="54" name="Oval 53" descr="Symbol is the outline of a person,  Below that outline are the outlines of 3 more people.  The top person is connected to each of the bottom outlines by a line" title="gray circle containing a symbol">
            <a:extLst>
              <a:ext uri="{FF2B5EF4-FFF2-40B4-BE49-F238E27FC236}">
                <a16:creationId xmlns:a16="http://schemas.microsoft.com/office/drawing/2014/main" xmlns="" id="{29A1A7CF-5C64-44FD-AD6C-53C07A234A7E}"/>
              </a:ext>
            </a:extLst>
          </p:cNvPr>
          <p:cNvSpPr/>
          <p:nvPr/>
        </p:nvSpPr>
        <p:spPr bwMode="ltGray">
          <a:xfrm>
            <a:off x="2628388" y="2481998"/>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reeform 110" title="grey decorative shape">
            <a:extLst>
              <a:ext uri="{FF2B5EF4-FFF2-40B4-BE49-F238E27FC236}">
                <a16:creationId xmlns:a16="http://schemas.microsoft.com/office/drawing/2014/main" xmlns="" id="{A909BC1B-23B1-4B7A-8D5C-21AB6C4695EA}"/>
              </a:ext>
            </a:extLst>
          </p:cNvPr>
          <p:cNvSpPr>
            <a:spLocks/>
          </p:cNvSpPr>
          <p:nvPr/>
        </p:nvSpPr>
        <p:spPr bwMode="gray">
          <a:xfrm>
            <a:off x="3070984" y="2364808"/>
            <a:ext cx="856166" cy="1173841"/>
          </a:xfrm>
          <a:custGeom>
            <a:avLst/>
            <a:gdLst>
              <a:gd name="T0" fmla="*/ 1046419146 w 159"/>
              <a:gd name="T1" fmla="*/ 1120697660 h 220"/>
              <a:gd name="T2" fmla="*/ 1260458394 w 159"/>
              <a:gd name="T3" fmla="*/ 550282097 h 220"/>
              <a:gd name="T4" fmla="*/ 443935934 w 159"/>
              <a:gd name="T5" fmla="*/ 0 h 220"/>
              <a:gd name="T6" fmla="*/ 0 w 159"/>
              <a:gd name="T7" fmla="*/ 1120697660 h 220"/>
              <a:gd name="T8" fmla="*/ 39637534 w 159"/>
              <a:gd name="T9" fmla="*/ 1476367636 h 220"/>
              <a:gd name="T10" fmla="*/ 1062273592 w 159"/>
              <a:gd name="T11" fmla="*/ 1281755029 h 220"/>
              <a:gd name="T12" fmla="*/ 1046419146 w 159"/>
              <a:gd name="T13" fmla="*/ 1120697660 h 220"/>
              <a:gd name="T14" fmla="*/ 0 60000 65536"/>
              <a:gd name="T15" fmla="*/ 0 60000 65536"/>
              <a:gd name="T16" fmla="*/ 0 60000 65536"/>
              <a:gd name="T17" fmla="*/ 0 60000 65536"/>
              <a:gd name="T18" fmla="*/ 0 60000 65536"/>
              <a:gd name="T19" fmla="*/ 0 60000 65536"/>
              <a:gd name="T20" fmla="*/ 0 60000 65536"/>
              <a:gd name="T21" fmla="*/ 0 w 159"/>
              <a:gd name="T22" fmla="*/ 0 h 220"/>
              <a:gd name="T23" fmla="*/ 159 w 159"/>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220">
                <a:moveTo>
                  <a:pt x="132" y="167"/>
                </a:moveTo>
                <a:cubicBezTo>
                  <a:pt x="132" y="135"/>
                  <a:pt x="142" y="106"/>
                  <a:pt x="159" y="82"/>
                </a:cubicBezTo>
                <a:cubicBezTo>
                  <a:pt x="56" y="0"/>
                  <a:pt x="56" y="0"/>
                  <a:pt x="56" y="0"/>
                </a:cubicBezTo>
                <a:cubicBezTo>
                  <a:pt x="21" y="46"/>
                  <a:pt x="0" y="104"/>
                  <a:pt x="0" y="167"/>
                </a:cubicBezTo>
                <a:cubicBezTo>
                  <a:pt x="0" y="185"/>
                  <a:pt x="2" y="203"/>
                  <a:pt x="5" y="220"/>
                </a:cubicBezTo>
                <a:cubicBezTo>
                  <a:pt x="134" y="191"/>
                  <a:pt x="134" y="191"/>
                  <a:pt x="134" y="191"/>
                </a:cubicBezTo>
                <a:cubicBezTo>
                  <a:pt x="132" y="183"/>
                  <a:pt x="132" y="175"/>
                  <a:pt x="132" y="167"/>
                </a:cubicBezTo>
                <a:close/>
              </a:path>
            </a:pathLst>
          </a:custGeom>
          <a:solidFill>
            <a:schemeClr val="tx1">
              <a:lumMod val="65000"/>
              <a:lumOff val="35000"/>
            </a:schemeClr>
          </a:solidFill>
          <a:ln w="3175">
            <a:noFill/>
            <a:miter lim="800000"/>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xmlns="" id="{D7F6EC2D-EB82-41C0-89A5-1529824C33D3}"/>
              </a:ext>
            </a:extLst>
          </p:cNvPr>
          <p:cNvSpPr txBox="1"/>
          <p:nvPr/>
        </p:nvSpPr>
        <p:spPr>
          <a:xfrm>
            <a:off x="390525" y="4616212"/>
            <a:ext cx="2222062" cy="646331"/>
          </a:xfrm>
          <a:prstGeom prst="rect">
            <a:avLst/>
          </a:prstGeom>
          <a:noFill/>
        </p:spPr>
        <p:txBody>
          <a:bodyPr wrap="square" lIns="0" tIns="91440" rIns="0" bIns="0" rtlCol="0" anchor="t">
            <a:no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Needs of Other Family Members</a:t>
            </a:r>
          </a:p>
        </p:txBody>
      </p:sp>
      <p:sp>
        <p:nvSpPr>
          <p:cNvPr id="36" name="Freeform 97" title="line pointing to a circle">
            <a:extLst>
              <a:ext uri="{FF2B5EF4-FFF2-40B4-BE49-F238E27FC236}">
                <a16:creationId xmlns:a16="http://schemas.microsoft.com/office/drawing/2014/main" xmlns="" id="{76263876-83ED-47B0-977C-CC058758DE51}"/>
              </a:ext>
            </a:extLst>
          </p:cNvPr>
          <p:cNvSpPr/>
          <p:nvPr/>
        </p:nvSpPr>
        <p:spPr>
          <a:xfrm flipH="1" flipV="1">
            <a:off x="387348" y="4371917"/>
            <a:ext cx="2737675" cy="183592"/>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6">
                <a:lumMod val="50000"/>
              </a:schemeClr>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Freeform 112" title="blue decorative shape">
            <a:extLst>
              <a:ext uri="{FF2B5EF4-FFF2-40B4-BE49-F238E27FC236}">
                <a16:creationId xmlns:a16="http://schemas.microsoft.com/office/drawing/2014/main" xmlns="" id="{94354D80-4E50-428E-B872-080FB48C454D}"/>
              </a:ext>
            </a:extLst>
          </p:cNvPr>
          <p:cNvSpPr>
            <a:spLocks/>
          </p:cNvSpPr>
          <p:nvPr/>
        </p:nvSpPr>
        <p:spPr bwMode="gray">
          <a:xfrm>
            <a:off x="3171685" y="3495759"/>
            <a:ext cx="1059579" cy="1095368"/>
          </a:xfrm>
          <a:custGeom>
            <a:avLst/>
            <a:gdLst>
              <a:gd name="T0" fmla="*/ 1010037471 w 198"/>
              <a:gd name="T1" fmla="*/ 0 h 206"/>
              <a:gd name="T2" fmla="*/ 0 w 198"/>
              <a:gd name="T3" fmla="*/ 199941057 h 206"/>
              <a:gd name="T4" fmla="*/ 1103994282 w 198"/>
              <a:gd name="T5" fmla="*/ 1372937457 h 206"/>
              <a:gd name="T6" fmla="*/ 1550288087 w 198"/>
              <a:gd name="T7" fmla="*/ 579833638 h 206"/>
              <a:gd name="T8" fmla="*/ 1010037471 w 198"/>
              <a:gd name="T9" fmla="*/ 0 h 206"/>
              <a:gd name="T10" fmla="*/ 0 60000 65536"/>
              <a:gd name="T11" fmla="*/ 0 60000 65536"/>
              <a:gd name="T12" fmla="*/ 0 60000 65536"/>
              <a:gd name="T13" fmla="*/ 0 60000 65536"/>
              <a:gd name="T14" fmla="*/ 0 60000 65536"/>
              <a:gd name="T15" fmla="*/ 0 w 198"/>
              <a:gd name="T16" fmla="*/ 0 h 206"/>
              <a:gd name="T17" fmla="*/ 198 w 198"/>
              <a:gd name="T18" fmla="*/ 206 h 206"/>
            </a:gdLst>
            <a:ahLst/>
            <a:cxnLst>
              <a:cxn ang="T10">
                <a:pos x="T0" y="T1"/>
              </a:cxn>
              <a:cxn ang="T11">
                <a:pos x="T2" y="T3"/>
              </a:cxn>
              <a:cxn ang="T12">
                <a:pos x="T4" y="T5"/>
              </a:cxn>
              <a:cxn ang="T13">
                <a:pos x="T6" y="T7"/>
              </a:cxn>
              <a:cxn ang="T14">
                <a:pos x="T8" y="T9"/>
              </a:cxn>
            </a:cxnLst>
            <a:rect l="T15" t="T16" r="T17" b="T18"/>
            <a:pathLst>
              <a:path w="198" h="206">
                <a:moveTo>
                  <a:pt x="129" y="0"/>
                </a:moveTo>
                <a:cubicBezTo>
                  <a:pt x="0" y="30"/>
                  <a:pt x="0" y="30"/>
                  <a:pt x="0" y="30"/>
                </a:cubicBezTo>
                <a:cubicBezTo>
                  <a:pt x="20" y="106"/>
                  <a:pt x="72" y="170"/>
                  <a:pt x="141" y="206"/>
                </a:cubicBezTo>
                <a:cubicBezTo>
                  <a:pt x="198" y="87"/>
                  <a:pt x="198" y="87"/>
                  <a:pt x="198" y="87"/>
                </a:cubicBezTo>
                <a:cubicBezTo>
                  <a:pt x="165" y="69"/>
                  <a:pt x="139" y="38"/>
                  <a:pt x="129" y="0"/>
                </a:cubicBezTo>
                <a:close/>
              </a:path>
            </a:pathLst>
          </a:custGeom>
          <a:solidFill>
            <a:schemeClr val="accent6">
              <a:lumMod val="50000"/>
            </a:schemeClr>
          </a:solidFill>
          <a:ln w="3175">
            <a:noFill/>
            <a:miter lim="800000"/>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Oval 58" title="blue decorative circle around a symbol">
            <a:extLst>
              <a:ext uri="{FF2B5EF4-FFF2-40B4-BE49-F238E27FC236}">
                <a16:creationId xmlns:a16="http://schemas.microsoft.com/office/drawing/2014/main" xmlns="" id="{2E661761-3513-47F7-84EB-F322FCAB0216}"/>
              </a:ext>
            </a:extLst>
          </p:cNvPr>
          <p:cNvSpPr/>
          <p:nvPr/>
        </p:nvSpPr>
        <p:spPr bwMode="ltGray">
          <a:xfrm>
            <a:off x="3035150" y="3843346"/>
            <a:ext cx="713702" cy="713702"/>
          </a:xfrm>
          <a:prstGeom prst="ellipse">
            <a:avLst/>
          </a:prstGeom>
          <a:solidFill>
            <a:srgbClr val="FFFFFF"/>
          </a:solidFill>
          <a:ln w="57150" cap="flat" cmpd="sng" algn="ctr">
            <a:solidFill>
              <a:schemeClr val="accent6">
                <a:lumMod val="50000"/>
              </a:schemeClr>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B536A"/>
                </a:solidFill>
                <a:effectLst/>
                <a:uLnTx/>
                <a:uFillTx/>
                <a:latin typeface="Arial" panose="020B0604020202020204" pitchFamily="34" charset="0"/>
                <a:ea typeface="+mn-ea"/>
                <a:cs typeface="Arial" panose="020B0604020202020204" pitchFamily="34" charset="0"/>
              </a:rPr>
              <a:t> </a:t>
            </a:r>
          </a:p>
        </p:txBody>
      </p:sp>
      <p:sp>
        <p:nvSpPr>
          <p:cNvPr id="69" name="TextBox 68">
            <a:extLst>
              <a:ext uri="{FF2B5EF4-FFF2-40B4-BE49-F238E27FC236}">
                <a16:creationId xmlns:a16="http://schemas.microsoft.com/office/drawing/2014/main" xmlns="" id="{D221AC6A-B43B-4CE8-9EDB-50633B3F5045}"/>
              </a:ext>
            </a:extLst>
          </p:cNvPr>
          <p:cNvSpPr txBox="1"/>
          <p:nvPr/>
        </p:nvSpPr>
        <p:spPr>
          <a:xfrm>
            <a:off x="3513211" y="5285426"/>
            <a:ext cx="2222062" cy="477200"/>
          </a:xfrm>
          <a:prstGeom prst="rect">
            <a:avLst/>
          </a:prstGeom>
          <a:noFill/>
        </p:spPr>
        <p:txBody>
          <a:bodyPr wrap="square" lIns="0" tIns="0" rIns="0" bIns="0" rtlCol="0" anchor="t">
            <a:noAutofit/>
          </a:body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Retirement Planning </a:t>
            </a:r>
          </a:p>
        </p:txBody>
      </p:sp>
      <p:cxnSp>
        <p:nvCxnSpPr>
          <p:cNvPr id="62" name="Straight Connector 61" title="decorative line over Retirement Planning">
            <a:extLst>
              <a:ext uri="{FF2B5EF4-FFF2-40B4-BE49-F238E27FC236}">
                <a16:creationId xmlns:a16="http://schemas.microsoft.com/office/drawing/2014/main" xmlns="" id="{9AE1E993-F87F-44D1-AC4E-C4B5E1A8771B}"/>
              </a:ext>
            </a:extLst>
          </p:cNvPr>
          <p:cNvCxnSpPr/>
          <p:nvPr/>
        </p:nvCxnSpPr>
        <p:spPr>
          <a:xfrm>
            <a:off x="4027105" y="5215426"/>
            <a:ext cx="1066744" cy="0"/>
          </a:xfrm>
          <a:prstGeom prst="line">
            <a:avLst/>
          </a:prstGeom>
          <a:noFill/>
          <a:ln w="19050" cap="flat" cmpd="sng" algn="ctr">
            <a:solidFill>
              <a:schemeClr val="accent5"/>
            </a:solidFill>
            <a:prstDash val="solid"/>
          </a:ln>
          <a:effectLst/>
        </p:spPr>
      </p:cxnSp>
      <p:sp>
        <p:nvSpPr>
          <p:cNvPr id="58" name="Oval 57" title="purple decorative circle around a symbol">
            <a:extLst>
              <a:ext uri="{FF2B5EF4-FFF2-40B4-BE49-F238E27FC236}">
                <a16:creationId xmlns:a16="http://schemas.microsoft.com/office/drawing/2014/main" xmlns="" id="{0CCE81CC-9A10-4E3A-971C-7B9F94022259}"/>
              </a:ext>
            </a:extLst>
          </p:cNvPr>
          <p:cNvSpPr/>
          <p:nvPr/>
        </p:nvSpPr>
        <p:spPr bwMode="ltGray">
          <a:xfrm>
            <a:off x="4199778" y="4399767"/>
            <a:ext cx="713702" cy="713702"/>
          </a:xfrm>
          <a:prstGeom prst="ellipse">
            <a:avLst/>
          </a:prstGeom>
          <a:solidFill>
            <a:srgbClr val="FFFFFF"/>
          </a:solidFill>
          <a:ln w="57150" cap="flat" cmpd="sng" algn="ctr">
            <a:solidFill>
              <a:schemeClr val="accent5"/>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C6900"/>
                </a:solidFill>
                <a:effectLst/>
                <a:uLnTx/>
                <a:uFillTx/>
                <a:latin typeface="Arial" panose="020B0604020202020204" pitchFamily="34" charset="0"/>
                <a:ea typeface="+mn-ea"/>
                <a:cs typeface="Arial" panose="020B0604020202020204" pitchFamily="34" charset="0"/>
              </a:rPr>
              <a:t> </a:t>
            </a:r>
          </a:p>
        </p:txBody>
      </p:sp>
      <p:sp>
        <p:nvSpPr>
          <p:cNvPr id="45" name="Freeform 115" title="dark purple decorative shape">
            <a:extLst>
              <a:ext uri="{FF2B5EF4-FFF2-40B4-BE49-F238E27FC236}">
                <a16:creationId xmlns:a16="http://schemas.microsoft.com/office/drawing/2014/main" xmlns="" id="{4308BD47-203F-4ADE-9608-3410A3E44B1E}"/>
              </a:ext>
            </a:extLst>
          </p:cNvPr>
          <p:cNvSpPr>
            <a:spLocks/>
          </p:cNvSpPr>
          <p:nvPr/>
        </p:nvSpPr>
        <p:spPr bwMode="gray">
          <a:xfrm>
            <a:off x="3957510" y="3970254"/>
            <a:ext cx="1208346" cy="765122"/>
          </a:xfrm>
          <a:custGeom>
            <a:avLst/>
            <a:gdLst>
              <a:gd name="T0" fmla="*/ 883193612 w 226"/>
              <a:gd name="T1" fmla="*/ 74230045 h 143"/>
              <a:gd name="T2" fmla="*/ 445503776 w 226"/>
              <a:gd name="T3" fmla="*/ 0 h 143"/>
              <a:gd name="T4" fmla="*/ 0 w 226"/>
              <a:gd name="T5" fmla="*/ 803032816 h 143"/>
              <a:gd name="T6" fmla="*/ 883193612 w 226"/>
              <a:gd name="T7" fmla="*/ 964990651 h 143"/>
              <a:gd name="T8" fmla="*/ 1766384428 w 226"/>
              <a:gd name="T9" fmla="*/ 803032816 h 143"/>
              <a:gd name="T10" fmla="*/ 1320880478 w 226"/>
              <a:gd name="T11" fmla="*/ 0 h 143"/>
              <a:gd name="T12" fmla="*/ 883193612 w 226"/>
              <a:gd name="T13" fmla="*/ 74230045 h 143"/>
              <a:gd name="T14" fmla="*/ 0 60000 65536"/>
              <a:gd name="T15" fmla="*/ 0 60000 65536"/>
              <a:gd name="T16" fmla="*/ 0 60000 65536"/>
              <a:gd name="T17" fmla="*/ 0 60000 65536"/>
              <a:gd name="T18" fmla="*/ 0 60000 65536"/>
              <a:gd name="T19" fmla="*/ 0 60000 65536"/>
              <a:gd name="T20" fmla="*/ 0 60000 65536"/>
              <a:gd name="T21" fmla="*/ 0 w 226"/>
              <a:gd name="T22" fmla="*/ 0 h 143"/>
              <a:gd name="T23" fmla="*/ 226 w 226"/>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143">
                <a:moveTo>
                  <a:pt x="113" y="11"/>
                </a:moveTo>
                <a:cubicBezTo>
                  <a:pt x="93" y="11"/>
                  <a:pt x="74" y="7"/>
                  <a:pt x="57" y="0"/>
                </a:cubicBezTo>
                <a:cubicBezTo>
                  <a:pt x="0" y="119"/>
                  <a:pt x="0" y="119"/>
                  <a:pt x="0" y="119"/>
                </a:cubicBezTo>
                <a:cubicBezTo>
                  <a:pt x="34" y="134"/>
                  <a:pt x="73" y="143"/>
                  <a:pt x="113" y="143"/>
                </a:cubicBezTo>
                <a:cubicBezTo>
                  <a:pt x="153" y="143"/>
                  <a:pt x="191" y="134"/>
                  <a:pt x="226" y="119"/>
                </a:cubicBezTo>
                <a:cubicBezTo>
                  <a:pt x="169" y="0"/>
                  <a:pt x="169" y="0"/>
                  <a:pt x="169" y="0"/>
                </a:cubicBezTo>
                <a:cubicBezTo>
                  <a:pt x="151" y="7"/>
                  <a:pt x="133" y="11"/>
                  <a:pt x="113" y="11"/>
                </a:cubicBezTo>
                <a:close/>
              </a:path>
            </a:pathLst>
          </a:custGeom>
          <a:solidFill>
            <a:schemeClr val="accent5"/>
          </a:solidFill>
          <a:ln w="3175">
            <a:noFill/>
            <a:miter lim="800000"/>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Oval 54" title="orange decorative circle around a symbol">
            <a:extLst>
              <a:ext uri="{FF2B5EF4-FFF2-40B4-BE49-F238E27FC236}">
                <a16:creationId xmlns:a16="http://schemas.microsoft.com/office/drawing/2014/main" xmlns="" id="{95912983-F1A7-4933-83B8-6BF36E2D43AC}"/>
              </a:ext>
            </a:extLst>
          </p:cNvPr>
          <p:cNvSpPr/>
          <p:nvPr/>
        </p:nvSpPr>
        <p:spPr bwMode="ltGray">
          <a:xfrm>
            <a:off x="4840791" y="1534988"/>
            <a:ext cx="713702" cy="713702"/>
          </a:xfrm>
          <a:prstGeom prst="ellipse">
            <a:avLst/>
          </a:prstGeom>
          <a:solidFill>
            <a:srgbClr val="FFFFFF"/>
          </a:solidFill>
          <a:ln w="57150" cap="flat" cmpd="sng" algn="ctr">
            <a:solidFill>
              <a:schemeClr val="accent1"/>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A32020"/>
                </a:solidFill>
                <a:effectLst/>
                <a:uLnTx/>
                <a:uFillTx/>
                <a:latin typeface="Arial" panose="020B0604020202020204" pitchFamily="34" charset="0"/>
                <a:ea typeface="+mn-ea"/>
                <a:cs typeface="Arial" panose="020B0604020202020204" pitchFamily="34" charset="0"/>
              </a:rPr>
              <a:t> </a:t>
            </a:r>
          </a:p>
        </p:txBody>
      </p:sp>
      <p:sp>
        <p:nvSpPr>
          <p:cNvPr id="65" name="TextBox 64">
            <a:extLst>
              <a:ext uri="{FF2B5EF4-FFF2-40B4-BE49-F238E27FC236}">
                <a16:creationId xmlns:a16="http://schemas.microsoft.com/office/drawing/2014/main" xmlns="" id="{18A37E22-0FBB-4F97-9D9C-00B2DA42B696}"/>
              </a:ext>
            </a:extLst>
          </p:cNvPr>
          <p:cNvSpPr txBox="1"/>
          <p:nvPr/>
        </p:nvSpPr>
        <p:spPr>
          <a:xfrm>
            <a:off x="6511696" y="4616212"/>
            <a:ext cx="2222062" cy="646331"/>
          </a:xfrm>
          <a:prstGeom prst="rect">
            <a:avLst/>
          </a:prstGeom>
          <a:noFill/>
        </p:spPr>
        <p:txBody>
          <a:bodyPr wrap="square" lIns="91440" tIns="91440" rIns="0" bIns="0" rtlCol="0" anchor="t">
            <a:noAutofit/>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Future Care</a:t>
            </a:r>
          </a:p>
        </p:txBody>
      </p:sp>
      <p:sp>
        <p:nvSpPr>
          <p:cNvPr id="37" name="Freeform 98" title="line pointing to a circle">
            <a:extLst>
              <a:ext uri="{FF2B5EF4-FFF2-40B4-BE49-F238E27FC236}">
                <a16:creationId xmlns:a16="http://schemas.microsoft.com/office/drawing/2014/main" xmlns="" id="{59315EEF-5C18-45C6-A951-2D0758CA4964}"/>
              </a:ext>
            </a:extLst>
          </p:cNvPr>
          <p:cNvSpPr/>
          <p:nvPr/>
        </p:nvSpPr>
        <p:spPr>
          <a:xfrm flipV="1">
            <a:off x="6009476" y="4371916"/>
            <a:ext cx="2720525" cy="236665"/>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4"/>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Oval 50" descr="The symbol is of a hand, palm up, that is holding an arrow that is in the shape of a road with an arrow head at the end." title="purple circle with a symbol in it">
            <a:extLst>
              <a:ext uri="{FF2B5EF4-FFF2-40B4-BE49-F238E27FC236}">
                <a16:creationId xmlns:a16="http://schemas.microsoft.com/office/drawing/2014/main" xmlns="" id="{A00B261F-1BF5-4C8C-958A-5803E76AC4FA}"/>
              </a:ext>
            </a:extLst>
          </p:cNvPr>
          <p:cNvSpPr/>
          <p:nvPr/>
        </p:nvSpPr>
        <p:spPr bwMode="ltGray">
          <a:xfrm>
            <a:off x="5278187" y="3727228"/>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Freeform 116" title="light purple decorative shape">
            <a:extLst>
              <a:ext uri="{FF2B5EF4-FFF2-40B4-BE49-F238E27FC236}">
                <a16:creationId xmlns:a16="http://schemas.microsoft.com/office/drawing/2014/main" xmlns="" id="{CA91CAE1-0003-4C69-976E-192DDC6E8599}"/>
              </a:ext>
            </a:extLst>
          </p:cNvPr>
          <p:cNvSpPr>
            <a:spLocks/>
          </p:cNvSpPr>
          <p:nvPr/>
        </p:nvSpPr>
        <p:spPr bwMode="gray">
          <a:xfrm>
            <a:off x="4941186" y="3469982"/>
            <a:ext cx="1062616" cy="1095368"/>
          </a:xfrm>
          <a:custGeom>
            <a:avLst/>
            <a:gdLst>
              <a:gd name="T0" fmla="*/ 0 w 198"/>
              <a:gd name="T1" fmla="*/ 579833638 h 206"/>
              <a:gd name="T2" fmla="*/ 448858045 w 198"/>
              <a:gd name="T3" fmla="*/ 1372937457 h 206"/>
              <a:gd name="T4" fmla="*/ 1559187800 w 198"/>
              <a:gd name="T5" fmla="*/ 193277906 h 206"/>
              <a:gd name="T6" fmla="*/ 543353553 w 198"/>
              <a:gd name="T7" fmla="*/ 0 h 206"/>
              <a:gd name="T8" fmla="*/ 0 w 198"/>
              <a:gd name="T9" fmla="*/ 579833638 h 206"/>
              <a:gd name="T10" fmla="*/ 0 60000 65536"/>
              <a:gd name="T11" fmla="*/ 0 60000 65536"/>
              <a:gd name="T12" fmla="*/ 0 60000 65536"/>
              <a:gd name="T13" fmla="*/ 0 60000 65536"/>
              <a:gd name="T14" fmla="*/ 0 60000 65536"/>
              <a:gd name="T15" fmla="*/ 0 w 198"/>
              <a:gd name="T16" fmla="*/ 0 h 206"/>
              <a:gd name="T17" fmla="*/ 198 w 198"/>
              <a:gd name="T18" fmla="*/ 206 h 206"/>
            </a:gdLst>
            <a:ahLst/>
            <a:cxnLst>
              <a:cxn ang="T10">
                <a:pos x="T0" y="T1"/>
              </a:cxn>
              <a:cxn ang="T11">
                <a:pos x="T2" y="T3"/>
              </a:cxn>
              <a:cxn ang="T12">
                <a:pos x="T4" y="T5"/>
              </a:cxn>
              <a:cxn ang="T13">
                <a:pos x="T6" y="T7"/>
              </a:cxn>
              <a:cxn ang="T14">
                <a:pos x="T8" y="T9"/>
              </a:cxn>
            </a:cxnLst>
            <a:rect l="T15" t="T16" r="T17" b="T18"/>
            <a:pathLst>
              <a:path w="198" h="206">
                <a:moveTo>
                  <a:pt x="0" y="87"/>
                </a:moveTo>
                <a:cubicBezTo>
                  <a:pt x="57" y="206"/>
                  <a:pt x="57" y="206"/>
                  <a:pt x="57" y="206"/>
                </a:cubicBezTo>
                <a:cubicBezTo>
                  <a:pt x="126" y="170"/>
                  <a:pt x="178" y="106"/>
                  <a:pt x="198" y="29"/>
                </a:cubicBezTo>
                <a:cubicBezTo>
                  <a:pt x="69" y="0"/>
                  <a:pt x="69" y="0"/>
                  <a:pt x="69" y="0"/>
                </a:cubicBezTo>
                <a:cubicBezTo>
                  <a:pt x="58" y="37"/>
                  <a:pt x="33" y="69"/>
                  <a:pt x="0" y="87"/>
                </a:cubicBezTo>
                <a:close/>
              </a:path>
            </a:pathLst>
          </a:custGeom>
          <a:solidFill>
            <a:schemeClr val="accent4"/>
          </a:solidFill>
          <a:ln w="3175">
            <a:noFill/>
            <a:miter lim="800000"/>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xmlns="" id="{E5C3D19E-4FE5-4AB6-BE73-2E3855785A01}"/>
              </a:ext>
            </a:extLst>
          </p:cNvPr>
          <p:cNvSpPr txBox="1"/>
          <p:nvPr/>
        </p:nvSpPr>
        <p:spPr>
          <a:xfrm>
            <a:off x="6511696" y="2949789"/>
            <a:ext cx="2222062" cy="646331"/>
          </a:xfrm>
          <a:prstGeom prst="rect">
            <a:avLst/>
          </a:prstGeom>
          <a:noFill/>
        </p:spPr>
        <p:txBody>
          <a:bodyPr wrap="square" lIns="91440" tIns="91440" rIns="0" bIns="0" rtlCol="0" anchor="t">
            <a:noAutofit/>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Family Asset Review</a:t>
            </a:r>
          </a:p>
        </p:txBody>
      </p:sp>
      <p:cxnSp>
        <p:nvCxnSpPr>
          <p:cNvPr id="34" name="Straight Connector 33" title="orange line pointing to a circle">
            <a:extLst>
              <a:ext uri="{FF2B5EF4-FFF2-40B4-BE49-F238E27FC236}">
                <a16:creationId xmlns:a16="http://schemas.microsoft.com/office/drawing/2014/main" xmlns="" id="{118BA50E-4A2C-4E6D-B727-8ED0EFAA5C33}"/>
              </a:ext>
            </a:extLst>
          </p:cNvPr>
          <p:cNvCxnSpPr>
            <a:cxnSpLocks/>
          </p:cNvCxnSpPr>
          <p:nvPr/>
        </p:nvCxnSpPr>
        <p:spPr>
          <a:xfrm>
            <a:off x="6394359" y="2944647"/>
            <a:ext cx="2336891" cy="0"/>
          </a:xfrm>
          <a:prstGeom prst="line">
            <a:avLst/>
          </a:prstGeom>
          <a:noFill/>
          <a:ln w="19050" cap="flat" cmpd="sng" algn="ctr">
            <a:solidFill>
              <a:schemeClr val="accent3"/>
            </a:solidFill>
            <a:prstDash val="solid"/>
          </a:ln>
          <a:effectLst/>
        </p:spPr>
      </p:cxnSp>
      <p:sp>
        <p:nvSpPr>
          <p:cNvPr id="50" name="Oval 49" descr="The symbol is of a clipboard with check marks on it" title="red circle with a symbol">
            <a:extLst>
              <a:ext uri="{FF2B5EF4-FFF2-40B4-BE49-F238E27FC236}">
                <a16:creationId xmlns:a16="http://schemas.microsoft.com/office/drawing/2014/main" xmlns="" id="{28CC2A66-85CB-43D6-985E-BFD2B7E5831F}"/>
              </a:ext>
            </a:extLst>
          </p:cNvPr>
          <p:cNvSpPr/>
          <p:nvPr/>
        </p:nvSpPr>
        <p:spPr bwMode="ltGray">
          <a:xfrm>
            <a:off x="5578700" y="2485840"/>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Freeform 113" title="reddish decorative shape">
            <a:extLst>
              <a:ext uri="{FF2B5EF4-FFF2-40B4-BE49-F238E27FC236}">
                <a16:creationId xmlns:a16="http://schemas.microsoft.com/office/drawing/2014/main" xmlns="" id="{B02ECE1F-5F4F-44BF-9534-003F8F959695}"/>
              </a:ext>
            </a:extLst>
          </p:cNvPr>
          <p:cNvSpPr>
            <a:spLocks/>
          </p:cNvSpPr>
          <p:nvPr/>
        </p:nvSpPr>
        <p:spPr bwMode="gray">
          <a:xfrm>
            <a:off x="5199252" y="2364808"/>
            <a:ext cx="853127" cy="1173841"/>
          </a:xfrm>
          <a:custGeom>
            <a:avLst/>
            <a:gdLst>
              <a:gd name="T0" fmla="*/ 212525392 w 159"/>
              <a:gd name="T1" fmla="*/ 1120697660 h 220"/>
              <a:gd name="T2" fmla="*/ 196780491 w 159"/>
              <a:gd name="T3" fmla="*/ 1275045601 h 220"/>
              <a:gd name="T4" fmla="*/ 1204305732 w 159"/>
              <a:gd name="T5" fmla="*/ 1476367636 h 220"/>
              <a:gd name="T6" fmla="*/ 1251532019 w 159"/>
              <a:gd name="T7" fmla="*/ 1120697660 h 220"/>
              <a:gd name="T8" fmla="*/ 810742120 w 159"/>
              <a:gd name="T9" fmla="*/ 0 h 220"/>
              <a:gd name="T10" fmla="*/ 0 w 159"/>
              <a:gd name="T11" fmla="*/ 550282097 h 220"/>
              <a:gd name="T12" fmla="*/ 212525392 w 159"/>
              <a:gd name="T13" fmla="*/ 1120697660 h 220"/>
              <a:gd name="T14" fmla="*/ 0 60000 65536"/>
              <a:gd name="T15" fmla="*/ 0 60000 65536"/>
              <a:gd name="T16" fmla="*/ 0 60000 65536"/>
              <a:gd name="T17" fmla="*/ 0 60000 65536"/>
              <a:gd name="T18" fmla="*/ 0 60000 65536"/>
              <a:gd name="T19" fmla="*/ 0 60000 65536"/>
              <a:gd name="T20" fmla="*/ 0 60000 65536"/>
              <a:gd name="T21" fmla="*/ 0 w 159"/>
              <a:gd name="T22" fmla="*/ 0 h 220"/>
              <a:gd name="T23" fmla="*/ 159 w 159"/>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220">
                <a:moveTo>
                  <a:pt x="27" y="167"/>
                </a:moveTo>
                <a:cubicBezTo>
                  <a:pt x="27" y="175"/>
                  <a:pt x="26" y="183"/>
                  <a:pt x="25" y="190"/>
                </a:cubicBezTo>
                <a:cubicBezTo>
                  <a:pt x="153" y="220"/>
                  <a:pt x="153" y="220"/>
                  <a:pt x="153" y="220"/>
                </a:cubicBezTo>
                <a:cubicBezTo>
                  <a:pt x="157" y="203"/>
                  <a:pt x="159" y="185"/>
                  <a:pt x="159" y="167"/>
                </a:cubicBezTo>
                <a:cubicBezTo>
                  <a:pt x="159" y="104"/>
                  <a:pt x="138" y="46"/>
                  <a:pt x="103" y="0"/>
                </a:cubicBezTo>
                <a:cubicBezTo>
                  <a:pt x="0" y="82"/>
                  <a:pt x="0" y="82"/>
                  <a:pt x="0" y="82"/>
                </a:cubicBezTo>
                <a:cubicBezTo>
                  <a:pt x="17" y="106"/>
                  <a:pt x="27" y="135"/>
                  <a:pt x="27" y="167"/>
                </a:cubicBezTo>
                <a:close/>
              </a:path>
            </a:pathLst>
          </a:custGeom>
          <a:solidFill>
            <a:schemeClr val="accent3"/>
          </a:solidFill>
          <a:ln w="3175">
            <a:noFill/>
            <a:miter lim="800000"/>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3C4EB22D-87F9-4A6F-B314-0663B7734C42}"/>
              </a:ext>
            </a:extLst>
          </p:cNvPr>
          <p:cNvSpPr txBox="1"/>
          <p:nvPr/>
        </p:nvSpPr>
        <p:spPr>
          <a:xfrm>
            <a:off x="6511696" y="1417661"/>
            <a:ext cx="2222062" cy="646331"/>
          </a:xfrm>
          <a:prstGeom prst="rect">
            <a:avLst/>
          </a:prstGeom>
          <a:noFill/>
        </p:spPr>
        <p:txBody>
          <a:bodyPr wrap="square" lIns="91440" tIns="91440" rIns="0" bIns="0" rtlCol="0" anchor="t">
            <a:noAutofit/>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Beneficiary and Titling</a:t>
            </a:r>
          </a:p>
        </p:txBody>
      </p:sp>
      <p:sp>
        <p:nvSpPr>
          <p:cNvPr id="39" name="Freeform 100" title="line pointing to a circle">
            <a:extLst>
              <a:ext uri="{FF2B5EF4-FFF2-40B4-BE49-F238E27FC236}">
                <a16:creationId xmlns:a16="http://schemas.microsoft.com/office/drawing/2014/main" xmlns="" id="{AA9FA599-6F49-451A-9629-6439778FCB8D}"/>
              </a:ext>
            </a:extLst>
          </p:cNvPr>
          <p:cNvSpPr/>
          <p:nvPr/>
        </p:nvSpPr>
        <p:spPr>
          <a:xfrm>
            <a:off x="5421886" y="1410305"/>
            <a:ext cx="3310949" cy="236665"/>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1"/>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Oval 52" descr="Symbol is an outline of a person that has question marks by it's head" title="blue circle with a symbol in it">
            <a:extLst>
              <a:ext uri="{FF2B5EF4-FFF2-40B4-BE49-F238E27FC236}">
                <a16:creationId xmlns:a16="http://schemas.microsoft.com/office/drawing/2014/main" xmlns="" id="{0BDD3026-D440-4937-8534-44AFACA603B1}"/>
              </a:ext>
            </a:extLst>
          </p:cNvPr>
          <p:cNvSpPr/>
          <p:nvPr/>
        </p:nvSpPr>
        <p:spPr bwMode="ltGray">
          <a:xfrm>
            <a:off x="2933192" y="3741389"/>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Freeform 114" title="orange decorative shape">
            <a:extLst>
              <a:ext uri="{FF2B5EF4-FFF2-40B4-BE49-F238E27FC236}">
                <a16:creationId xmlns:a16="http://schemas.microsoft.com/office/drawing/2014/main" xmlns="" id="{9B8682A3-37FC-4C5D-90AA-388E997DE225}"/>
              </a:ext>
            </a:extLst>
          </p:cNvPr>
          <p:cNvSpPr>
            <a:spLocks/>
          </p:cNvSpPr>
          <p:nvPr/>
        </p:nvSpPr>
        <p:spPr bwMode="gray">
          <a:xfrm>
            <a:off x="4590428" y="1769713"/>
            <a:ext cx="1086905" cy="961306"/>
          </a:xfrm>
          <a:custGeom>
            <a:avLst/>
            <a:gdLst>
              <a:gd name="T0" fmla="*/ 783793080 w 203"/>
              <a:gd name="T1" fmla="*/ 1210178945 h 180"/>
              <a:gd name="T2" fmla="*/ 1591100249 w 203"/>
              <a:gd name="T3" fmla="*/ 658875621 h 180"/>
              <a:gd name="T4" fmla="*/ 0 w 203"/>
              <a:gd name="T5" fmla="*/ 0 h 180"/>
              <a:gd name="T6" fmla="*/ 0 w 203"/>
              <a:gd name="T7" fmla="*/ 887464646 h 180"/>
              <a:gd name="T8" fmla="*/ 783793080 w 203"/>
              <a:gd name="T9" fmla="*/ 1210178945 h 180"/>
              <a:gd name="T10" fmla="*/ 0 60000 65536"/>
              <a:gd name="T11" fmla="*/ 0 60000 65536"/>
              <a:gd name="T12" fmla="*/ 0 60000 65536"/>
              <a:gd name="T13" fmla="*/ 0 60000 65536"/>
              <a:gd name="T14" fmla="*/ 0 60000 65536"/>
              <a:gd name="T15" fmla="*/ 0 w 203"/>
              <a:gd name="T16" fmla="*/ 0 h 180"/>
              <a:gd name="T17" fmla="*/ 203 w 203"/>
              <a:gd name="T18" fmla="*/ 180 h 180"/>
            </a:gdLst>
            <a:ahLst/>
            <a:cxnLst>
              <a:cxn ang="T10">
                <a:pos x="T0" y="T1"/>
              </a:cxn>
              <a:cxn ang="T11">
                <a:pos x="T2" y="T3"/>
              </a:cxn>
              <a:cxn ang="T12">
                <a:pos x="T4" y="T5"/>
              </a:cxn>
              <a:cxn ang="T13">
                <a:pos x="T6" y="T7"/>
              </a:cxn>
              <a:cxn ang="T14">
                <a:pos x="T8" y="T9"/>
              </a:cxn>
            </a:cxnLst>
            <a:rect l="T15" t="T16" r="T17" b="T18"/>
            <a:pathLst>
              <a:path w="203" h="180">
                <a:moveTo>
                  <a:pt x="100" y="180"/>
                </a:moveTo>
                <a:cubicBezTo>
                  <a:pt x="203" y="98"/>
                  <a:pt x="203" y="98"/>
                  <a:pt x="203" y="98"/>
                </a:cubicBezTo>
                <a:cubicBezTo>
                  <a:pt x="154" y="40"/>
                  <a:pt x="82" y="2"/>
                  <a:pt x="0" y="0"/>
                </a:cubicBezTo>
                <a:cubicBezTo>
                  <a:pt x="0" y="132"/>
                  <a:pt x="0" y="132"/>
                  <a:pt x="0" y="132"/>
                </a:cubicBezTo>
                <a:cubicBezTo>
                  <a:pt x="40" y="134"/>
                  <a:pt x="75" y="152"/>
                  <a:pt x="100" y="180"/>
                </a:cubicBezTo>
                <a:close/>
              </a:path>
            </a:pathLst>
          </a:custGeom>
          <a:solidFill>
            <a:schemeClr val="tx2"/>
          </a:solidFill>
          <a:ln w="3175" cap="flat" cmpd="sng">
            <a:noFill/>
            <a:prstDash val="solid"/>
            <a:miter lim="800000"/>
            <a:headEnd type="none" w="med" len="med"/>
            <a:tailEnd type="none" w="med" len="me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64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Oval 48" descr="Symbol is the outline of 2 people in white.  They are shown from their shoulders up" title="orange circle containing a symbol">
            <a:extLst>
              <a:ext uri="{FF2B5EF4-FFF2-40B4-BE49-F238E27FC236}">
                <a16:creationId xmlns:a16="http://schemas.microsoft.com/office/drawing/2014/main" xmlns="" id="{7A5DCC05-22FE-44A8-946F-873A9BC39CE5}"/>
              </a:ext>
            </a:extLst>
          </p:cNvPr>
          <p:cNvSpPr/>
          <p:nvPr/>
        </p:nvSpPr>
        <p:spPr bwMode="ltGray">
          <a:xfrm>
            <a:off x="4738833" y="1433030"/>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Oval 51" descr="The symbol is the outline of a man and woman and next to the man is a $ sign" title="dark purple circle with a symbol in it">
            <a:extLst>
              <a:ext uri="{FF2B5EF4-FFF2-40B4-BE49-F238E27FC236}">
                <a16:creationId xmlns:a16="http://schemas.microsoft.com/office/drawing/2014/main" xmlns="" id="{E4B97EED-4D2F-4732-970F-4F8B027BB193}"/>
              </a:ext>
            </a:extLst>
          </p:cNvPr>
          <p:cNvSpPr/>
          <p:nvPr/>
        </p:nvSpPr>
        <p:spPr bwMode="ltGray">
          <a:xfrm>
            <a:off x="4097820" y="4297809"/>
            <a:ext cx="917617" cy="917617"/>
          </a:xfrm>
          <a:prstGeom prst="ellipse">
            <a:avLst/>
          </a:prstGeom>
          <a:solidFill>
            <a:srgbClr val="FFFFFF"/>
          </a:solidFill>
          <a:ln w="38100" cap="flat" cmpd="sng" algn="ctr">
            <a:no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Oval 55" title="reddish decorative circle around a symbol">
            <a:extLst>
              <a:ext uri="{FF2B5EF4-FFF2-40B4-BE49-F238E27FC236}">
                <a16:creationId xmlns:a16="http://schemas.microsoft.com/office/drawing/2014/main" xmlns="" id="{C50B9D8D-372B-4860-8FCC-D2C036BEF0B4}"/>
              </a:ext>
            </a:extLst>
          </p:cNvPr>
          <p:cNvSpPr/>
          <p:nvPr/>
        </p:nvSpPr>
        <p:spPr bwMode="ltGray">
          <a:xfrm>
            <a:off x="5680657" y="2587797"/>
            <a:ext cx="713702" cy="713702"/>
          </a:xfrm>
          <a:prstGeom prst="ellipse">
            <a:avLst/>
          </a:prstGeom>
          <a:solidFill>
            <a:srgbClr val="FFFFFF"/>
          </a:solidFill>
          <a:ln w="57150" cap="flat" cmpd="sng" algn="ctr">
            <a:solidFill>
              <a:schemeClr val="accent3"/>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0301E"/>
                </a:solidFill>
                <a:effectLst/>
                <a:uLnTx/>
                <a:uFillTx/>
                <a:latin typeface="Arial" panose="020B0604020202020204" pitchFamily="34" charset="0"/>
                <a:ea typeface="+mn-ea"/>
                <a:cs typeface="Arial" panose="020B0604020202020204" pitchFamily="34" charset="0"/>
              </a:rPr>
              <a:t> </a:t>
            </a:r>
          </a:p>
        </p:txBody>
      </p:sp>
      <p:sp>
        <p:nvSpPr>
          <p:cNvPr id="57" name="Oval 56" title="purple decorative circle around a symbol">
            <a:extLst>
              <a:ext uri="{FF2B5EF4-FFF2-40B4-BE49-F238E27FC236}">
                <a16:creationId xmlns:a16="http://schemas.microsoft.com/office/drawing/2014/main" xmlns="" id="{89B43669-ED55-462E-B2DA-FE95D9DA89EA}"/>
              </a:ext>
            </a:extLst>
          </p:cNvPr>
          <p:cNvSpPr/>
          <p:nvPr/>
        </p:nvSpPr>
        <p:spPr bwMode="ltGray">
          <a:xfrm>
            <a:off x="5380145" y="3829185"/>
            <a:ext cx="713702" cy="713702"/>
          </a:xfrm>
          <a:prstGeom prst="ellipse">
            <a:avLst/>
          </a:prstGeom>
          <a:solidFill>
            <a:srgbClr val="FFFFFF"/>
          </a:solidFill>
          <a:ln w="57150" cap="flat" cmpd="sng" algn="ctr">
            <a:solidFill>
              <a:schemeClr val="accent4"/>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02320"/>
                </a:solidFill>
                <a:effectLst/>
                <a:uLnTx/>
                <a:uFillTx/>
                <a:latin typeface="Arial" panose="020B0604020202020204" pitchFamily="34" charset="0"/>
                <a:ea typeface="+mn-ea"/>
                <a:cs typeface="Arial" panose="020B0604020202020204" pitchFamily="34" charset="0"/>
              </a:rPr>
              <a:t> </a:t>
            </a:r>
          </a:p>
        </p:txBody>
      </p:sp>
      <p:sp>
        <p:nvSpPr>
          <p:cNvPr id="60" name="Oval 59" title="gray decorative circle around a symbol">
            <a:extLst>
              <a:ext uri="{FF2B5EF4-FFF2-40B4-BE49-F238E27FC236}">
                <a16:creationId xmlns:a16="http://schemas.microsoft.com/office/drawing/2014/main" xmlns="" id="{F36552AE-3CB1-4728-A716-77C92FCDBBF2}"/>
              </a:ext>
            </a:extLst>
          </p:cNvPr>
          <p:cNvSpPr/>
          <p:nvPr/>
        </p:nvSpPr>
        <p:spPr bwMode="ltGray">
          <a:xfrm>
            <a:off x="2730345" y="2583956"/>
            <a:ext cx="713702" cy="713702"/>
          </a:xfrm>
          <a:prstGeom prst="ellipse">
            <a:avLst/>
          </a:prstGeom>
          <a:solidFill>
            <a:srgbClr val="FFFFFF"/>
          </a:solidFill>
          <a:ln w="57150" cap="flat" cmpd="sng" algn="ctr">
            <a:solidFill>
              <a:schemeClr val="tx1">
                <a:lumMod val="65000"/>
                <a:lumOff val="35000"/>
              </a:schemeClr>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B8C00"/>
                </a:solidFill>
                <a:effectLst/>
                <a:uLnTx/>
                <a:uFillTx/>
                <a:latin typeface="Arial" panose="020B0604020202020204" pitchFamily="34" charset="0"/>
                <a:ea typeface="+mn-ea"/>
                <a:cs typeface="Arial" panose="020B0604020202020204" pitchFamily="34" charset="0"/>
              </a:rPr>
              <a:t> </a:t>
            </a:r>
          </a:p>
        </p:txBody>
      </p:sp>
      <p:sp>
        <p:nvSpPr>
          <p:cNvPr id="61" name="Oval 60" title="yellow decorative circle around a symbol">
            <a:extLst>
              <a:ext uri="{FF2B5EF4-FFF2-40B4-BE49-F238E27FC236}">
                <a16:creationId xmlns:a16="http://schemas.microsoft.com/office/drawing/2014/main" xmlns="" id="{726B95FF-7676-4D39-B284-A8E898B62FBA}"/>
              </a:ext>
            </a:extLst>
          </p:cNvPr>
          <p:cNvSpPr/>
          <p:nvPr/>
        </p:nvSpPr>
        <p:spPr bwMode="ltGray">
          <a:xfrm>
            <a:off x="3549058" y="1549148"/>
            <a:ext cx="713702" cy="713702"/>
          </a:xfrm>
          <a:prstGeom prst="ellipse">
            <a:avLst/>
          </a:prstGeom>
          <a:solidFill>
            <a:srgbClr val="FFFFFF"/>
          </a:solidFill>
          <a:ln w="57150" cap="flat" cmpd="sng" algn="ctr">
            <a:solidFill>
              <a:schemeClr val="accent2"/>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68C6D"/>
                </a:solidFill>
                <a:effectLst/>
                <a:uLnTx/>
                <a:uFillTx/>
                <a:latin typeface="Arial" panose="020B0604020202020204" pitchFamily="34" charset="0"/>
                <a:ea typeface="+mn-ea"/>
                <a:cs typeface="Arial" panose="020B0604020202020204" pitchFamily="34" charset="0"/>
              </a:rPr>
              <a:t> </a:t>
            </a:r>
          </a:p>
        </p:txBody>
      </p:sp>
      <p:sp>
        <p:nvSpPr>
          <p:cNvPr id="72" name="Oval 71" title="circle outlined in gray ">
            <a:extLst>
              <a:ext uri="{FF2B5EF4-FFF2-40B4-BE49-F238E27FC236}">
                <a16:creationId xmlns:a16="http://schemas.microsoft.com/office/drawing/2014/main" xmlns="" id="{4F53757B-812E-4586-8403-A0D54476CEB1}"/>
              </a:ext>
            </a:extLst>
          </p:cNvPr>
          <p:cNvSpPr>
            <a:spLocks noChangeArrowheads="1"/>
          </p:cNvSpPr>
          <p:nvPr/>
        </p:nvSpPr>
        <p:spPr bwMode="gray">
          <a:xfrm>
            <a:off x="3977606" y="2676142"/>
            <a:ext cx="1165742" cy="1155792"/>
          </a:xfrm>
          <a:prstGeom prst="ellipse">
            <a:avLst/>
          </a:prstGeom>
          <a:noFill/>
          <a:ln w="3175">
            <a:solidFill>
              <a:schemeClr val="tx1">
                <a:lumMod val="65000"/>
                <a:lumOff val="35000"/>
              </a:schemeClr>
            </a:solidFill>
            <a:prstDash val="sysDot"/>
            <a:miter lim="800000"/>
            <a:headEnd/>
            <a:tailEnd/>
          </a:ln>
        </p:spPr>
        <p:txBody>
          <a:bodyPr lIns="0" tIns="0" rIns="0" bIns="0" anchor="ct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ctr" defTabSz="80154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79" name="Graphic 78" title="outline of 2 people facing each other with arrows going between them indicating talking">
            <a:extLst>
              <a:ext uri="{FF2B5EF4-FFF2-40B4-BE49-F238E27FC236}">
                <a16:creationId xmlns:a16="http://schemas.microsoft.com/office/drawing/2014/main" xmlns="" id="{300BD829-F80B-4C52-8ED3-A93DC62314A0}"/>
              </a:ext>
            </a:extLst>
          </p:cNvPr>
          <p:cNvPicPr>
            <a:picLocks noChangeAspect="1"/>
          </p:cNvPicPr>
          <p:nvPr/>
        </p:nvPicPr>
        <p:blipFill>
          <a:blip r:embed="rId3">
            <a:extLst>
              <a:ext uri="{96DAC541-7B7A-43D3-8B79-37D633B846F1}">
                <asvg:svgBlip xmlns:asvg="http://schemas.microsoft.com/office/drawing/2016/SVG/main" xmlns="" r:embed="rId16"/>
              </a:ext>
            </a:extLst>
          </a:blip>
          <a:stretch>
            <a:fillRect/>
          </a:stretch>
        </p:blipFill>
        <p:spPr>
          <a:xfrm>
            <a:off x="3678238" y="1666252"/>
            <a:ext cx="461962" cy="461962"/>
          </a:xfrm>
          <a:prstGeom prst="rect">
            <a:avLst/>
          </a:prstGeom>
        </p:spPr>
      </p:pic>
      <p:pic>
        <p:nvPicPr>
          <p:cNvPr id="73" name="Graphic 72" descr="Symbol is the outline of 2 people in white.  They are shown from their shoulders up" title="orange symbol of 2 people">
            <a:extLst>
              <a:ext uri="{FF2B5EF4-FFF2-40B4-BE49-F238E27FC236}">
                <a16:creationId xmlns:a16="http://schemas.microsoft.com/office/drawing/2014/main" xmlns="" id="{D4BB134A-626F-42FA-A49C-E5CE26DDA8C1}"/>
              </a:ext>
            </a:extLst>
          </p:cNvPr>
          <p:cNvPicPr>
            <a:picLocks noChangeAspect="1"/>
          </p:cNvPicPr>
          <p:nvPr/>
        </p:nvPicPr>
        <p:blipFill>
          <a:blip r:embed="rId17">
            <a:extLst>
              <a:ext uri="{96DAC541-7B7A-43D3-8B79-37D633B846F1}">
                <asvg:svgBlip xmlns:asvg="http://schemas.microsoft.com/office/drawing/2016/SVG/main" xmlns="" r:embed="rId4"/>
              </a:ext>
            </a:extLst>
          </a:blip>
          <a:stretch>
            <a:fillRect/>
          </a:stretch>
        </p:blipFill>
        <p:spPr>
          <a:xfrm>
            <a:off x="4896686" y="1590884"/>
            <a:ext cx="601912" cy="601910"/>
          </a:xfrm>
          <a:prstGeom prst="rect">
            <a:avLst/>
          </a:prstGeom>
        </p:spPr>
      </p:pic>
      <p:pic>
        <p:nvPicPr>
          <p:cNvPr id="74" name="Graphic 73" title="symbol of a clipboard with check marks on it">
            <a:extLst>
              <a:ext uri="{FF2B5EF4-FFF2-40B4-BE49-F238E27FC236}">
                <a16:creationId xmlns:a16="http://schemas.microsoft.com/office/drawing/2014/main" xmlns="" id="{47C8A3AD-F1AF-445E-AB2F-65CB9FE29941}"/>
              </a:ext>
            </a:extLst>
          </p:cNvPr>
          <p:cNvPicPr>
            <a:picLocks noChangeAspect="1"/>
          </p:cNvPicPr>
          <p:nvPr/>
        </p:nvPicPr>
        <p:blipFill>
          <a:blip r:embed="rId18">
            <a:extLst>
              <a:ext uri="{96DAC541-7B7A-43D3-8B79-37D633B846F1}">
                <asvg:svgBlip xmlns:asvg="http://schemas.microsoft.com/office/drawing/2016/SVG/main" xmlns="" r:embed="rId6"/>
              </a:ext>
            </a:extLst>
          </a:blip>
          <a:stretch>
            <a:fillRect/>
          </a:stretch>
        </p:blipFill>
        <p:spPr>
          <a:xfrm>
            <a:off x="5829652" y="2673212"/>
            <a:ext cx="452086" cy="452086"/>
          </a:xfrm>
          <a:prstGeom prst="rect">
            <a:avLst/>
          </a:prstGeom>
        </p:spPr>
      </p:pic>
      <p:pic>
        <p:nvPicPr>
          <p:cNvPr id="75" name="Graphic 74" descr="The symbol is of a hand, palm up, that is holding an arrow that is in the shape of a road with an arrow head at the end." title="Purple symbol of a hand and a road with an arrow at the end">
            <a:extLst>
              <a:ext uri="{FF2B5EF4-FFF2-40B4-BE49-F238E27FC236}">
                <a16:creationId xmlns:a16="http://schemas.microsoft.com/office/drawing/2014/main" xmlns="" id="{063314CD-836C-4198-9C00-0514283739F0}"/>
              </a:ext>
            </a:extLst>
          </p:cNvPr>
          <p:cNvPicPr>
            <a:picLocks noChangeAspect="1"/>
          </p:cNvPicPr>
          <p:nvPr/>
        </p:nvPicPr>
        <p:blipFill>
          <a:blip r:embed="rId19">
            <a:extLst>
              <a:ext uri="{96DAC541-7B7A-43D3-8B79-37D633B846F1}">
                <asvg:svgBlip xmlns:asvg="http://schemas.microsoft.com/office/drawing/2016/SVG/main" xmlns="" r:embed="rId8"/>
              </a:ext>
            </a:extLst>
          </a:blip>
          <a:stretch>
            <a:fillRect/>
          </a:stretch>
        </p:blipFill>
        <p:spPr>
          <a:xfrm>
            <a:off x="5550858" y="3913856"/>
            <a:ext cx="486650" cy="486650"/>
          </a:xfrm>
          <a:prstGeom prst="rect">
            <a:avLst/>
          </a:prstGeom>
        </p:spPr>
      </p:pic>
      <p:pic>
        <p:nvPicPr>
          <p:cNvPr id="76" name="Graphic 75" descr="The symbol is the outline of a man and woman and next to the man is a $ sign" title="purple symbol">
            <a:extLst>
              <a:ext uri="{FF2B5EF4-FFF2-40B4-BE49-F238E27FC236}">
                <a16:creationId xmlns:a16="http://schemas.microsoft.com/office/drawing/2014/main" xmlns="" id="{FAF34EC4-629D-445E-9080-7667EAAEFF30}"/>
              </a:ext>
            </a:extLst>
          </p:cNvPr>
          <p:cNvPicPr>
            <a:picLocks noChangeAspect="1"/>
          </p:cNvPicPr>
          <p:nvPr/>
        </p:nvPicPr>
        <p:blipFill>
          <a:blip r:embed="rId20">
            <a:extLst>
              <a:ext uri="{96DAC541-7B7A-43D3-8B79-37D633B846F1}">
                <asvg:svgBlip xmlns:asvg="http://schemas.microsoft.com/office/drawing/2016/SVG/main" xmlns="" r:embed="rId10"/>
              </a:ext>
            </a:extLst>
          </a:blip>
          <a:stretch>
            <a:fillRect/>
          </a:stretch>
        </p:blipFill>
        <p:spPr>
          <a:xfrm>
            <a:off x="4355520" y="4555509"/>
            <a:ext cx="402218" cy="402218"/>
          </a:xfrm>
          <a:prstGeom prst="rect">
            <a:avLst/>
          </a:prstGeom>
        </p:spPr>
      </p:pic>
      <p:pic>
        <p:nvPicPr>
          <p:cNvPr id="77" name="Graphic 76" descr="Symbol is an outline of a person that has question marks by it's head" title="blue symbol of a person">
            <a:extLst>
              <a:ext uri="{FF2B5EF4-FFF2-40B4-BE49-F238E27FC236}">
                <a16:creationId xmlns:a16="http://schemas.microsoft.com/office/drawing/2014/main" xmlns="" id="{64DE1ADF-1656-4FB7-B696-5A8D48E4460A}"/>
              </a:ext>
            </a:extLst>
          </p:cNvPr>
          <p:cNvPicPr>
            <a:picLocks noChangeAspect="1"/>
          </p:cNvPicPr>
          <p:nvPr/>
        </p:nvPicPr>
        <p:blipFill>
          <a:blip r:embed="rId21">
            <a:extLst>
              <a:ext uri="{96DAC541-7B7A-43D3-8B79-37D633B846F1}">
                <asvg:svgBlip xmlns:asvg="http://schemas.microsoft.com/office/drawing/2016/SVG/main" xmlns="" r:embed="rId12"/>
              </a:ext>
            </a:extLst>
          </a:blip>
          <a:stretch>
            <a:fillRect/>
          </a:stretch>
        </p:blipFill>
        <p:spPr>
          <a:xfrm>
            <a:off x="3200401" y="3977653"/>
            <a:ext cx="406398" cy="406398"/>
          </a:xfrm>
          <a:prstGeom prst="rect">
            <a:avLst/>
          </a:prstGeom>
        </p:spPr>
      </p:pic>
      <p:pic>
        <p:nvPicPr>
          <p:cNvPr id="78" name="Graphic 77" descr="Symbol is the outline of a person,  Below that outline are the outlines of 3 more people.  The top person is connected to each of the bottom outlines by a line" title="grey symbol">
            <a:extLst>
              <a:ext uri="{FF2B5EF4-FFF2-40B4-BE49-F238E27FC236}">
                <a16:creationId xmlns:a16="http://schemas.microsoft.com/office/drawing/2014/main" xmlns="" id="{436EC15C-3896-43B4-8EE6-E53310D65CF0}"/>
              </a:ext>
            </a:extLst>
          </p:cNvPr>
          <p:cNvPicPr>
            <a:picLocks noChangeAspect="1"/>
          </p:cNvPicPr>
          <p:nvPr/>
        </p:nvPicPr>
        <p:blipFill>
          <a:blip r:embed="rId22">
            <a:extLst>
              <a:ext uri="{96DAC541-7B7A-43D3-8B79-37D633B846F1}">
                <asvg:svgBlip xmlns:asvg="http://schemas.microsoft.com/office/drawing/2016/SVG/main" xmlns="" r:embed="rId14"/>
              </a:ext>
            </a:extLst>
          </a:blip>
          <a:stretch>
            <a:fillRect/>
          </a:stretch>
        </p:blipFill>
        <p:spPr>
          <a:xfrm>
            <a:off x="2865030" y="2682253"/>
            <a:ext cx="460488" cy="462532"/>
          </a:xfrm>
          <a:prstGeom prst="rect">
            <a:avLst/>
          </a:prstGeom>
        </p:spPr>
      </p:pic>
      <p:sp>
        <p:nvSpPr>
          <p:cNvPr id="80" name="Freeform 54" title="outline of a clipboard with check marks">
            <a:extLst>
              <a:ext uri="{FF2B5EF4-FFF2-40B4-BE49-F238E27FC236}">
                <a16:creationId xmlns:a16="http://schemas.microsoft.com/office/drawing/2014/main" xmlns="" id="{4B4108E1-0787-47E9-A8A5-36FE66E41EAF}"/>
              </a:ext>
            </a:extLst>
          </p:cNvPr>
          <p:cNvSpPr>
            <a:spLocks noEditPoints="1"/>
          </p:cNvSpPr>
          <p:nvPr/>
        </p:nvSpPr>
        <p:spPr bwMode="auto">
          <a:xfrm>
            <a:off x="4260029" y="2885534"/>
            <a:ext cx="600896" cy="737010"/>
          </a:xfrm>
          <a:custGeom>
            <a:avLst/>
            <a:gdLst>
              <a:gd name="T0" fmla="*/ 70 w 153"/>
              <a:gd name="T1" fmla="*/ 9 h 187"/>
              <a:gd name="T2" fmla="*/ 60 w 153"/>
              <a:gd name="T3" fmla="*/ 0 h 187"/>
              <a:gd name="T4" fmla="*/ 47 w 153"/>
              <a:gd name="T5" fmla="*/ 13 h 187"/>
              <a:gd name="T6" fmla="*/ 35 w 153"/>
              <a:gd name="T7" fmla="*/ 21 h 187"/>
              <a:gd name="T8" fmla="*/ 86 w 153"/>
              <a:gd name="T9" fmla="*/ 21 h 187"/>
              <a:gd name="T10" fmla="*/ 60 w 153"/>
              <a:gd name="T11" fmla="*/ 13 h 187"/>
              <a:gd name="T12" fmla="*/ 64 w 153"/>
              <a:gd name="T13" fmla="*/ 9 h 187"/>
              <a:gd name="T14" fmla="*/ 11 w 153"/>
              <a:gd name="T15" fmla="*/ 168 h 187"/>
              <a:gd name="T16" fmla="*/ 8 w 153"/>
              <a:gd name="T17" fmla="*/ 18 h 187"/>
              <a:gd name="T18" fmla="*/ 43 w 153"/>
              <a:gd name="T19" fmla="*/ 35 h 187"/>
              <a:gd name="T20" fmla="*/ 91 w 153"/>
              <a:gd name="T21" fmla="*/ 18 h 187"/>
              <a:gd name="T22" fmla="*/ 121 w 153"/>
              <a:gd name="T23" fmla="*/ 110 h 187"/>
              <a:gd name="T24" fmla="*/ 107 w 153"/>
              <a:gd name="T25" fmla="*/ 48 h 187"/>
              <a:gd name="T26" fmla="*/ 75 w 153"/>
              <a:gd name="T27" fmla="*/ 155 h 187"/>
              <a:gd name="T28" fmla="*/ 83 w 153"/>
              <a:gd name="T29" fmla="*/ 152 h 187"/>
              <a:gd name="T30" fmla="*/ 118 w 153"/>
              <a:gd name="T31" fmla="*/ 118 h 187"/>
              <a:gd name="T32" fmla="*/ 115 w 153"/>
              <a:gd name="T33" fmla="*/ 171 h 187"/>
              <a:gd name="T34" fmla="*/ 98 w 153"/>
              <a:gd name="T35" fmla="*/ 152 h 187"/>
              <a:gd name="T36" fmla="*/ 133 w 153"/>
              <a:gd name="T37" fmla="*/ 138 h 187"/>
              <a:gd name="T38" fmla="*/ 94 w 153"/>
              <a:gd name="T39" fmla="*/ 93 h 187"/>
              <a:gd name="T40" fmla="*/ 48 w 153"/>
              <a:gd name="T41" fmla="*/ 88 h 187"/>
              <a:gd name="T42" fmla="*/ 96 w 153"/>
              <a:gd name="T43" fmla="*/ 88 h 187"/>
              <a:gd name="T44" fmla="*/ 94 w 153"/>
              <a:gd name="T45" fmla="*/ 69 h 187"/>
              <a:gd name="T46" fmla="*/ 48 w 153"/>
              <a:gd name="T47" fmla="*/ 64 h 187"/>
              <a:gd name="T48" fmla="*/ 96 w 153"/>
              <a:gd name="T49" fmla="*/ 64 h 187"/>
              <a:gd name="T50" fmla="*/ 80 w 153"/>
              <a:gd name="T51" fmla="*/ 115 h 187"/>
              <a:gd name="T52" fmla="*/ 48 w 153"/>
              <a:gd name="T53" fmla="*/ 110 h 187"/>
              <a:gd name="T54" fmla="*/ 83 w 153"/>
              <a:gd name="T55" fmla="*/ 110 h 187"/>
              <a:gd name="T56" fmla="*/ 75 w 153"/>
              <a:gd name="T57" fmla="*/ 139 h 187"/>
              <a:gd name="T58" fmla="*/ 48 w 153"/>
              <a:gd name="T59" fmla="*/ 134 h 187"/>
              <a:gd name="T60" fmla="*/ 78 w 153"/>
              <a:gd name="T61" fmla="*/ 134 h 187"/>
              <a:gd name="T62" fmla="*/ 43 w 153"/>
              <a:gd name="T63" fmla="*/ 59 h 187"/>
              <a:gd name="T64" fmla="*/ 30 w 153"/>
              <a:gd name="T65" fmla="*/ 71 h 187"/>
              <a:gd name="T66" fmla="*/ 27 w 153"/>
              <a:gd name="T67" fmla="*/ 62 h 187"/>
              <a:gd name="T68" fmla="*/ 43 w 153"/>
              <a:gd name="T69" fmla="*/ 56 h 187"/>
              <a:gd name="T70" fmla="*/ 33 w 153"/>
              <a:gd name="T71" fmla="*/ 94 h 187"/>
              <a:gd name="T72" fmla="*/ 24 w 153"/>
              <a:gd name="T73" fmla="*/ 90 h 187"/>
              <a:gd name="T74" fmla="*/ 31 w 153"/>
              <a:gd name="T75" fmla="*/ 89 h 187"/>
              <a:gd name="T76" fmla="*/ 43 w 153"/>
              <a:gd name="T77" fmla="*/ 83 h 187"/>
              <a:gd name="T78" fmla="*/ 31 w 153"/>
              <a:gd name="T79" fmla="*/ 118 h 187"/>
              <a:gd name="T80" fmla="*/ 23 w 153"/>
              <a:gd name="T81" fmla="*/ 109 h 187"/>
              <a:gd name="T82" fmla="*/ 39 w 153"/>
              <a:gd name="T83" fmla="*/ 103 h 187"/>
              <a:gd name="T84" fmla="*/ 43 w 153"/>
              <a:gd name="T85" fmla="*/ 129 h 187"/>
              <a:gd name="T86" fmla="*/ 30 w 153"/>
              <a:gd name="T87" fmla="*/ 140 h 187"/>
              <a:gd name="T88" fmla="*/ 27 w 153"/>
              <a:gd name="T89" fmla="*/ 132 h 187"/>
              <a:gd name="T90" fmla="*/ 43 w 153"/>
              <a:gd name="T91" fmla="*/ 126 h 187"/>
              <a:gd name="T92" fmla="*/ 43 w 153"/>
              <a:gd name="T93"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87">
                <a:moveTo>
                  <a:pt x="78" y="13"/>
                </a:moveTo>
                <a:cubicBezTo>
                  <a:pt x="74" y="13"/>
                  <a:pt x="74" y="13"/>
                  <a:pt x="74" y="13"/>
                </a:cubicBezTo>
                <a:cubicBezTo>
                  <a:pt x="72" y="13"/>
                  <a:pt x="70" y="11"/>
                  <a:pt x="70" y="9"/>
                </a:cubicBezTo>
                <a:cubicBezTo>
                  <a:pt x="70" y="9"/>
                  <a:pt x="70" y="9"/>
                  <a:pt x="70" y="9"/>
                </a:cubicBezTo>
                <a:cubicBezTo>
                  <a:pt x="70" y="4"/>
                  <a:pt x="66" y="0"/>
                  <a:pt x="60" y="0"/>
                </a:cubicBezTo>
                <a:cubicBezTo>
                  <a:pt x="60" y="0"/>
                  <a:pt x="60" y="0"/>
                  <a:pt x="60" y="0"/>
                </a:cubicBezTo>
                <a:cubicBezTo>
                  <a:pt x="55" y="0"/>
                  <a:pt x="51" y="4"/>
                  <a:pt x="51" y="9"/>
                </a:cubicBezTo>
                <a:cubicBezTo>
                  <a:pt x="51" y="9"/>
                  <a:pt x="51" y="9"/>
                  <a:pt x="51" y="9"/>
                </a:cubicBezTo>
                <a:cubicBezTo>
                  <a:pt x="51" y="11"/>
                  <a:pt x="49" y="13"/>
                  <a:pt x="47" y="13"/>
                </a:cubicBezTo>
                <a:cubicBezTo>
                  <a:pt x="43" y="13"/>
                  <a:pt x="43" y="13"/>
                  <a:pt x="43" y="13"/>
                </a:cubicBezTo>
                <a:cubicBezTo>
                  <a:pt x="38" y="13"/>
                  <a:pt x="35" y="17"/>
                  <a:pt x="35" y="21"/>
                </a:cubicBezTo>
                <a:cubicBezTo>
                  <a:pt x="35" y="21"/>
                  <a:pt x="35" y="21"/>
                  <a:pt x="35" y="21"/>
                </a:cubicBezTo>
                <a:cubicBezTo>
                  <a:pt x="35" y="26"/>
                  <a:pt x="38" y="29"/>
                  <a:pt x="43" y="29"/>
                </a:cubicBezTo>
                <a:cubicBezTo>
                  <a:pt x="78" y="29"/>
                  <a:pt x="78" y="29"/>
                  <a:pt x="78" y="29"/>
                </a:cubicBezTo>
                <a:cubicBezTo>
                  <a:pt x="82" y="29"/>
                  <a:pt x="86" y="26"/>
                  <a:pt x="86" y="21"/>
                </a:cubicBezTo>
                <a:cubicBezTo>
                  <a:pt x="86" y="21"/>
                  <a:pt x="86" y="21"/>
                  <a:pt x="86" y="21"/>
                </a:cubicBezTo>
                <a:cubicBezTo>
                  <a:pt x="86" y="17"/>
                  <a:pt x="82" y="13"/>
                  <a:pt x="78" y="13"/>
                </a:cubicBezTo>
                <a:close/>
                <a:moveTo>
                  <a:pt x="60" y="13"/>
                </a:moveTo>
                <a:cubicBezTo>
                  <a:pt x="58" y="13"/>
                  <a:pt x="56" y="11"/>
                  <a:pt x="56" y="9"/>
                </a:cubicBezTo>
                <a:cubicBezTo>
                  <a:pt x="56" y="7"/>
                  <a:pt x="58" y="5"/>
                  <a:pt x="60" y="5"/>
                </a:cubicBezTo>
                <a:cubicBezTo>
                  <a:pt x="63" y="5"/>
                  <a:pt x="64" y="7"/>
                  <a:pt x="64" y="9"/>
                </a:cubicBezTo>
                <a:cubicBezTo>
                  <a:pt x="64" y="11"/>
                  <a:pt x="63" y="13"/>
                  <a:pt x="60" y="13"/>
                </a:cubicBezTo>
                <a:close/>
                <a:moveTo>
                  <a:pt x="78" y="168"/>
                </a:moveTo>
                <a:cubicBezTo>
                  <a:pt x="11" y="168"/>
                  <a:pt x="11" y="168"/>
                  <a:pt x="11" y="168"/>
                </a:cubicBezTo>
                <a:cubicBezTo>
                  <a:pt x="5" y="168"/>
                  <a:pt x="0" y="164"/>
                  <a:pt x="0" y="158"/>
                </a:cubicBezTo>
                <a:cubicBezTo>
                  <a:pt x="0" y="29"/>
                  <a:pt x="0" y="29"/>
                  <a:pt x="0" y="29"/>
                </a:cubicBezTo>
                <a:cubicBezTo>
                  <a:pt x="0" y="23"/>
                  <a:pt x="5" y="18"/>
                  <a:pt x="8" y="18"/>
                </a:cubicBezTo>
                <a:cubicBezTo>
                  <a:pt x="30" y="18"/>
                  <a:pt x="30" y="18"/>
                  <a:pt x="30" y="18"/>
                </a:cubicBezTo>
                <a:cubicBezTo>
                  <a:pt x="30" y="19"/>
                  <a:pt x="30" y="20"/>
                  <a:pt x="30" y="21"/>
                </a:cubicBezTo>
                <a:cubicBezTo>
                  <a:pt x="30" y="29"/>
                  <a:pt x="36" y="35"/>
                  <a:pt x="43" y="35"/>
                </a:cubicBezTo>
                <a:cubicBezTo>
                  <a:pt x="78" y="35"/>
                  <a:pt x="78" y="35"/>
                  <a:pt x="78" y="35"/>
                </a:cubicBezTo>
                <a:cubicBezTo>
                  <a:pt x="85" y="35"/>
                  <a:pt x="91" y="29"/>
                  <a:pt x="91" y="21"/>
                </a:cubicBezTo>
                <a:cubicBezTo>
                  <a:pt x="91" y="20"/>
                  <a:pt x="91" y="19"/>
                  <a:pt x="91" y="18"/>
                </a:cubicBezTo>
                <a:cubicBezTo>
                  <a:pt x="107" y="18"/>
                  <a:pt x="107" y="18"/>
                  <a:pt x="107" y="18"/>
                </a:cubicBezTo>
                <a:cubicBezTo>
                  <a:pt x="116" y="18"/>
                  <a:pt x="121" y="23"/>
                  <a:pt x="121" y="29"/>
                </a:cubicBezTo>
                <a:cubicBezTo>
                  <a:pt x="121" y="110"/>
                  <a:pt x="121" y="110"/>
                  <a:pt x="121" y="110"/>
                </a:cubicBezTo>
                <a:cubicBezTo>
                  <a:pt x="120" y="110"/>
                  <a:pt x="119" y="110"/>
                  <a:pt x="118" y="110"/>
                </a:cubicBezTo>
                <a:cubicBezTo>
                  <a:pt x="114" y="110"/>
                  <a:pt x="111" y="110"/>
                  <a:pt x="107" y="111"/>
                </a:cubicBezTo>
                <a:cubicBezTo>
                  <a:pt x="107" y="48"/>
                  <a:pt x="107" y="48"/>
                  <a:pt x="107" y="48"/>
                </a:cubicBezTo>
                <a:cubicBezTo>
                  <a:pt x="13" y="48"/>
                  <a:pt x="13" y="48"/>
                  <a:pt x="13" y="48"/>
                </a:cubicBezTo>
                <a:cubicBezTo>
                  <a:pt x="13" y="155"/>
                  <a:pt x="13" y="155"/>
                  <a:pt x="13" y="155"/>
                </a:cubicBezTo>
                <a:cubicBezTo>
                  <a:pt x="75" y="155"/>
                  <a:pt x="75" y="155"/>
                  <a:pt x="75" y="155"/>
                </a:cubicBezTo>
                <a:cubicBezTo>
                  <a:pt x="76" y="160"/>
                  <a:pt x="77" y="164"/>
                  <a:pt x="78" y="168"/>
                </a:cubicBezTo>
                <a:close/>
                <a:moveTo>
                  <a:pt x="118" y="118"/>
                </a:moveTo>
                <a:cubicBezTo>
                  <a:pt x="99" y="118"/>
                  <a:pt x="83" y="133"/>
                  <a:pt x="83" y="152"/>
                </a:cubicBezTo>
                <a:cubicBezTo>
                  <a:pt x="83" y="172"/>
                  <a:pt x="99" y="187"/>
                  <a:pt x="118" y="187"/>
                </a:cubicBezTo>
                <a:cubicBezTo>
                  <a:pt x="137" y="187"/>
                  <a:pt x="153" y="172"/>
                  <a:pt x="153" y="152"/>
                </a:cubicBezTo>
                <a:cubicBezTo>
                  <a:pt x="153" y="133"/>
                  <a:pt x="137" y="118"/>
                  <a:pt x="118" y="118"/>
                </a:cubicBezTo>
                <a:close/>
                <a:moveTo>
                  <a:pt x="141" y="145"/>
                </a:moveTo>
                <a:cubicBezTo>
                  <a:pt x="119" y="169"/>
                  <a:pt x="119" y="169"/>
                  <a:pt x="119" y="169"/>
                </a:cubicBezTo>
                <a:cubicBezTo>
                  <a:pt x="118" y="170"/>
                  <a:pt x="117" y="171"/>
                  <a:pt x="115" y="171"/>
                </a:cubicBezTo>
                <a:cubicBezTo>
                  <a:pt x="114" y="171"/>
                  <a:pt x="113" y="171"/>
                  <a:pt x="112" y="170"/>
                </a:cubicBezTo>
                <a:cubicBezTo>
                  <a:pt x="99" y="159"/>
                  <a:pt x="99" y="159"/>
                  <a:pt x="99" y="159"/>
                </a:cubicBezTo>
                <a:cubicBezTo>
                  <a:pt x="96" y="157"/>
                  <a:pt x="96" y="154"/>
                  <a:pt x="98" y="152"/>
                </a:cubicBezTo>
                <a:cubicBezTo>
                  <a:pt x="100" y="149"/>
                  <a:pt x="103" y="149"/>
                  <a:pt x="105" y="151"/>
                </a:cubicBezTo>
                <a:cubicBezTo>
                  <a:pt x="115" y="158"/>
                  <a:pt x="115" y="158"/>
                  <a:pt x="115" y="158"/>
                </a:cubicBezTo>
                <a:cubicBezTo>
                  <a:pt x="133" y="138"/>
                  <a:pt x="133" y="138"/>
                  <a:pt x="133" y="138"/>
                </a:cubicBezTo>
                <a:cubicBezTo>
                  <a:pt x="135" y="136"/>
                  <a:pt x="138" y="136"/>
                  <a:pt x="140" y="138"/>
                </a:cubicBezTo>
                <a:cubicBezTo>
                  <a:pt x="142" y="140"/>
                  <a:pt x="143" y="143"/>
                  <a:pt x="141" y="145"/>
                </a:cubicBezTo>
                <a:close/>
                <a:moveTo>
                  <a:pt x="94" y="93"/>
                </a:moveTo>
                <a:cubicBezTo>
                  <a:pt x="51" y="93"/>
                  <a:pt x="51" y="93"/>
                  <a:pt x="51" y="93"/>
                </a:cubicBezTo>
                <a:cubicBezTo>
                  <a:pt x="49" y="93"/>
                  <a:pt x="48" y="92"/>
                  <a:pt x="48" y="91"/>
                </a:cubicBezTo>
                <a:cubicBezTo>
                  <a:pt x="48" y="88"/>
                  <a:pt x="48" y="88"/>
                  <a:pt x="48" y="88"/>
                </a:cubicBezTo>
                <a:cubicBezTo>
                  <a:pt x="48" y="87"/>
                  <a:pt x="49" y="85"/>
                  <a:pt x="51" y="85"/>
                </a:cubicBezTo>
                <a:cubicBezTo>
                  <a:pt x="94" y="85"/>
                  <a:pt x="94" y="85"/>
                  <a:pt x="94" y="85"/>
                </a:cubicBezTo>
                <a:cubicBezTo>
                  <a:pt x="95" y="85"/>
                  <a:pt x="96" y="87"/>
                  <a:pt x="96" y="88"/>
                </a:cubicBezTo>
                <a:cubicBezTo>
                  <a:pt x="96" y="91"/>
                  <a:pt x="96" y="91"/>
                  <a:pt x="96" y="91"/>
                </a:cubicBezTo>
                <a:cubicBezTo>
                  <a:pt x="96" y="92"/>
                  <a:pt x="95" y="93"/>
                  <a:pt x="94" y="93"/>
                </a:cubicBezTo>
                <a:close/>
                <a:moveTo>
                  <a:pt x="94" y="69"/>
                </a:moveTo>
                <a:cubicBezTo>
                  <a:pt x="51" y="69"/>
                  <a:pt x="51" y="69"/>
                  <a:pt x="51" y="69"/>
                </a:cubicBezTo>
                <a:cubicBezTo>
                  <a:pt x="49" y="69"/>
                  <a:pt x="48" y="68"/>
                  <a:pt x="48" y="67"/>
                </a:cubicBezTo>
                <a:cubicBezTo>
                  <a:pt x="48" y="64"/>
                  <a:pt x="48" y="64"/>
                  <a:pt x="48" y="64"/>
                </a:cubicBezTo>
                <a:cubicBezTo>
                  <a:pt x="48" y="63"/>
                  <a:pt x="49" y="61"/>
                  <a:pt x="51" y="61"/>
                </a:cubicBezTo>
                <a:cubicBezTo>
                  <a:pt x="94" y="61"/>
                  <a:pt x="94" y="61"/>
                  <a:pt x="94" y="61"/>
                </a:cubicBezTo>
                <a:cubicBezTo>
                  <a:pt x="95" y="61"/>
                  <a:pt x="96" y="63"/>
                  <a:pt x="96" y="64"/>
                </a:cubicBezTo>
                <a:cubicBezTo>
                  <a:pt x="96" y="67"/>
                  <a:pt x="96" y="67"/>
                  <a:pt x="96" y="67"/>
                </a:cubicBezTo>
                <a:cubicBezTo>
                  <a:pt x="96" y="68"/>
                  <a:pt x="95" y="69"/>
                  <a:pt x="94" y="69"/>
                </a:cubicBezTo>
                <a:close/>
                <a:moveTo>
                  <a:pt x="80" y="115"/>
                </a:moveTo>
                <a:cubicBezTo>
                  <a:pt x="51" y="115"/>
                  <a:pt x="51" y="115"/>
                  <a:pt x="51" y="115"/>
                </a:cubicBezTo>
                <a:cubicBezTo>
                  <a:pt x="49" y="115"/>
                  <a:pt x="48" y="114"/>
                  <a:pt x="48" y="112"/>
                </a:cubicBezTo>
                <a:cubicBezTo>
                  <a:pt x="48" y="110"/>
                  <a:pt x="48" y="110"/>
                  <a:pt x="48" y="110"/>
                </a:cubicBezTo>
                <a:cubicBezTo>
                  <a:pt x="48" y="108"/>
                  <a:pt x="49" y="107"/>
                  <a:pt x="51" y="107"/>
                </a:cubicBezTo>
                <a:cubicBezTo>
                  <a:pt x="80" y="107"/>
                  <a:pt x="80" y="107"/>
                  <a:pt x="80" y="107"/>
                </a:cubicBezTo>
                <a:cubicBezTo>
                  <a:pt x="82" y="107"/>
                  <a:pt x="83" y="108"/>
                  <a:pt x="83" y="110"/>
                </a:cubicBezTo>
                <a:cubicBezTo>
                  <a:pt x="83" y="112"/>
                  <a:pt x="83" y="112"/>
                  <a:pt x="83" y="112"/>
                </a:cubicBezTo>
                <a:cubicBezTo>
                  <a:pt x="83" y="114"/>
                  <a:pt x="82" y="115"/>
                  <a:pt x="80" y="115"/>
                </a:cubicBezTo>
                <a:close/>
                <a:moveTo>
                  <a:pt x="75" y="139"/>
                </a:moveTo>
                <a:cubicBezTo>
                  <a:pt x="51" y="139"/>
                  <a:pt x="51" y="139"/>
                  <a:pt x="51" y="139"/>
                </a:cubicBezTo>
                <a:cubicBezTo>
                  <a:pt x="49" y="139"/>
                  <a:pt x="48" y="138"/>
                  <a:pt x="48" y="136"/>
                </a:cubicBezTo>
                <a:cubicBezTo>
                  <a:pt x="48" y="134"/>
                  <a:pt x="48" y="134"/>
                  <a:pt x="48" y="134"/>
                </a:cubicBezTo>
                <a:cubicBezTo>
                  <a:pt x="48" y="132"/>
                  <a:pt x="49" y="131"/>
                  <a:pt x="51" y="131"/>
                </a:cubicBezTo>
                <a:cubicBezTo>
                  <a:pt x="75" y="131"/>
                  <a:pt x="75" y="131"/>
                  <a:pt x="75" y="131"/>
                </a:cubicBezTo>
                <a:cubicBezTo>
                  <a:pt x="77" y="131"/>
                  <a:pt x="78" y="132"/>
                  <a:pt x="78" y="134"/>
                </a:cubicBezTo>
                <a:cubicBezTo>
                  <a:pt x="78" y="136"/>
                  <a:pt x="78" y="136"/>
                  <a:pt x="78" y="136"/>
                </a:cubicBezTo>
                <a:cubicBezTo>
                  <a:pt x="78" y="138"/>
                  <a:pt x="77" y="139"/>
                  <a:pt x="75" y="139"/>
                </a:cubicBezTo>
                <a:close/>
                <a:moveTo>
                  <a:pt x="43" y="59"/>
                </a:moveTo>
                <a:cubicBezTo>
                  <a:pt x="33" y="71"/>
                  <a:pt x="33" y="71"/>
                  <a:pt x="33" y="71"/>
                </a:cubicBezTo>
                <a:cubicBezTo>
                  <a:pt x="33" y="71"/>
                  <a:pt x="32" y="71"/>
                  <a:pt x="31" y="71"/>
                </a:cubicBezTo>
                <a:cubicBezTo>
                  <a:pt x="31" y="71"/>
                  <a:pt x="30" y="71"/>
                  <a:pt x="30" y="71"/>
                </a:cubicBezTo>
                <a:cubicBezTo>
                  <a:pt x="24" y="66"/>
                  <a:pt x="24" y="66"/>
                  <a:pt x="24" y="66"/>
                </a:cubicBezTo>
                <a:cubicBezTo>
                  <a:pt x="23" y="65"/>
                  <a:pt x="23" y="64"/>
                  <a:pt x="23" y="62"/>
                </a:cubicBezTo>
                <a:cubicBezTo>
                  <a:pt x="24" y="61"/>
                  <a:pt x="26" y="61"/>
                  <a:pt x="27" y="62"/>
                </a:cubicBezTo>
                <a:cubicBezTo>
                  <a:pt x="31" y="66"/>
                  <a:pt x="31" y="66"/>
                  <a:pt x="31" y="66"/>
                </a:cubicBezTo>
                <a:cubicBezTo>
                  <a:pt x="39" y="56"/>
                  <a:pt x="39" y="56"/>
                  <a:pt x="39" y="56"/>
                </a:cubicBezTo>
                <a:cubicBezTo>
                  <a:pt x="40" y="55"/>
                  <a:pt x="42" y="55"/>
                  <a:pt x="43" y="56"/>
                </a:cubicBezTo>
                <a:cubicBezTo>
                  <a:pt x="44" y="57"/>
                  <a:pt x="44" y="58"/>
                  <a:pt x="43" y="59"/>
                </a:cubicBezTo>
                <a:close/>
                <a:moveTo>
                  <a:pt x="43" y="83"/>
                </a:moveTo>
                <a:cubicBezTo>
                  <a:pt x="33" y="94"/>
                  <a:pt x="33" y="94"/>
                  <a:pt x="33" y="94"/>
                </a:cubicBezTo>
                <a:cubicBezTo>
                  <a:pt x="33" y="95"/>
                  <a:pt x="32" y="95"/>
                  <a:pt x="31" y="95"/>
                </a:cubicBezTo>
                <a:cubicBezTo>
                  <a:pt x="31" y="95"/>
                  <a:pt x="30" y="95"/>
                  <a:pt x="30" y="95"/>
                </a:cubicBezTo>
                <a:cubicBezTo>
                  <a:pt x="24" y="90"/>
                  <a:pt x="24" y="90"/>
                  <a:pt x="24" y="90"/>
                </a:cubicBezTo>
                <a:cubicBezTo>
                  <a:pt x="23" y="89"/>
                  <a:pt x="23" y="87"/>
                  <a:pt x="23" y="86"/>
                </a:cubicBezTo>
                <a:cubicBezTo>
                  <a:pt x="24" y="85"/>
                  <a:pt x="26" y="85"/>
                  <a:pt x="27" y="86"/>
                </a:cubicBezTo>
                <a:cubicBezTo>
                  <a:pt x="31" y="89"/>
                  <a:pt x="31" y="89"/>
                  <a:pt x="31" y="89"/>
                </a:cubicBezTo>
                <a:cubicBezTo>
                  <a:pt x="39" y="80"/>
                  <a:pt x="39" y="80"/>
                  <a:pt x="39" y="80"/>
                </a:cubicBezTo>
                <a:cubicBezTo>
                  <a:pt x="40" y="79"/>
                  <a:pt x="42" y="79"/>
                  <a:pt x="43" y="80"/>
                </a:cubicBezTo>
                <a:cubicBezTo>
                  <a:pt x="44" y="81"/>
                  <a:pt x="44" y="82"/>
                  <a:pt x="43" y="83"/>
                </a:cubicBezTo>
                <a:close/>
                <a:moveTo>
                  <a:pt x="43" y="106"/>
                </a:moveTo>
                <a:cubicBezTo>
                  <a:pt x="33" y="117"/>
                  <a:pt x="33" y="117"/>
                  <a:pt x="33" y="117"/>
                </a:cubicBezTo>
                <a:cubicBezTo>
                  <a:pt x="33" y="118"/>
                  <a:pt x="32" y="118"/>
                  <a:pt x="31" y="118"/>
                </a:cubicBezTo>
                <a:cubicBezTo>
                  <a:pt x="31" y="118"/>
                  <a:pt x="30" y="118"/>
                  <a:pt x="30" y="117"/>
                </a:cubicBezTo>
                <a:cubicBezTo>
                  <a:pt x="24" y="113"/>
                  <a:pt x="24" y="113"/>
                  <a:pt x="24" y="113"/>
                </a:cubicBezTo>
                <a:cubicBezTo>
                  <a:pt x="23" y="112"/>
                  <a:pt x="23" y="110"/>
                  <a:pt x="23" y="109"/>
                </a:cubicBezTo>
                <a:cubicBezTo>
                  <a:pt x="24" y="108"/>
                  <a:pt x="26" y="108"/>
                  <a:pt x="27" y="109"/>
                </a:cubicBezTo>
                <a:cubicBezTo>
                  <a:pt x="31" y="112"/>
                  <a:pt x="31" y="112"/>
                  <a:pt x="31" y="112"/>
                </a:cubicBezTo>
                <a:cubicBezTo>
                  <a:pt x="39" y="103"/>
                  <a:pt x="39" y="103"/>
                  <a:pt x="39" y="103"/>
                </a:cubicBezTo>
                <a:cubicBezTo>
                  <a:pt x="40" y="102"/>
                  <a:pt x="42" y="102"/>
                  <a:pt x="43" y="103"/>
                </a:cubicBezTo>
                <a:cubicBezTo>
                  <a:pt x="44" y="103"/>
                  <a:pt x="44" y="105"/>
                  <a:pt x="43" y="106"/>
                </a:cubicBezTo>
                <a:close/>
                <a:moveTo>
                  <a:pt x="43" y="129"/>
                </a:moveTo>
                <a:cubicBezTo>
                  <a:pt x="33" y="140"/>
                  <a:pt x="33" y="140"/>
                  <a:pt x="33" y="140"/>
                </a:cubicBezTo>
                <a:cubicBezTo>
                  <a:pt x="33" y="141"/>
                  <a:pt x="32" y="141"/>
                  <a:pt x="31" y="141"/>
                </a:cubicBezTo>
                <a:cubicBezTo>
                  <a:pt x="31" y="141"/>
                  <a:pt x="30" y="141"/>
                  <a:pt x="30" y="140"/>
                </a:cubicBezTo>
                <a:cubicBezTo>
                  <a:pt x="24" y="135"/>
                  <a:pt x="24" y="135"/>
                  <a:pt x="24" y="135"/>
                </a:cubicBezTo>
                <a:cubicBezTo>
                  <a:pt x="23" y="135"/>
                  <a:pt x="23" y="133"/>
                  <a:pt x="23" y="132"/>
                </a:cubicBezTo>
                <a:cubicBezTo>
                  <a:pt x="24" y="131"/>
                  <a:pt x="26" y="131"/>
                  <a:pt x="27" y="132"/>
                </a:cubicBezTo>
                <a:cubicBezTo>
                  <a:pt x="31" y="135"/>
                  <a:pt x="31" y="135"/>
                  <a:pt x="31" y="135"/>
                </a:cubicBezTo>
                <a:cubicBezTo>
                  <a:pt x="39" y="126"/>
                  <a:pt x="39" y="126"/>
                  <a:pt x="39" y="126"/>
                </a:cubicBezTo>
                <a:cubicBezTo>
                  <a:pt x="40" y="125"/>
                  <a:pt x="42" y="125"/>
                  <a:pt x="43" y="126"/>
                </a:cubicBezTo>
                <a:cubicBezTo>
                  <a:pt x="44" y="126"/>
                  <a:pt x="44" y="128"/>
                  <a:pt x="43" y="129"/>
                </a:cubicBezTo>
                <a:close/>
                <a:moveTo>
                  <a:pt x="43" y="129"/>
                </a:moveTo>
                <a:cubicBezTo>
                  <a:pt x="43" y="129"/>
                  <a:pt x="43" y="129"/>
                  <a:pt x="43" y="12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TextBox 8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42878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9610571-BF34-47C1-908C-709C202DEE00}"/>
              </a:ext>
            </a:extLst>
          </p:cNvPr>
          <p:cNvSpPr>
            <a:spLocks noGrp="1"/>
          </p:cNvSpPr>
          <p:nvPr>
            <p:ph type="title"/>
          </p:nvPr>
        </p:nvSpPr>
        <p:spPr/>
        <p:txBody>
          <a:bodyPr>
            <a:normAutofit fontScale="90000"/>
          </a:bodyPr>
          <a:lstStyle/>
          <a:p>
            <a:r>
              <a:rPr lang="en-US" dirty="0"/>
              <a:t>Additional considerations for holistic planning</a:t>
            </a:r>
          </a:p>
        </p:txBody>
      </p:sp>
      <p:graphicFrame>
        <p:nvGraphicFramePr>
          <p:cNvPr id="4" name="Table 3" descr="Titles&#10;Planning&#10;Saving&#10;Investing&#10;Income Protection" title="Orange rectangle containingtitles for columns"/>
          <p:cNvGraphicFramePr>
            <a:graphicFrameLocks noGrp="1"/>
          </p:cNvGraphicFramePr>
          <p:nvPr>
            <p:extLst>
              <p:ext uri="{D42A27DB-BD31-4B8C-83A1-F6EECF244321}">
                <p14:modId xmlns:p14="http://schemas.microsoft.com/office/powerpoint/2010/main" val="229182870"/>
              </p:ext>
            </p:extLst>
          </p:nvPr>
        </p:nvGraphicFramePr>
        <p:xfrm>
          <a:off x="390524" y="2085780"/>
          <a:ext cx="8348472" cy="365760"/>
        </p:xfrm>
        <a:graphic>
          <a:graphicData uri="http://schemas.openxmlformats.org/drawingml/2006/table">
            <a:tbl>
              <a:tblPr firstRow="1" bandRow="1"/>
              <a:tblGrid>
                <a:gridCol w="1828800">
                  <a:extLst>
                    <a:ext uri="{9D8B030D-6E8A-4147-A177-3AD203B41FA5}">
                      <a16:colId xmlns:a16="http://schemas.microsoft.com/office/drawing/2014/main" xmlns="" val="20000"/>
                    </a:ext>
                  </a:extLst>
                </a:gridCol>
                <a:gridCol w="2523744">
                  <a:extLst>
                    <a:ext uri="{9D8B030D-6E8A-4147-A177-3AD203B41FA5}">
                      <a16:colId xmlns:a16="http://schemas.microsoft.com/office/drawing/2014/main" xmlns="" val="20001"/>
                    </a:ext>
                  </a:extLst>
                </a:gridCol>
                <a:gridCol w="1792224">
                  <a:extLst>
                    <a:ext uri="{9D8B030D-6E8A-4147-A177-3AD203B41FA5}">
                      <a16:colId xmlns:a16="http://schemas.microsoft.com/office/drawing/2014/main" xmlns="" val="20002"/>
                    </a:ext>
                  </a:extLst>
                </a:gridCol>
                <a:gridCol w="2203704">
                  <a:extLst>
                    <a:ext uri="{9D8B030D-6E8A-4147-A177-3AD203B41FA5}">
                      <a16:colId xmlns:a16="http://schemas.microsoft.com/office/drawing/2014/main" xmlns="" val="20003"/>
                    </a:ext>
                  </a:extLst>
                </a:gridCol>
              </a:tblGrid>
              <a:tr h="27432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a:solidFill>
                            <a:schemeClr val="bg1"/>
                          </a:solidFill>
                          <a:latin typeface="Arial" panose="020B0604020202020204" pitchFamily="34" charset="0"/>
                          <a:cs typeface="Arial" panose="020B0604020202020204" pitchFamily="34" charset="0"/>
                        </a:rPr>
                        <a:t>Planning</a:t>
                      </a:r>
                    </a:p>
                  </a:txBody>
                  <a:tcPr marT="60960" marB="60960"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a:solidFill>
                            <a:schemeClr val="bg1"/>
                          </a:solidFill>
                          <a:latin typeface="Arial" panose="020B0604020202020204" pitchFamily="34" charset="0"/>
                          <a:cs typeface="Arial" panose="020B0604020202020204" pitchFamily="34" charset="0"/>
                        </a:rPr>
                        <a:t>Savings</a:t>
                      </a: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a:solidFill>
                            <a:schemeClr val="bg1"/>
                          </a:solidFill>
                          <a:latin typeface="Arial" panose="020B0604020202020204" pitchFamily="34" charset="0"/>
                          <a:cs typeface="Arial" panose="020B0604020202020204" pitchFamily="34" charset="0"/>
                        </a:rPr>
                        <a:t>Investing</a:t>
                      </a:r>
                    </a:p>
                  </a:txBody>
                  <a:tcPr marT="60960" marB="609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a:solidFill>
                            <a:schemeClr val="bg1"/>
                          </a:solidFill>
                          <a:latin typeface="Arial" panose="020B0604020202020204" pitchFamily="34" charset="0"/>
                          <a:cs typeface="Arial" panose="020B0604020202020204" pitchFamily="34" charset="0"/>
                        </a:rPr>
                        <a:t>Income Protection</a:t>
                      </a:r>
                    </a:p>
                  </a:txBody>
                  <a:tcPr marT="60960" marB="60960"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bl>
          </a:graphicData>
        </a:graphic>
      </p:graphicFrame>
      <p:graphicFrame>
        <p:nvGraphicFramePr>
          <p:cNvPr id="3" name="Table 2" descr="Planning Needs: &#10;develop plan to enable a financially secure future &#10;Increased accumulation needs&#10;Planning Solutions:&#10;Financial Professional; educational material; Life insurance; Caregiving solutions. Trusts/Special needs trusts; Self-settled trusts&#10;&#10;Savings needs:&#10;Retirement savings; Healthcare Savings; Education savings; Saving for disability-related expense&#10;Savings Solutions:&#10;Workplace defined contributions (DC) plans; Individual Retirement Accounts (IRSa); 529 plans; ABLE accounts; Employer benefits; Accumulation and investing accounts (eg: moneymarket and Investment accounts)&#10;&#10;Investing Needs:&#10;Preserve and grow surplus income, savings, and lump sum inflows.&#10;Investing solutions:&#10;Equities; Fixed incomes; Multi-asset strategies (target date funds); Retirement plans; Investment management assets for individual.&#10;&#10;Income Protection Need:&#10;Predictable income and liquidity; Stable and lower volatility assets&#10;Income Protection Solutions:&#10;Employer benefits; Voluntary insurance solutions; Retirement plans; Individual life products; Other insurance coverage: Disability, long term care (LTC); Annuity products; Investment products, assets management" title="chart showing needs and solutions"/>
          <p:cNvGraphicFramePr>
            <a:graphicFrameLocks noGrp="1"/>
          </p:cNvGraphicFramePr>
          <p:nvPr>
            <p:extLst>
              <p:ext uri="{D42A27DB-BD31-4B8C-83A1-F6EECF244321}">
                <p14:modId xmlns:p14="http://schemas.microsoft.com/office/powerpoint/2010/main" val="3086481216"/>
              </p:ext>
            </p:extLst>
          </p:nvPr>
        </p:nvGraphicFramePr>
        <p:xfrm>
          <a:off x="390525" y="2463392"/>
          <a:ext cx="8339408" cy="3345180"/>
        </p:xfrm>
        <a:graphic>
          <a:graphicData uri="http://schemas.openxmlformats.org/drawingml/2006/table">
            <a:tbl>
              <a:tblPr firstRow="1" bandRow="1"/>
              <a:tblGrid>
                <a:gridCol w="1826464">
                  <a:extLst>
                    <a:ext uri="{9D8B030D-6E8A-4147-A177-3AD203B41FA5}">
                      <a16:colId xmlns:a16="http://schemas.microsoft.com/office/drawing/2014/main" xmlns="" val="20000"/>
                    </a:ext>
                  </a:extLst>
                </a:gridCol>
                <a:gridCol w="2518913">
                  <a:extLst>
                    <a:ext uri="{9D8B030D-6E8A-4147-A177-3AD203B41FA5}">
                      <a16:colId xmlns:a16="http://schemas.microsoft.com/office/drawing/2014/main" xmlns="" val="20001"/>
                    </a:ext>
                  </a:extLst>
                </a:gridCol>
                <a:gridCol w="1794294">
                  <a:extLst>
                    <a:ext uri="{9D8B030D-6E8A-4147-A177-3AD203B41FA5}">
                      <a16:colId xmlns:a16="http://schemas.microsoft.com/office/drawing/2014/main" xmlns="" val="20002"/>
                    </a:ext>
                  </a:extLst>
                </a:gridCol>
                <a:gridCol w="2199737">
                  <a:extLst>
                    <a:ext uri="{9D8B030D-6E8A-4147-A177-3AD203B41FA5}">
                      <a16:colId xmlns:a16="http://schemas.microsoft.com/office/drawing/2014/main" xmlns="" val="20003"/>
                    </a:ext>
                  </a:extLst>
                </a:gridCol>
              </a:tblGrid>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l">
                        <a:lnSpc>
                          <a:spcPct val="100000"/>
                        </a:lnSpc>
                        <a:spcBef>
                          <a:spcPts val="0"/>
                        </a:spcBef>
                        <a:spcAft>
                          <a:spcPts val="100"/>
                        </a:spcAft>
                        <a:buFont typeface="Arial" panose="020B0604020202020204" pitchFamily="34" charset="0"/>
                        <a:buNone/>
                      </a:pPr>
                      <a:r>
                        <a:rPr lang="en-US" sz="1400" b="1" dirty="0">
                          <a:solidFill>
                            <a:schemeClr val="accent1"/>
                          </a:solidFill>
                          <a:latin typeface="Arial" panose="020B0604020202020204" pitchFamily="34" charset="0"/>
                          <a:cs typeface="Arial" panose="020B0604020202020204" pitchFamily="34" charset="0"/>
                        </a:rPr>
                        <a:t>Need:</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spc="-20" baseline="0" dirty="0">
                          <a:solidFill>
                            <a:schemeClr val="tx1">
                              <a:lumMod val="65000"/>
                              <a:lumOff val="35000"/>
                            </a:schemeClr>
                          </a:solidFill>
                          <a:latin typeface="Arial" panose="020B0604020202020204" pitchFamily="34" charset="0"/>
                          <a:ea typeface="+mn-ea"/>
                          <a:cs typeface="Arial" panose="020B0604020202020204" pitchFamily="34" charset="0"/>
                        </a:rPr>
                        <a:t>Develop plan to enable a financially secure future</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Increased accumulation needs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l" defTabSz="457200" rtl="0" eaLnBrk="1" latinLnBrk="0" hangingPunct="1">
                        <a:lnSpc>
                          <a:spcPct val="100000"/>
                        </a:lnSpc>
                        <a:spcBef>
                          <a:spcPts val="0"/>
                        </a:spcBef>
                        <a:spcAft>
                          <a:spcPts val="100"/>
                        </a:spcAft>
                        <a:buFont typeface="Arial" panose="020B0604020202020204" pitchFamily="34" charset="0"/>
                        <a:buNone/>
                      </a:pPr>
                      <a:r>
                        <a:rPr lang="en-US" sz="1400" b="1" kern="1200" dirty="0">
                          <a:solidFill>
                            <a:schemeClr val="accent1"/>
                          </a:solidFill>
                          <a:latin typeface="Arial" panose="020B0604020202020204" pitchFamily="34" charset="0"/>
                          <a:ea typeface="+mn-ea"/>
                          <a:cs typeface="Arial" panose="020B0604020202020204" pitchFamily="34" charset="0"/>
                        </a:rPr>
                        <a:t>Need:</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Retirement savings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Healthcare savings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Education savings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Saving for Disability-related expenses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l" defTabSz="457200" rtl="0" eaLnBrk="1" latinLnBrk="0" hangingPunct="1">
                        <a:lnSpc>
                          <a:spcPct val="100000"/>
                        </a:lnSpc>
                        <a:spcBef>
                          <a:spcPts val="0"/>
                        </a:spcBef>
                        <a:spcAft>
                          <a:spcPts val="100"/>
                        </a:spcAft>
                        <a:buFont typeface="Arial" panose="020B0604020202020204" pitchFamily="34" charset="0"/>
                        <a:buNone/>
                      </a:pPr>
                      <a:r>
                        <a:rPr lang="en-US" sz="1400" b="1" kern="1200" dirty="0">
                          <a:solidFill>
                            <a:schemeClr val="accent1"/>
                          </a:solidFill>
                          <a:latin typeface="Arial" panose="020B0604020202020204" pitchFamily="34" charset="0"/>
                          <a:ea typeface="+mn-ea"/>
                          <a:cs typeface="Arial" panose="020B0604020202020204" pitchFamily="34" charset="0"/>
                        </a:rPr>
                        <a:t>Need:</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Preserve and grow surplus income, savings, and lump sum inflows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l" defTabSz="457200" rtl="0" eaLnBrk="1" latinLnBrk="0" hangingPunct="1">
                        <a:lnSpc>
                          <a:spcPct val="100000"/>
                        </a:lnSpc>
                        <a:spcBef>
                          <a:spcPts val="0"/>
                        </a:spcBef>
                        <a:spcAft>
                          <a:spcPts val="100"/>
                        </a:spcAft>
                        <a:buFont typeface="Arial" panose="020B0604020202020204" pitchFamily="34" charset="0"/>
                        <a:buNone/>
                      </a:pPr>
                      <a:r>
                        <a:rPr lang="en-US" sz="1400" b="1" kern="1200" dirty="0">
                          <a:solidFill>
                            <a:schemeClr val="accent1"/>
                          </a:solidFill>
                          <a:latin typeface="Arial" panose="020B0604020202020204" pitchFamily="34" charset="0"/>
                          <a:ea typeface="+mn-ea"/>
                          <a:cs typeface="Arial" panose="020B0604020202020204" pitchFamily="34" charset="0"/>
                        </a:rPr>
                        <a:t>Need:</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Predictable income and liquidity</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400" kern="1200" baseline="0" dirty="0">
                          <a:solidFill>
                            <a:schemeClr val="tx1">
                              <a:lumMod val="65000"/>
                              <a:lumOff val="35000"/>
                            </a:schemeClr>
                          </a:solidFill>
                          <a:latin typeface="Arial" panose="020B0604020202020204" pitchFamily="34" charset="0"/>
                          <a:ea typeface="+mn-ea"/>
                          <a:cs typeface="Arial" panose="020B0604020202020204" pitchFamily="34" charset="0"/>
                        </a:rPr>
                        <a:t>Stable and lower volatility assets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lvl="0" indent="0" algn="l" defTabSz="457200" rtl="0" eaLnBrk="1" latinLnBrk="0" hangingPunct="1">
                        <a:lnSpc>
                          <a:spcPct val="100000"/>
                        </a:lnSpc>
                        <a:spcBef>
                          <a:spcPts val="0"/>
                        </a:spcBef>
                        <a:spcAft>
                          <a:spcPts val="100"/>
                        </a:spcAft>
                        <a:buFont typeface="Arial" panose="020B0604020202020204" pitchFamily="34" charset="0"/>
                        <a:buNone/>
                      </a:pPr>
                      <a:r>
                        <a:rPr lang="en-US" sz="1200" b="1" kern="1200" dirty="0">
                          <a:solidFill>
                            <a:schemeClr val="accent1"/>
                          </a:solidFill>
                          <a:latin typeface="Arial" panose="020B0604020202020204" pitchFamily="34" charset="0"/>
                          <a:ea typeface="+mn-ea"/>
                          <a:cs typeface="Arial" panose="020B0604020202020204" pitchFamily="34" charset="0"/>
                        </a:rPr>
                        <a:t>Solutions: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Financial Professional </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Educational material</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Life insurance</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Caregiving solutions </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Trusts/special needs trusts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Self-settled trusts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0" indent="0" algn="l" defTabSz="457200" rtl="0" eaLnBrk="1" latinLnBrk="0" hangingPunct="1">
                        <a:lnSpc>
                          <a:spcPct val="100000"/>
                        </a:lnSpc>
                        <a:spcBef>
                          <a:spcPts val="0"/>
                        </a:spcBef>
                        <a:spcAft>
                          <a:spcPts val="100"/>
                        </a:spcAft>
                        <a:buFont typeface="Arial" panose="020B0604020202020204" pitchFamily="34" charset="0"/>
                        <a:buNone/>
                      </a:pPr>
                      <a:r>
                        <a:rPr lang="en-US" sz="1200" b="1" kern="1200" dirty="0">
                          <a:solidFill>
                            <a:schemeClr val="accent1"/>
                          </a:solidFill>
                          <a:latin typeface="Arial" panose="020B0604020202020204" pitchFamily="34" charset="0"/>
                          <a:ea typeface="+mn-ea"/>
                          <a:cs typeface="Arial" panose="020B0604020202020204" pitchFamily="34" charset="0"/>
                        </a:rPr>
                        <a:t>Solutions: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Workplace Defined Contributions (DC) plans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Individual Retirement Accounts (IRAs)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529 plans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ABLE accounts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Employer benefits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Accumulation and investing accounts (e.g., money market and Investment accounts)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0" indent="0" algn="l" defTabSz="457200" rtl="0" eaLnBrk="1" latinLnBrk="0" hangingPunct="1">
                        <a:lnSpc>
                          <a:spcPct val="100000"/>
                        </a:lnSpc>
                        <a:spcBef>
                          <a:spcPts val="0"/>
                        </a:spcBef>
                        <a:spcAft>
                          <a:spcPts val="100"/>
                        </a:spcAft>
                        <a:buFont typeface="Arial" panose="020B0604020202020204" pitchFamily="34" charset="0"/>
                        <a:buNone/>
                      </a:pPr>
                      <a:r>
                        <a:rPr lang="en-US" sz="1200" b="1" kern="1200" dirty="0">
                          <a:solidFill>
                            <a:schemeClr val="accent1"/>
                          </a:solidFill>
                          <a:latin typeface="Arial" panose="020B0604020202020204" pitchFamily="34" charset="0"/>
                          <a:ea typeface="+mn-ea"/>
                          <a:cs typeface="Arial" panose="020B0604020202020204" pitchFamily="34" charset="0"/>
                        </a:rPr>
                        <a:t>Solutions: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Equities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Fixed Income</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Multi-asset strategies (target date funds)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Retirement plans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Investment management, assets for individual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0" indent="0" algn="l" defTabSz="457200" rtl="0" eaLnBrk="1" latinLnBrk="0" hangingPunct="1">
                        <a:lnSpc>
                          <a:spcPct val="100000"/>
                        </a:lnSpc>
                        <a:spcBef>
                          <a:spcPts val="0"/>
                        </a:spcBef>
                        <a:spcAft>
                          <a:spcPts val="100"/>
                        </a:spcAft>
                        <a:buFont typeface="Arial" panose="020B0604020202020204" pitchFamily="34" charset="0"/>
                        <a:buNone/>
                      </a:pPr>
                      <a:r>
                        <a:rPr lang="en-US" sz="1200" b="1" kern="1200" dirty="0">
                          <a:solidFill>
                            <a:schemeClr val="accent1"/>
                          </a:solidFill>
                          <a:latin typeface="Arial" panose="020B0604020202020204" pitchFamily="34" charset="0"/>
                          <a:ea typeface="+mn-ea"/>
                          <a:cs typeface="Arial" panose="020B0604020202020204" pitchFamily="34" charset="0"/>
                        </a:rPr>
                        <a:t>Solutions: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Employer benefits </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Voluntary insurance solutions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Retirement plans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Individual life products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Other insurance coverage: Disability, long term care (LTC)</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Annuity products</a:t>
                      </a:r>
                    </a:p>
                    <a:p>
                      <a:pPr marL="182880" lvl="0" indent="-182880" algn="l" defTabSz="457200" rtl="0" eaLnBrk="1" latinLnBrk="0" hangingPunct="1">
                        <a:lnSpc>
                          <a:spcPct val="100000"/>
                        </a:lnSpc>
                        <a:spcBef>
                          <a:spcPts val="0"/>
                        </a:spcBef>
                        <a:spcAft>
                          <a:spcPts val="100"/>
                        </a:spcAft>
                        <a:buFont typeface="Arial" panose="020B0604020202020204" pitchFamily="34" charset="0"/>
                        <a:buChar char="•"/>
                      </a:pPr>
                      <a:r>
                        <a:rPr lang="en-US" sz="1000" kern="1200" baseline="0" dirty="0">
                          <a:solidFill>
                            <a:schemeClr val="tx1">
                              <a:lumMod val="65000"/>
                              <a:lumOff val="35000"/>
                            </a:schemeClr>
                          </a:solidFill>
                          <a:latin typeface="Arial" panose="020B0604020202020204" pitchFamily="34" charset="0"/>
                          <a:ea typeface="+mn-ea"/>
                          <a:cs typeface="Arial" panose="020B0604020202020204" pitchFamily="34" charset="0"/>
                        </a:rPr>
                        <a:t>Investment products, asset management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32060615"/>
                  </a:ext>
                </a:extLst>
              </a:tr>
            </a:tbl>
          </a:graphicData>
        </a:graphic>
      </p:graphicFrame>
      <p:grpSp>
        <p:nvGrpSpPr>
          <p:cNvPr id="7" name="Group 6" descr="The circle has a point on the bottom that is pointing towards the word Planning.  Inside the circle is a symbol of a notebook.  On the page of the notebook it has lines and checks indicating the items listed have been completed." title="circle with a notebook with check marks on it.">
            <a:extLst>
              <a:ext uri="{FF2B5EF4-FFF2-40B4-BE49-F238E27FC236}">
                <a16:creationId xmlns:a16="http://schemas.microsoft.com/office/drawing/2014/main" xmlns="" id="{047CE710-61CA-4498-BE5F-C8C91EC376E0}"/>
              </a:ext>
            </a:extLst>
          </p:cNvPr>
          <p:cNvGrpSpPr/>
          <p:nvPr/>
        </p:nvGrpSpPr>
        <p:grpSpPr>
          <a:xfrm>
            <a:off x="1003825" y="1285101"/>
            <a:ext cx="653359" cy="767872"/>
            <a:chOff x="1520692" y="1332726"/>
            <a:chExt cx="653359" cy="767872"/>
          </a:xfrm>
        </p:grpSpPr>
        <p:sp>
          <p:nvSpPr>
            <p:cNvPr id="12" name="Oval 11">
              <a:extLst>
                <a:ext uri="{FF2B5EF4-FFF2-40B4-BE49-F238E27FC236}">
                  <a16:creationId xmlns:a16="http://schemas.microsoft.com/office/drawing/2014/main" xmlns="" id="{B652F4A8-E48F-402C-ABB5-4D703F5535CA}"/>
                </a:ext>
              </a:extLst>
            </p:cNvPr>
            <p:cNvSpPr/>
            <p:nvPr/>
          </p:nvSpPr>
          <p:spPr bwMode="ltGray">
            <a:xfrm>
              <a:off x="1520692" y="1332726"/>
              <a:ext cx="653359" cy="653359"/>
            </a:xfrm>
            <a:prstGeom prst="ellipse">
              <a:avLst/>
            </a:prstGeom>
            <a:solidFill>
              <a:srgbClr val="FFFFFF"/>
            </a:solidFill>
            <a:ln w="57150" cap="flat" cmpd="sng" algn="ctr">
              <a:solidFill>
                <a:schemeClr val="bg2"/>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68C6D"/>
                  </a:solidFill>
                  <a:effectLst/>
                  <a:uLnTx/>
                  <a:uFillTx/>
                  <a:latin typeface="Arial" panose="020B0604020202020204" pitchFamily="34" charset="0"/>
                  <a:ea typeface="+mn-ea"/>
                  <a:cs typeface="Arial" panose="020B0604020202020204" pitchFamily="34" charset="0"/>
                </a:rPr>
                <a:t> </a:t>
              </a:r>
            </a:p>
          </p:txBody>
        </p:sp>
        <p:sp>
          <p:nvSpPr>
            <p:cNvPr id="6" name="Isosceles Triangle 5">
              <a:extLst>
                <a:ext uri="{FF2B5EF4-FFF2-40B4-BE49-F238E27FC236}">
                  <a16:creationId xmlns:a16="http://schemas.microsoft.com/office/drawing/2014/main" xmlns="" id="{C0B7D6B3-24E7-43E5-91A7-B83E3F0B6B1F}"/>
                </a:ext>
              </a:extLst>
            </p:cNvPr>
            <p:cNvSpPr/>
            <p:nvPr/>
          </p:nvSpPr>
          <p:spPr>
            <a:xfrm flipV="1">
              <a:off x="1774333" y="1981183"/>
              <a:ext cx="146076" cy="11941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Graphic 21" descr="The circle has a point on the bottom that is pointing towards the word Planning.  Inside the circle is a symbol of a notebook.  On the page of the notebook it has lines and checks indicating the items listed have been completed." title="symbol of a notebook with check marks">
              <a:extLst>
                <a:ext uri="{FF2B5EF4-FFF2-40B4-BE49-F238E27FC236}">
                  <a16:creationId xmlns:a16="http://schemas.microsoft.com/office/drawing/2014/main" xmlns="" id="{4B32ED6A-5A16-4F49-8E38-4C410C92D8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61203" y="1473238"/>
              <a:ext cx="394177" cy="372337"/>
            </a:xfrm>
            <a:prstGeom prst="rect">
              <a:avLst/>
            </a:prstGeom>
          </p:spPr>
        </p:pic>
      </p:grpSp>
      <p:grpSp>
        <p:nvGrpSpPr>
          <p:cNvPr id="8" name="Group 7" descr="The decorative circle has a point on the bottom that is pointing towards the word Savings.  Inside of the circle is a filled in outline of a piggy bank.  At the top of the piggy bank is a round circle with the dollar ($) sign in the middle." title=" circle with a piggy bank symbol in it">
            <a:extLst>
              <a:ext uri="{FF2B5EF4-FFF2-40B4-BE49-F238E27FC236}">
                <a16:creationId xmlns:a16="http://schemas.microsoft.com/office/drawing/2014/main" xmlns="" id="{3FE90005-B7F2-4C84-953A-9E61F62F5854}"/>
              </a:ext>
            </a:extLst>
          </p:cNvPr>
          <p:cNvGrpSpPr/>
          <p:nvPr/>
        </p:nvGrpSpPr>
        <p:grpSpPr>
          <a:xfrm>
            <a:off x="3095617" y="1285101"/>
            <a:ext cx="653359" cy="767872"/>
            <a:chOff x="3326994" y="1332726"/>
            <a:chExt cx="653359" cy="767872"/>
          </a:xfrm>
        </p:grpSpPr>
        <p:sp>
          <p:nvSpPr>
            <p:cNvPr id="16" name="Oval 15">
              <a:extLst>
                <a:ext uri="{FF2B5EF4-FFF2-40B4-BE49-F238E27FC236}">
                  <a16:creationId xmlns:a16="http://schemas.microsoft.com/office/drawing/2014/main" xmlns="" id="{B548BE62-7499-465F-8F81-F3908013EE5A}"/>
                </a:ext>
              </a:extLst>
            </p:cNvPr>
            <p:cNvSpPr/>
            <p:nvPr/>
          </p:nvSpPr>
          <p:spPr bwMode="ltGray">
            <a:xfrm>
              <a:off x="3326994" y="1332726"/>
              <a:ext cx="653359" cy="653359"/>
            </a:xfrm>
            <a:prstGeom prst="ellipse">
              <a:avLst/>
            </a:prstGeom>
            <a:solidFill>
              <a:srgbClr val="FFFFFF"/>
            </a:solidFill>
            <a:ln w="57150" cap="flat" cmpd="sng" algn="ctr">
              <a:solidFill>
                <a:schemeClr val="bg2"/>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68C6D"/>
                  </a:solidFill>
                  <a:effectLst/>
                  <a:uLnTx/>
                  <a:uFillTx/>
                  <a:latin typeface="Arial" panose="020B0604020202020204" pitchFamily="34" charset="0"/>
                  <a:ea typeface="+mn-ea"/>
                  <a:cs typeface="Arial" panose="020B0604020202020204" pitchFamily="34" charset="0"/>
                </a:rPr>
                <a:t> </a:t>
              </a:r>
            </a:p>
          </p:txBody>
        </p:sp>
        <p:sp>
          <p:nvSpPr>
            <p:cNvPr id="17" name="Isosceles Triangle 16">
              <a:extLst>
                <a:ext uri="{FF2B5EF4-FFF2-40B4-BE49-F238E27FC236}">
                  <a16:creationId xmlns:a16="http://schemas.microsoft.com/office/drawing/2014/main" xmlns="" id="{93B65FC0-4BF1-4908-84DB-B44E31199479}"/>
                </a:ext>
              </a:extLst>
            </p:cNvPr>
            <p:cNvSpPr/>
            <p:nvPr/>
          </p:nvSpPr>
          <p:spPr>
            <a:xfrm flipV="1">
              <a:off x="3580635" y="1981183"/>
              <a:ext cx="146076" cy="11941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3" name="Graphic 22" descr="Filled in outline of a piggy bank.  Above the bank is a circle containing the dollar ($) sign." title="piggy bank symbol">
              <a:extLst>
                <a:ext uri="{FF2B5EF4-FFF2-40B4-BE49-F238E27FC236}">
                  <a16:creationId xmlns:a16="http://schemas.microsoft.com/office/drawing/2014/main" xmlns="" id="{09D99230-66D0-4537-AAE5-04941E81248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32666" y="1438398"/>
              <a:ext cx="442015" cy="442015"/>
            </a:xfrm>
            <a:prstGeom prst="rect">
              <a:avLst/>
            </a:prstGeom>
          </p:spPr>
        </p:pic>
      </p:grpSp>
      <p:grpSp>
        <p:nvGrpSpPr>
          <p:cNvPr id="9" name="Group 8" descr="The circle has a point at the bottom and it is pointing to the word Investing.  Inside the circle is the outline of a person.  The person is holding a large back in front and the dollar ($) sign is on front of the bag.  In the background is the outline of a city." title="circle with a symbol of a person holding money">
            <a:extLst>
              <a:ext uri="{FF2B5EF4-FFF2-40B4-BE49-F238E27FC236}">
                <a16:creationId xmlns:a16="http://schemas.microsoft.com/office/drawing/2014/main" xmlns="" id="{80F9A7C8-7138-439A-A814-47477E39BB21}"/>
              </a:ext>
            </a:extLst>
          </p:cNvPr>
          <p:cNvGrpSpPr/>
          <p:nvPr/>
        </p:nvGrpSpPr>
        <p:grpSpPr>
          <a:xfrm>
            <a:off x="5187409" y="1285101"/>
            <a:ext cx="653359" cy="767872"/>
            <a:chOff x="5104780" y="1332726"/>
            <a:chExt cx="653359" cy="767872"/>
          </a:xfrm>
        </p:grpSpPr>
        <p:sp>
          <p:nvSpPr>
            <p:cNvPr id="18" name="Oval 17">
              <a:extLst>
                <a:ext uri="{FF2B5EF4-FFF2-40B4-BE49-F238E27FC236}">
                  <a16:creationId xmlns:a16="http://schemas.microsoft.com/office/drawing/2014/main" xmlns="" id="{BF3F4104-F84B-407D-94D9-D2597565F242}"/>
                </a:ext>
              </a:extLst>
            </p:cNvPr>
            <p:cNvSpPr/>
            <p:nvPr/>
          </p:nvSpPr>
          <p:spPr bwMode="ltGray">
            <a:xfrm>
              <a:off x="5104780" y="1332726"/>
              <a:ext cx="653359" cy="653359"/>
            </a:xfrm>
            <a:prstGeom prst="ellipse">
              <a:avLst/>
            </a:prstGeom>
            <a:solidFill>
              <a:srgbClr val="FFFFFF"/>
            </a:solidFill>
            <a:ln w="57150" cap="flat" cmpd="sng" algn="ctr">
              <a:solidFill>
                <a:schemeClr val="bg2"/>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68C6D"/>
                  </a:solidFill>
                  <a:effectLst/>
                  <a:uLnTx/>
                  <a:uFillTx/>
                  <a:latin typeface="Arial" panose="020B0604020202020204" pitchFamily="34" charset="0"/>
                  <a:ea typeface="+mn-ea"/>
                  <a:cs typeface="Arial" panose="020B0604020202020204" pitchFamily="34" charset="0"/>
                </a:rPr>
                <a:t> </a:t>
              </a:r>
            </a:p>
          </p:txBody>
        </p:sp>
        <p:sp>
          <p:nvSpPr>
            <p:cNvPr id="19" name="Isosceles Triangle 18">
              <a:extLst>
                <a:ext uri="{FF2B5EF4-FFF2-40B4-BE49-F238E27FC236}">
                  <a16:creationId xmlns:a16="http://schemas.microsoft.com/office/drawing/2014/main" xmlns="" id="{E9929E4E-7A65-4416-83E7-7C9A332C25B8}"/>
                </a:ext>
              </a:extLst>
            </p:cNvPr>
            <p:cNvSpPr/>
            <p:nvPr/>
          </p:nvSpPr>
          <p:spPr>
            <a:xfrm flipV="1">
              <a:off x="5358421" y="1981183"/>
              <a:ext cx="146076" cy="11941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Graphic 23" descr="The circle has a point at the bottom and it is pointing to the word Investing.  Inside the circle is the outline of a person.  The person is holding a large back in front and the dollar ($) sign is on front of the bag.  In the background is the outline of a city." title="symbol of a person holding a money bag">
              <a:extLst>
                <a:ext uri="{FF2B5EF4-FFF2-40B4-BE49-F238E27FC236}">
                  <a16:creationId xmlns:a16="http://schemas.microsoft.com/office/drawing/2014/main" xmlns="" id="{0E3B2706-0BB5-44EF-BC65-1264D4A8583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263388" y="1465648"/>
              <a:ext cx="350400" cy="377851"/>
            </a:xfrm>
            <a:prstGeom prst="rect">
              <a:avLst/>
            </a:prstGeom>
          </p:spPr>
        </p:pic>
      </p:grpSp>
      <p:grpSp>
        <p:nvGrpSpPr>
          <p:cNvPr id="10" name="Group 9" descr="The circle surround the money sign ($) and is point down at the bottom towards the words Income Protection.  Inside the circle is a circle containing the dollar ($) sign.  In front of the dollar sign is the outline of a shield" title="circle with a money sign and a shield in front of it">
            <a:extLst>
              <a:ext uri="{FF2B5EF4-FFF2-40B4-BE49-F238E27FC236}">
                <a16:creationId xmlns:a16="http://schemas.microsoft.com/office/drawing/2014/main" xmlns="" id="{FB2A5E34-CB42-4BE2-9AC4-44C8FBD9054B}"/>
              </a:ext>
            </a:extLst>
          </p:cNvPr>
          <p:cNvGrpSpPr/>
          <p:nvPr/>
        </p:nvGrpSpPr>
        <p:grpSpPr>
          <a:xfrm>
            <a:off x="7279200" y="1285101"/>
            <a:ext cx="653359" cy="767872"/>
            <a:chOff x="6745800" y="1332726"/>
            <a:chExt cx="653359" cy="767872"/>
          </a:xfrm>
        </p:grpSpPr>
        <p:sp>
          <p:nvSpPr>
            <p:cNvPr id="20" name="Oval 19">
              <a:extLst>
                <a:ext uri="{FF2B5EF4-FFF2-40B4-BE49-F238E27FC236}">
                  <a16:creationId xmlns:a16="http://schemas.microsoft.com/office/drawing/2014/main" xmlns="" id="{0F05BABF-1C72-4C31-BADB-73443637FC20}"/>
                </a:ext>
              </a:extLst>
            </p:cNvPr>
            <p:cNvSpPr/>
            <p:nvPr/>
          </p:nvSpPr>
          <p:spPr bwMode="ltGray">
            <a:xfrm>
              <a:off x="6745800" y="1332726"/>
              <a:ext cx="653359" cy="653359"/>
            </a:xfrm>
            <a:prstGeom prst="ellipse">
              <a:avLst/>
            </a:prstGeom>
            <a:solidFill>
              <a:srgbClr val="FFFFFF"/>
            </a:solidFill>
            <a:ln w="57150" cap="flat" cmpd="sng" algn="ctr">
              <a:solidFill>
                <a:schemeClr val="bg2"/>
              </a:solidFill>
              <a:prstDash val="solid"/>
            </a:ln>
            <a:effectLst/>
          </p:spPr>
          <p:txBody>
            <a:bodyPr rtlCol="0" anchor="ct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68C6D"/>
                  </a:solidFill>
                  <a:effectLst/>
                  <a:uLnTx/>
                  <a:uFillTx/>
                  <a:latin typeface="Arial" panose="020B0604020202020204" pitchFamily="34" charset="0"/>
                  <a:ea typeface="+mn-ea"/>
                  <a:cs typeface="Arial" panose="020B0604020202020204" pitchFamily="34" charset="0"/>
                </a:rPr>
                <a:t> </a:t>
              </a:r>
            </a:p>
          </p:txBody>
        </p:sp>
        <p:sp>
          <p:nvSpPr>
            <p:cNvPr id="21" name="Isosceles Triangle 20">
              <a:extLst>
                <a:ext uri="{FF2B5EF4-FFF2-40B4-BE49-F238E27FC236}">
                  <a16:creationId xmlns:a16="http://schemas.microsoft.com/office/drawing/2014/main" xmlns="" id="{E94C4A85-A88E-4784-971A-C260F9E05CD5}"/>
                </a:ext>
              </a:extLst>
            </p:cNvPr>
            <p:cNvSpPr/>
            <p:nvPr/>
          </p:nvSpPr>
          <p:spPr>
            <a:xfrm flipV="1">
              <a:off x="6999442" y="1981183"/>
              <a:ext cx="146076" cy="11941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 name="Graphic 24" descr="The circle surround the money sign ($) and is point down at the bottom towards the words Income Protection.  Inside the circle is a circle containing the dollar ($) sign.  In front of the dollar sign is the outline of a shield" title="circle with a $ sign and a shield">
              <a:extLst>
                <a:ext uri="{FF2B5EF4-FFF2-40B4-BE49-F238E27FC236}">
                  <a16:creationId xmlns:a16="http://schemas.microsoft.com/office/drawing/2014/main" xmlns="" id="{EFF15022-09D5-4DAC-978A-6CAFA4C1514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876159" y="1465381"/>
              <a:ext cx="392641" cy="392641"/>
            </a:xfrm>
            <a:prstGeom prst="rect">
              <a:avLst/>
            </a:prstGeom>
          </p:spPr>
        </p:pic>
      </p:grpSp>
      <p:sp>
        <p:nvSpPr>
          <p:cNvPr id="26" name="TextBox 25"/>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473275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3699" y="356989"/>
            <a:ext cx="8335963" cy="717551"/>
          </a:xfrm>
        </p:spPr>
        <p:txBody>
          <a:bodyPr anchor="t">
            <a:noAutofit/>
          </a:bodyPr>
          <a:lstStyle/>
          <a:p>
            <a:pPr>
              <a:lnSpc>
                <a:spcPct val="80000"/>
              </a:lnSpc>
            </a:pPr>
            <a:r>
              <a:rPr lang="en-US" dirty="0"/>
              <a:t>The Stephen Beck, Jr. ABLE Act </a:t>
            </a:r>
            <a:br>
              <a:rPr lang="en-US" dirty="0"/>
            </a:br>
            <a:r>
              <a:rPr lang="en-US" dirty="0"/>
              <a:t>(Achieving a better life experience)</a:t>
            </a:r>
          </a:p>
        </p:txBody>
      </p:sp>
      <p:sp>
        <p:nvSpPr>
          <p:cNvPr id="21" name="Rectangle 20" descr="ABLE Accounts:&#10;Assets in and distributions for qualified disability expenses will be disregarded or given special treatment in determining eligibility for most federal means-tested benefits&#10;State-established savings options providing more independence for people with disabilities and special needs&#10;Available in all states&#10;Eligible individuals include those who are on SSI or Medicaid or who meet the Social Security definition of disability and whose disability began prior to age 26 &#10;Receive preferred federal tax treatment&#10;Enable savings for disability related expenses without jeopardizing eligibility for benefits&#10;May be subject to Medicaid payback&#10;Qualified disability assets and expenses will be disregarded in determining eligibility&#10;" title="ABLE Accounts Information"/>
          <p:cNvSpPr/>
          <p:nvPr/>
        </p:nvSpPr>
        <p:spPr>
          <a:xfrm>
            <a:off x="3315855" y="1242883"/>
            <a:ext cx="5828145" cy="3777173"/>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descr="ABLE Accounts:&#10;Assets in and distributions for qualified disability expenses will be disregarded or given special treatment in determining eligibility for most federal means-tested benefits&#10;State-established savings options providing more independence for people with disabilities and special needs&#10;Available in all states&#10;Eligible individuals include those who are on SSI or Medicaid or who meet the Social Security definition of disability and whose disability began prior to age 26 &#10;Receive preferred federal tax treatment&#10;Enable savings for disability related expenses without jeopardizing eligibility for benefits&#10;May be subject to Medicaid payback&#10;Qualified disability assets and expenses will be disregarded in determining eligibility&#10;" title="light blue square containing ABLE account information"/>
          <p:cNvSpPr>
            <a:spLocks noGrp="1"/>
          </p:cNvSpPr>
          <p:nvPr>
            <p:ph idx="4294967295"/>
          </p:nvPr>
        </p:nvSpPr>
        <p:spPr>
          <a:xfrm>
            <a:off x="3408218" y="1286127"/>
            <a:ext cx="5321445" cy="3648417"/>
          </a:xfrm>
        </p:spPr>
        <p:txBody>
          <a:bodyPr rIns="0" bIns="0" anchor="t">
            <a:noAutofit/>
          </a:bodyPr>
          <a:lstStyle/>
          <a:p>
            <a:pPr marL="0" indent="0">
              <a:spcBef>
                <a:spcPts val="100"/>
              </a:spcBef>
              <a:spcAft>
                <a:spcPts val="100"/>
              </a:spcAft>
              <a:buNone/>
            </a:pPr>
            <a:r>
              <a:rPr lang="en-US" sz="1600" b="1" dirty="0">
                <a:solidFill>
                  <a:schemeClr val="accent3"/>
                </a:solidFill>
                <a:latin typeface="Arial" panose="020B0604020202020204" pitchFamily="34" charset="0"/>
                <a:cs typeface="Arial" panose="020B0604020202020204" pitchFamily="34" charset="0"/>
              </a:rPr>
              <a:t>ABLE Accounts:</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Assets in and distributions for qualified disability expenses will be disregarded or given special treatment in determining eligibility for most federal means-tested benefits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State-established savings options providing more independence for people with disabilities and special needs</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Available in all states</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Eligible individuals include those who are on SSI or Medicaid or who meet the Social Security definition of disability and whose disability began prior to age 26 </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Receive preferred federal tax treatment</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Enable savings for disability related expenses without jeopardizing eligibility for benefits</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May be subject to Medicaid payback</a:t>
            </a:r>
          </a:p>
          <a:p>
            <a:pPr marL="228600" indent="-228600">
              <a:spcBef>
                <a:spcPts val="100"/>
              </a:spcBef>
              <a:spcAft>
                <a:spcPts val="1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Qualified disability assets and expenses will be disregarded in determining eligibility</a:t>
            </a:r>
          </a:p>
        </p:txBody>
      </p:sp>
      <p:pic>
        <p:nvPicPr>
          <p:cNvPr id="94" name="Picture 3" descr="A woman with blond hair and a blue shirt is sitting at a desk.  She has a big smile on her face." title="decorative picture of a woman smiling">
            <a:extLst>
              <a:ext uri="{FF2B5EF4-FFF2-40B4-BE49-F238E27FC236}">
                <a16:creationId xmlns:a16="http://schemas.microsoft.com/office/drawing/2014/main" xmlns="" id="{109DFE20-8B71-486C-8BA6-D354F09C1D1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1523" t="382" r="5737" b="4622"/>
          <a:stretch/>
        </p:blipFill>
        <p:spPr bwMode="auto">
          <a:xfrm>
            <a:off x="1" y="1242883"/>
            <a:ext cx="3241964" cy="377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descr="ABLE accounts can be a great option, even for those not receiving public assistance. They can also be a tremendous complement to a special needs trust. &#10;Visit Voyacares.com/ABLE to learn more.&#10;" title="A rectangle stating the following information"/>
          <p:cNvSpPr/>
          <p:nvPr/>
        </p:nvSpPr>
        <p:spPr>
          <a:xfrm>
            <a:off x="390525" y="5121615"/>
            <a:ext cx="8339138" cy="793890"/>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65000"/>
                    <a:lumOff val="35000"/>
                  </a:schemeClr>
                </a:solidFill>
                <a:latin typeface="Arial" panose="020B0604020202020204" pitchFamily="34" charset="0"/>
                <a:cs typeface="Arial" panose="020B0604020202020204" pitchFamily="34" charset="0"/>
              </a:rPr>
              <a:t>ABLE accounts can be a great option, even for those not receiving public assistance. They can also be a tremendous complement to a special needs trust. </a:t>
            </a:r>
          </a:p>
          <a:p>
            <a:pPr algn="ctr"/>
            <a:r>
              <a:rPr lang="en-US" sz="1600" dirty="0">
                <a:solidFill>
                  <a:schemeClr val="tx1">
                    <a:lumMod val="65000"/>
                    <a:lumOff val="35000"/>
                  </a:schemeClr>
                </a:solidFill>
                <a:latin typeface="Arial" panose="020B0604020202020204" pitchFamily="34" charset="0"/>
                <a:cs typeface="Arial" panose="020B0604020202020204" pitchFamily="34" charset="0"/>
              </a:rPr>
              <a:t>Visit Voyacares.com/ABLE to learn more.</a:t>
            </a:r>
          </a:p>
        </p:txBody>
      </p:sp>
      <p:sp>
        <p:nvSpPr>
          <p:cNvPr id="22" name="Rectangle 21" title="http://www.realeconomicimpact.org">
            <a:extLst>
              <a:ext uri="{FF2B5EF4-FFF2-40B4-BE49-F238E27FC236}">
                <a16:creationId xmlns:a16="http://schemas.microsoft.com/office/drawing/2014/main" xmlns="" id="{F89DB046-2169-4162-B33F-5CB939B087DC}"/>
              </a:ext>
            </a:extLst>
          </p:cNvPr>
          <p:cNvSpPr/>
          <p:nvPr/>
        </p:nvSpPr>
        <p:spPr>
          <a:xfrm>
            <a:off x="390525" y="6017064"/>
            <a:ext cx="6437687" cy="138499"/>
          </a:xfrm>
          <a:prstGeom prst="rect">
            <a:avLst/>
          </a:prstGeom>
        </p:spPr>
        <p:txBody>
          <a:bodyPr wrap="square" lIns="0" tIns="0" rIns="0" bIns="0">
            <a:spAutoFit/>
          </a:bodyPr>
          <a:lstStyle/>
          <a:p>
            <a:pPr marL="0" lvl="1">
              <a:defRPr/>
            </a:pPr>
            <a:r>
              <a:rPr lang="en-US" sz="900" dirty="0">
                <a:solidFill>
                  <a:schemeClr val="tx1">
                    <a:lumMod val="65000"/>
                    <a:lumOff val="35000"/>
                  </a:schemeClr>
                </a:solidFill>
                <a:latin typeface="Arial" panose="020B0604020202020204" pitchFamily="34" charset="0"/>
                <a:cs typeface="Arial" panose="020B0604020202020204" pitchFamily="34" charset="0"/>
              </a:rPr>
              <a:t>Source: National Disability Institute (</a:t>
            </a:r>
            <a:r>
              <a:rPr lang="en-US" sz="900" dirty="0">
                <a:solidFill>
                  <a:schemeClr val="tx1">
                    <a:lumMod val="65000"/>
                    <a:lumOff val="35000"/>
                  </a:schemeClr>
                </a:solidFill>
                <a:latin typeface="Arial" panose="020B0604020202020204" pitchFamily="34" charset="0"/>
                <a:cs typeface="Arial" panose="020B0604020202020204" pitchFamily="34" charset="0"/>
                <a:hlinkClick r:id="rId4"/>
              </a:rPr>
              <a:t>http://www.realeconomicimpact.org/</a:t>
            </a:r>
            <a:r>
              <a:rPr lang="en-US" sz="9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95" name="TextBox 94"/>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367376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E73C17-645C-4EC5-A045-AF5ED758CFBB}"/>
              </a:ext>
            </a:extLst>
          </p:cNvPr>
          <p:cNvSpPr>
            <a:spLocks noGrp="1"/>
          </p:cNvSpPr>
          <p:nvPr>
            <p:ph type="title"/>
          </p:nvPr>
        </p:nvSpPr>
        <p:spPr/>
        <p:txBody>
          <a:bodyPr/>
          <a:lstStyle/>
          <a:p>
            <a:r>
              <a:rPr lang="en-US" dirty="0"/>
              <a:t>Employee benefits </a:t>
            </a:r>
          </a:p>
        </p:txBody>
      </p:sp>
      <p:sp>
        <p:nvSpPr>
          <p:cNvPr id="2" name="TextBox 1">
            <a:extLst>
              <a:ext uri="{FF2B5EF4-FFF2-40B4-BE49-F238E27FC236}">
                <a16:creationId xmlns:a16="http://schemas.microsoft.com/office/drawing/2014/main" xmlns="" id="{C41A26FA-E5A9-4938-9278-FBC53DB4CF0D}"/>
              </a:ext>
            </a:extLst>
          </p:cNvPr>
          <p:cNvSpPr txBox="1"/>
          <p:nvPr/>
        </p:nvSpPr>
        <p:spPr>
          <a:xfrm>
            <a:off x="390335" y="1248236"/>
            <a:ext cx="8339327" cy="646331"/>
          </a:xfrm>
          <a:prstGeom prst="rect">
            <a:avLst/>
          </a:prstGeom>
          <a:noFill/>
        </p:spPr>
        <p:txBody>
          <a:bodyPr wrap="square" lIns="0" tIns="0" rIns="0" bIns="0" rtlCol="0">
            <a:noAutofit/>
          </a:bodyPr>
          <a:lstStyle/>
          <a:p>
            <a:r>
              <a:rPr lang="en-US" dirty="0">
                <a:solidFill>
                  <a:schemeClr val="tx1">
                    <a:lumMod val="65000"/>
                    <a:lumOff val="35000"/>
                  </a:schemeClr>
                </a:solidFill>
                <a:latin typeface="Arial"/>
                <a:cs typeface="Arial"/>
              </a:rPr>
              <a:t>Simple Strategies to help align your employee benefits with your special needs financial plan: </a:t>
            </a:r>
          </a:p>
        </p:txBody>
      </p:sp>
      <p:grpSp>
        <p:nvGrpSpPr>
          <p:cNvPr id="7" name="Group 6" descr="The top 3 squares contain the following information:&#10;Carefully consider who you name a beneficiary&#10;Take advantage of the employer match&#10;Add layers of financial protection with life insurance&#10;&#10;The bottom 3 squares contain the following information:&#10;Plan for the unexpected with long=term disability insurance&#10;Extend your support with the employee assistance program (EAP)&#10;Save money today with health care spending accounts" title="6 squares contining strategies ">
            <a:extLst>
              <a:ext uri="{FF2B5EF4-FFF2-40B4-BE49-F238E27FC236}">
                <a16:creationId xmlns:a16="http://schemas.microsoft.com/office/drawing/2014/main" xmlns="" id="{A647BF11-358C-4E42-AD29-3F17346D39B9}"/>
              </a:ext>
            </a:extLst>
          </p:cNvPr>
          <p:cNvGrpSpPr/>
          <p:nvPr/>
        </p:nvGrpSpPr>
        <p:grpSpPr>
          <a:xfrm>
            <a:off x="393700" y="1889911"/>
            <a:ext cx="8335873" cy="3640883"/>
            <a:chOff x="4689386" y="1828800"/>
            <a:chExt cx="4037507" cy="3640883"/>
          </a:xfrm>
        </p:grpSpPr>
        <p:sp>
          <p:nvSpPr>
            <p:cNvPr id="25" name="Rectangle 24">
              <a:extLst>
                <a:ext uri="{FF2B5EF4-FFF2-40B4-BE49-F238E27FC236}">
                  <a16:creationId xmlns:a16="http://schemas.microsoft.com/office/drawing/2014/main" xmlns="" id="{C7A81A82-0151-43CE-B6CB-48451A026CFB}"/>
                </a:ext>
              </a:extLst>
            </p:cNvPr>
            <p:cNvSpPr/>
            <p:nvPr/>
          </p:nvSpPr>
          <p:spPr>
            <a:xfrm>
              <a:off x="4689386" y="1828800"/>
              <a:ext cx="1271016" cy="1700784"/>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Carefully consider who you name a beneficiary</a:t>
              </a:r>
            </a:p>
          </p:txBody>
        </p:sp>
        <p:sp>
          <p:nvSpPr>
            <p:cNvPr id="43" name="Rectangle 42">
              <a:extLst>
                <a:ext uri="{FF2B5EF4-FFF2-40B4-BE49-F238E27FC236}">
                  <a16:creationId xmlns:a16="http://schemas.microsoft.com/office/drawing/2014/main" xmlns="" id="{B2829389-7C60-464D-A709-A5FC4FB9F3F5}"/>
                </a:ext>
              </a:extLst>
            </p:cNvPr>
            <p:cNvSpPr/>
            <p:nvPr/>
          </p:nvSpPr>
          <p:spPr>
            <a:xfrm>
              <a:off x="6072631" y="1828800"/>
              <a:ext cx="1271016" cy="1700784"/>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Take advantage of the employer match</a:t>
              </a:r>
            </a:p>
          </p:txBody>
        </p:sp>
        <p:sp>
          <p:nvSpPr>
            <p:cNvPr id="44" name="Rectangle 43">
              <a:extLst>
                <a:ext uri="{FF2B5EF4-FFF2-40B4-BE49-F238E27FC236}">
                  <a16:creationId xmlns:a16="http://schemas.microsoft.com/office/drawing/2014/main" xmlns="" id="{5482B0CD-09D5-4047-8675-EA8CB62152AD}"/>
                </a:ext>
              </a:extLst>
            </p:cNvPr>
            <p:cNvSpPr/>
            <p:nvPr/>
          </p:nvSpPr>
          <p:spPr>
            <a:xfrm>
              <a:off x="7455877" y="1828800"/>
              <a:ext cx="1271016" cy="1700784"/>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Add layers of financial protection with life insurance</a:t>
              </a:r>
            </a:p>
          </p:txBody>
        </p:sp>
        <p:sp>
          <p:nvSpPr>
            <p:cNvPr id="45" name="Rectangle 44">
              <a:extLst>
                <a:ext uri="{FF2B5EF4-FFF2-40B4-BE49-F238E27FC236}">
                  <a16:creationId xmlns:a16="http://schemas.microsoft.com/office/drawing/2014/main" xmlns="" id="{69FF633F-05FD-4E1E-B543-68DCC86D0DDE}"/>
                </a:ext>
              </a:extLst>
            </p:cNvPr>
            <p:cNvSpPr/>
            <p:nvPr/>
          </p:nvSpPr>
          <p:spPr>
            <a:xfrm>
              <a:off x="4689386" y="3502152"/>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46" name="Rectangle 45">
              <a:extLst>
                <a:ext uri="{FF2B5EF4-FFF2-40B4-BE49-F238E27FC236}">
                  <a16:creationId xmlns:a16="http://schemas.microsoft.com/office/drawing/2014/main" xmlns="" id="{10DCBF12-7942-4959-8707-A1CE4F693454}"/>
                </a:ext>
              </a:extLst>
            </p:cNvPr>
            <p:cNvSpPr/>
            <p:nvPr/>
          </p:nvSpPr>
          <p:spPr>
            <a:xfrm>
              <a:off x="6072631" y="3502152"/>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xmlns="" id="{3B119251-A218-4E2C-9862-6ED6C3873963}"/>
                </a:ext>
              </a:extLst>
            </p:cNvPr>
            <p:cNvSpPr/>
            <p:nvPr/>
          </p:nvSpPr>
          <p:spPr>
            <a:xfrm>
              <a:off x="7455877" y="3502152"/>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48" name="Rectangle 47">
              <a:extLst>
                <a:ext uri="{FF2B5EF4-FFF2-40B4-BE49-F238E27FC236}">
                  <a16:creationId xmlns:a16="http://schemas.microsoft.com/office/drawing/2014/main" xmlns="" id="{6917C594-A46E-482E-ADD4-D5526011F0BB}"/>
                </a:ext>
              </a:extLst>
            </p:cNvPr>
            <p:cNvSpPr/>
            <p:nvPr/>
          </p:nvSpPr>
          <p:spPr>
            <a:xfrm>
              <a:off x="4689386" y="1828800"/>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49" name="Rectangle 48">
              <a:extLst>
                <a:ext uri="{FF2B5EF4-FFF2-40B4-BE49-F238E27FC236}">
                  <a16:creationId xmlns:a16="http://schemas.microsoft.com/office/drawing/2014/main" xmlns="" id="{0F7B52D0-7D9C-49F9-BE5C-0A864903B9D5}"/>
                </a:ext>
              </a:extLst>
            </p:cNvPr>
            <p:cNvSpPr/>
            <p:nvPr/>
          </p:nvSpPr>
          <p:spPr>
            <a:xfrm>
              <a:off x="6072631" y="1828800"/>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0" name="Rectangle 49">
              <a:extLst>
                <a:ext uri="{FF2B5EF4-FFF2-40B4-BE49-F238E27FC236}">
                  <a16:creationId xmlns:a16="http://schemas.microsoft.com/office/drawing/2014/main" xmlns="" id="{F5F63D62-76B9-4326-842C-A44B48451340}"/>
                </a:ext>
              </a:extLst>
            </p:cNvPr>
            <p:cNvSpPr/>
            <p:nvPr/>
          </p:nvSpPr>
          <p:spPr>
            <a:xfrm>
              <a:off x="7455877" y="1828800"/>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1" name="Rectangle 50">
              <a:extLst>
                <a:ext uri="{FF2B5EF4-FFF2-40B4-BE49-F238E27FC236}">
                  <a16:creationId xmlns:a16="http://schemas.microsoft.com/office/drawing/2014/main" xmlns="" id="{9F330E15-68E4-4F79-929F-A2B3B6BA73E2}"/>
                </a:ext>
              </a:extLst>
            </p:cNvPr>
            <p:cNvSpPr/>
            <p:nvPr/>
          </p:nvSpPr>
          <p:spPr>
            <a:xfrm>
              <a:off x="4689386" y="3768017"/>
              <a:ext cx="1271016" cy="1701665"/>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Plan for the unexpected with long-term disability insurance</a:t>
              </a:r>
            </a:p>
          </p:txBody>
        </p:sp>
        <p:sp>
          <p:nvSpPr>
            <p:cNvPr id="52" name="Rectangle 51">
              <a:extLst>
                <a:ext uri="{FF2B5EF4-FFF2-40B4-BE49-F238E27FC236}">
                  <a16:creationId xmlns:a16="http://schemas.microsoft.com/office/drawing/2014/main" xmlns="" id="{01B435F3-4BC2-407F-9AB0-A244A72EAFB1}"/>
                </a:ext>
              </a:extLst>
            </p:cNvPr>
            <p:cNvSpPr/>
            <p:nvPr/>
          </p:nvSpPr>
          <p:spPr>
            <a:xfrm>
              <a:off x="6072631" y="3768017"/>
              <a:ext cx="1271016" cy="1701665"/>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Extend your support with the employee assistance program (EAP)</a:t>
              </a:r>
            </a:p>
          </p:txBody>
        </p:sp>
        <p:sp>
          <p:nvSpPr>
            <p:cNvPr id="53" name="Rectangle 52">
              <a:extLst>
                <a:ext uri="{FF2B5EF4-FFF2-40B4-BE49-F238E27FC236}">
                  <a16:creationId xmlns:a16="http://schemas.microsoft.com/office/drawing/2014/main" xmlns="" id="{ECE9F16F-2A20-47AF-BF17-8AAFA4261E7E}"/>
                </a:ext>
              </a:extLst>
            </p:cNvPr>
            <p:cNvSpPr/>
            <p:nvPr/>
          </p:nvSpPr>
          <p:spPr>
            <a:xfrm>
              <a:off x="7455877" y="3768017"/>
              <a:ext cx="1271016" cy="1701665"/>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Save money today with health care spending accounts</a:t>
              </a:r>
            </a:p>
          </p:txBody>
        </p:sp>
        <p:sp>
          <p:nvSpPr>
            <p:cNvPr id="54" name="Rectangle 53">
              <a:extLst>
                <a:ext uri="{FF2B5EF4-FFF2-40B4-BE49-F238E27FC236}">
                  <a16:creationId xmlns:a16="http://schemas.microsoft.com/office/drawing/2014/main" xmlns="" id="{1A8FBAFF-C81B-4CA4-9818-5D07DC99D2E4}"/>
                </a:ext>
              </a:extLst>
            </p:cNvPr>
            <p:cNvSpPr/>
            <p:nvPr/>
          </p:nvSpPr>
          <p:spPr>
            <a:xfrm>
              <a:off x="4689386" y="5442251"/>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5" name="Rectangle 54">
              <a:extLst>
                <a:ext uri="{FF2B5EF4-FFF2-40B4-BE49-F238E27FC236}">
                  <a16:creationId xmlns:a16="http://schemas.microsoft.com/office/drawing/2014/main" xmlns="" id="{379BA243-481A-4D2F-A870-A032B35160D2}"/>
                </a:ext>
              </a:extLst>
            </p:cNvPr>
            <p:cNvSpPr/>
            <p:nvPr/>
          </p:nvSpPr>
          <p:spPr>
            <a:xfrm>
              <a:off x="6072631" y="5442251"/>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6" name="Rectangle 55">
              <a:extLst>
                <a:ext uri="{FF2B5EF4-FFF2-40B4-BE49-F238E27FC236}">
                  <a16:creationId xmlns:a16="http://schemas.microsoft.com/office/drawing/2014/main" xmlns="" id="{EF98EC3E-16EA-4DC8-B1A0-FA7D86BA3520}"/>
                </a:ext>
              </a:extLst>
            </p:cNvPr>
            <p:cNvSpPr/>
            <p:nvPr/>
          </p:nvSpPr>
          <p:spPr>
            <a:xfrm>
              <a:off x="7455877" y="5442251"/>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7" name="Rectangle 56">
              <a:extLst>
                <a:ext uri="{FF2B5EF4-FFF2-40B4-BE49-F238E27FC236}">
                  <a16:creationId xmlns:a16="http://schemas.microsoft.com/office/drawing/2014/main" xmlns="" id="{6ABA127D-BFC6-499A-935E-87B30F2EC893}"/>
                </a:ext>
              </a:extLst>
            </p:cNvPr>
            <p:cNvSpPr/>
            <p:nvPr/>
          </p:nvSpPr>
          <p:spPr>
            <a:xfrm>
              <a:off x="4689386" y="3740585"/>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8" name="Rectangle 57">
              <a:extLst>
                <a:ext uri="{FF2B5EF4-FFF2-40B4-BE49-F238E27FC236}">
                  <a16:creationId xmlns:a16="http://schemas.microsoft.com/office/drawing/2014/main" xmlns="" id="{B98A2BB4-CF11-4C09-82B5-DDEBF7B4F8B8}"/>
                </a:ext>
              </a:extLst>
            </p:cNvPr>
            <p:cNvSpPr/>
            <p:nvPr/>
          </p:nvSpPr>
          <p:spPr>
            <a:xfrm>
              <a:off x="6072631" y="3740585"/>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9" name="Rectangle 58">
              <a:extLst>
                <a:ext uri="{FF2B5EF4-FFF2-40B4-BE49-F238E27FC236}">
                  <a16:creationId xmlns:a16="http://schemas.microsoft.com/office/drawing/2014/main" xmlns="" id="{2A615100-5EF5-455A-8E81-5602CD758F0F}"/>
                </a:ext>
              </a:extLst>
            </p:cNvPr>
            <p:cNvSpPr/>
            <p:nvPr/>
          </p:nvSpPr>
          <p:spPr>
            <a:xfrm>
              <a:off x="7455877" y="3740585"/>
              <a:ext cx="1271016"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grpSp>
      <p:sp>
        <p:nvSpPr>
          <p:cNvPr id="60" name="TextBox 59"/>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23225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benefits</a:t>
            </a:r>
          </a:p>
        </p:txBody>
      </p:sp>
      <p:sp>
        <p:nvSpPr>
          <p:cNvPr id="17" name="Rectangle 16">
            <a:extLst>
              <a:ext uri="{FF2B5EF4-FFF2-40B4-BE49-F238E27FC236}">
                <a16:creationId xmlns:a16="http://schemas.microsoft.com/office/drawing/2014/main" xmlns="" id="{5FF8DC95-967F-4F43-8D4B-5515BE4D661B}"/>
              </a:ext>
            </a:extLst>
          </p:cNvPr>
          <p:cNvSpPr/>
          <p:nvPr/>
        </p:nvSpPr>
        <p:spPr>
          <a:xfrm>
            <a:off x="391317" y="916719"/>
            <a:ext cx="8329349" cy="324517"/>
          </a:xfrm>
          <a:prstGeom prst="rect">
            <a:avLst/>
          </a:prstGeom>
        </p:spPr>
        <p:txBody>
          <a:bodyPr wrap="square" lIns="0" tIns="0" rIns="0">
            <a:noAutofit/>
          </a:bodyPr>
          <a:lstStyle/>
          <a:p>
            <a:pPr lvl="0">
              <a:defRPr/>
            </a:pPr>
            <a:r>
              <a:rPr lang="en-US" sz="2000" dirty="0">
                <a:solidFill>
                  <a:prstClr val="black">
                    <a:lumMod val="75000"/>
                    <a:lumOff val="25000"/>
                  </a:prstClr>
                </a:solidFill>
                <a:latin typeface="Arial" panose="020B0604020202020204" pitchFamily="34" charset="0"/>
                <a:cs typeface="Arial" panose="020B0604020202020204" pitchFamily="34" charset="0"/>
              </a:rPr>
              <a:t>Entitlement benefit vs. public assistance</a:t>
            </a:r>
          </a:p>
        </p:txBody>
      </p:sp>
      <p:sp>
        <p:nvSpPr>
          <p:cNvPr id="29" name="Rectangle 28"/>
          <p:cNvSpPr/>
          <p:nvPr/>
        </p:nvSpPr>
        <p:spPr>
          <a:xfrm>
            <a:off x="390585" y="1630347"/>
            <a:ext cx="4050792"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Entitlement benefits</a:t>
            </a:r>
          </a:p>
        </p:txBody>
      </p:sp>
      <p:sp>
        <p:nvSpPr>
          <p:cNvPr id="10" name="TextBox 9"/>
          <p:cNvSpPr txBox="1"/>
          <p:nvPr/>
        </p:nvSpPr>
        <p:spPr>
          <a:xfrm>
            <a:off x="399210" y="2161534"/>
            <a:ext cx="4042165" cy="2062103"/>
          </a:xfrm>
          <a:prstGeom prst="rect">
            <a:avLst/>
          </a:prstGeom>
          <a:noFill/>
        </p:spPr>
        <p:txBody>
          <a:bodyPr wrap="square" rtlCol="0">
            <a:spAutoFit/>
          </a:bodyPr>
          <a:lstStyle/>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Social Security Retirement Income</a:t>
            </a:r>
          </a:p>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Family benefits</a:t>
            </a:r>
          </a:p>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Medicare</a:t>
            </a:r>
          </a:p>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Social Security Disability Insurance (SSDI)</a:t>
            </a:r>
          </a:p>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Survivor benefit</a:t>
            </a:r>
          </a:p>
        </p:txBody>
      </p:sp>
      <p:sp>
        <p:nvSpPr>
          <p:cNvPr id="30" name="Rectangle 29"/>
          <p:cNvSpPr/>
          <p:nvPr/>
        </p:nvSpPr>
        <p:spPr>
          <a:xfrm>
            <a:off x="4684150" y="1630347"/>
            <a:ext cx="4054140" cy="457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Public assistance</a:t>
            </a:r>
          </a:p>
        </p:txBody>
      </p:sp>
      <p:sp>
        <p:nvSpPr>
          <p:cNvPr id="13" name="Oval 12">
            <a:extLst>
              <a:ext uri="{FF2B5EF4-FFF2-40B4-BE49-F238E27FC236}">
                <a16:creationId xmlns:a16="http://schemas.microsoft.com/office/drawing/2014/main" xmlns="" id="{AFDF29AB-3B79-4082-AB81-777473E73828}"/>
              </a:ext>
            </a:extLst>
          </p:cNvPr>
          <p:cNvSpPr/>
          <p:nvPr/>
        </p:nvSpPr>
        <p:spPr>
          <a:xfrm>
            <a:off x="4235615" y="1528624"/>
            <a:ext cx="654296" cy="654296"/>
          </a:xfrm>
          <a:prstGeom prst="ellipse">
            <a:avLst/>
          </a:prstGeom>
          <a:solidFill>
            <a:schemeClr val="bg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b="1" dirty="0">
                <a:latin typeface="Arial" panose="020B0604020202020204" pitchFamily="34" charset="0"/>
                <a:cs typeface="Arial" panose="020B0604020202020204" pitchFamily="34" charset="0"/>
              </a:rPr>
              <a:t>vs</a:t>
            </a:r>
          </a:p>
        </p:txBody>
      </p:sp>
      <p:cxnSp>
        <p:nvCxnSpPr>
          <p:cNvPr id="15" name="Straight Connector 14" title="decorative line diving the slide in half"/>
          <p:cNvCxnSpPr>
            <a:cxnSpLocks/>
          </p:cNvCxnSpPr>
          <p:nvPr/>
        </p:nvCxnSpPr>
        <p:spPr>
          <a:xfrm>
            <a:off x="4562763" y="1639019"/>
            <a:ext cx="0" cy="4149306"/>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xmlns="" id="{7A4F20FF-69FF-4495-B1C7-DC4718E3E637}"/>
              </a:ext>
            </a:extLst>
          </p:cNvPr>
          <p:cNvSpPr txBox="1"/>
          <p:nvPr/>
        </p:nvSpPr>
        <p:spPr>
          <a:xfrm>
            <a:off x="4696125" y="2161534"/>
            <a:ext cx="4042165" cy="3247043"/>
          </a:xfrm>
          <a:prstGeom prst="rect">
            <a:avLst/>
          </a:prstGeom>
          <a:noFill/>
        </p:spPr>
        <p:txBody>
          <a:bodyPr wrap="square" rtlCol="0">
            <a:spAutoFit/>
          </a:bodyPr>
          <a:lstStyle/>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Supplemental Security Income (SSI)</a:t>
            </a:r>
          </a:p>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Medicaid</a:t>
            </a:r>
          </a:p>
          <a:p>
            <a:pPr marL="228600" indent="-228600">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Public supports:</a:t>
            </a:r>
          </a:p>
          <a:p>
            <a:pPr marL="457200" indent="-228600" fontAlgn="base">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Supplemental Nutrition Assistance Program (SNAP)</a:t>
            </a:r>
          </a:p>
          <a:p>
            <a:pPr marL="457200" indent="-228600" fontAlgn="base">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Temporary Assistance for Needy Families (TANF)</a:t>
            </a:r>
          </a:p>
          <a:p>
            <a:pPr marL="457200" indent="-228600" fontAlgn="base">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Children’s Health Insurance Program (CHIP)</a:t>
            </a:r>
          </a:p>
        </p:txBody>
      </p:sp>
      <p:sp>
        <p:nvSpPr>
          <p:cNvPr id="12" name="Rectangle 11">
            <a:extLst>
              <a:ext uri="{FF2B5EF4-FFF2-40B4-BE49-F238E27FC236}">
                <a16:creationId xmlns:a16="http://schemas.microsoft.com/office/drawing/2014/main" xmlns="" id="{5053DA1B-5E79-4831-AB1A-BA9E14A8E372}"/>
              </a:ext>
            </a:extLst>
          </p:cNvPr>
          <p:cNvSpPr/>
          <p:nvPr/>
        </p:nvSpPr>
        <p:spPr>
          <a:xfrm>
            <a:off x="394434" y="5777006"/>
            <a:ext cx="6437687" cy="138499"/>
          </a:xfrm>
          <a:prstGeom prst="rect">
            <a:avLst/>
          </a:prstGeom>
        </p:spPr>
        <p:txBody>
          <a:bodyPr wrap="square" lIns="0" tIns="0" rIns="0" bIns="0">
            <a:spAutoFit/>
          </a:bodyPr>
          <a:lstStyle/>
          <a:p>
            <a:pPr marL="0" lvl="1">
              <a:defRPr/>
            </a:pPr>
            <a:r>
              <a:rPr lang="en-US" sz="900" dirty="0">
                <a:solidFill>
                  <a:schemeClr val="tx1">
                    <a:lumMod val="65000"/>
                    <a:lumOff val="35000"/>
                  </a:schemeClr>
                </a:solidFill>
                <a:latin typeface="Arial" panose="020B0604020202020204" pitchFamily="34" charset="0"/>
                <a:cs typeface="Arial" panose="020B0604020202020204" pitchFamily="34" charset="0"/>
              </a:rPr>
              <a:t>Note: Benefits may vary by state and jurisdiction.</a:t>
            </a:r>
          </a:p>
        </p:txBody>
      </p:sp>
      <p:sp>
        <p:nvSpPr>
          <p:cNvPr id="31" name="TextBox 3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48998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cxnSp>
        <p:nvCxnSpPr>
          <p:cNvPr id="22" name="Straight Connector 21" title="dotted line connecting numbers 4, 5, and 6"/>
          <p:cNvCxnSpPr/>
          <p:nvPr/>
        </p:nvCxnSpPr>
        <p:spPr>
          <a:xfrm flipV="1">
            <a:off x="4968603" y="1838240"/>
            <a:ext cx="0" cy="1944930"/>
          </a:xfrm>
          <a:prstGeom prst="line">
            <a:avLst/>
          </a:prstGeom>
          <a:ln w="15875" cap="rnd">
            <a:solidFill>
              <a:srgbClr val="6E6E6E"/>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90526" y="1536970"/>
            <a:ext cx="462526" cy="462524"/>
          </a:xfrm>
          <a:prstGeom prst="ellipse">
            <a:avLst/>
          </a:prstGeom>
          <a:solidFill>
            <a:srgbClr val="F5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ea typeface="Arial" charset="0"/>
                <a:cs typeface="Arial" charset="0"/>
              </a:rPr>
              <a:t>1</a:t>
            </a:r>
          </a:p>
        </p:txBody>
      </p:sp>
      <p:sp>
        <p:nvSpPr>
          <p:cNvPr id="7" name="Text Placeholder 19"/>
          <p:cNvSpPr txBox="1">
            <a:spLocks/>
          </p:cNvSpPr>
          <p:nvPr/>
        </p:nvSpPr>
        <p:spPr>
          <a:xfrm>
            <a:off x="930859" y="1590842"/>
            <a:ext cx="3974959" cy="354780"/>
          </a:xfrm>
          <a:prstGeom prst="rect">
            <a:avLst/>
          </a:prstGeom>
        </p:spPr>
        <p:txBody>
          <a:bodyPr anchor="ctr">
            <a:noAutofit/>
          </a:bodyPr>
          <a:lstStyle>
            <a:lvl1pPr marL="0" marR="0" indent="0" algn="l" defTabSz="533400" rtl="0" eaLnBrk="1" fontAlgn="auto" latinLnBrk="0" hangingPunct="1">
              <a:lnSpc>
                <a:spcPct val="90000"/>
              </a:lnSpc>
              <a:spcBef>
                <a:spcPct val="0"/>
              </a:spcBef>
              <a:spcAft>
                <a:spcPct val="35000"/>
              </a:spcAft>
              <a:buClrTx/>
              <a:buSzTx/>
              <a:buFontTx/>
              <a:buNone/>
              <a:tabLst/>
              <a:defRPr sz="1800" kern="1200" baseline="0">
                <a:solidFill>
                  <a:schemeClr val="tx2"/>
                </a:solidFill>
                <a:latin typeface="Arial"/>
                <a:ea typeface="+mn-ea"/>
                <a:cs typeface="Arial"/>
              </a:defRPr>
            </a:lvl1pPr>
            <a:lvl2pPr marL="457200" indent="0" algn="l" defTabSz="457200" rtl="0" eaLnBrk="1" latinLnBrk="0" hangingPunct="1">
              <a:spcBef>
                <a:spcPct val="20000"/>
              </a:spcBef>
              <a:buFont typeface="Arial"/>
              <a:buNone/>
              <a:defRPr sz="1200" kern="1200">
                <a:solidFill>
                  <a:srgbClr val="262626"/>
                </a:solidFill>
                <a:latin typeface="Arial"/>
                <a:ea typeface="+mn-ea"/>
                <a:cs typeface="Arial"/>
              </a:defRPr>
            </a:lvl2pPr>
            <a:lvl3pPr marL="914400" indent="0" algn="l" defTabSz="457200" rtl="0" eaLnBrk="1" latinLnBrk="0" hangingPunct="1">
              <a:spcBef>
                <a:spcPct val="20000"/>
              </a:spcBef>
              <a:buFont typeface="Wingdings" charset="2"/>
              <a:buNone/>
              <a:defRPr sz="1200" kern="1200">
                <a:solidFill>
                  <a:srgbClr val="262626"/>
                </a:solidFill>
                <a:latin typeface="Arial"/>
                <a:ea typeface="+mn-ea"/>
                <a:cs typeface="Arial"/>
              </a:defRPr>
            </a:lvl3pPr>
            <a:lvl4pPr marL="1371600" indent="0" algn="l" defTabSz="457200" rtl="0" eaLnBrk="1" latinLnBrk="0" hangingPunct="1">
              <a:spcBef>
                <a:spcPct val="20000"/>
              </a:spcBef>
              <a:buFont typeface="Arial"/>
              <a:buNone/>
              <a:defRPr sz="1200" kern="1200">
                <a:solidFill>
                  <a:srgbClr val="262626"/>
                </a:solidFill>
                <a:latin typeface="Arial"/>
                <a:ea typeface="+mn-ea"/>
                <a:cs typeface="Arial"/>
              </a:defRPr>
            </a:lvl4pPr>
            <a:lvl5pPr marL="1828800" indent="0" algn="l" defTabSz="457200" rtl="0" eaLnBrk="1" latinLnBrk="0" hangingPunct="1">
              <a:spcBef>
                <a:spcPct val="20000"/>
              </a:spcBef>
              <a:buFont typeface="Arial"/>
              <a:buNone/>
              <a:defRPr sz="12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F58000"/>
                </a:solidFill>
                <a:effectLst/>
                <a:uLnTx/>
                <a:uFillTx/>
                <a:latin typeface="Arial"/>
                <a:ea typeface="+mn-ea"/>
                <a:cs typeface="Arial"/>
              </a:rPr>
              <a:t>Why plan? </a:t>
            </a:r>
          </a:p>
        </p:txBody>
      </p:sp>
      <p:sp>
        <p:nvSpPr>
          <p:cNvPr id="18" name="Oval 17"/>
          <p:cNvSpPr/>
          <p:nvPr/>
        </p:nvSpPr>
        <p:spPr>
          <a:xfrm>
            <a:off x="390525" y="2534397"/>
            <a:ext cx="462526" cy="46252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ea typeface="Arial" charset="0"/>
                <a:cs typeface="Arial" charset="0"/>
              </a:rPr>
              <a:t>2</a:t>
            </a:r>
          </a:p>
        </p:txBody>
      </p:sp>
      <p:sp>
        <p:nvSpPr>
          <p:cNvPr id="9" name="Text Placeholder 19"/>
          <p:cNvSpPr txBox="1">
            <a:spLocks/>
          </p:cNvSpPr>
          <p:nvPr/>
        </p:nvSpPr>
        <p:spPr>
          <a:xfrm>
            <a:off x="930858" y="2633930"/>
            <a:ext cx="3060560" cy="263459"/>
          </a:xfrm>
          <a:prstGeom prst="rect">
            <a:avLst/>
          </a:prstGeom>
        </p:spPr>
        <p:txBody>
          <a:bodyPr anchor="ctr">
            <a:noAutofit/>
          </a:bodyPr>
          <a:lstStyle>
            <a:lvl1pPr marL="0" marR="0" indent="0" algn="l" defTabSz="533400" rtl="0" eaLnBrk="1" fontAlgn="auto" latinLnBrk="0" hangingPunct="1">
              <a:lnSpc>
                <a:spcPct val="90000"/>
              </a:lnSpc>
              <a:spcBef>
                <a:spcPct val="0"/>
              </a:spcBef>
              <a:spcAft>
                <a:spcPct val="35000"/>
              </a:spcAft>
              <a:buClrTx/>
              <a:buSzTx/>
              <a:buFontTx/>
              <a:buNone/>
              <a:tabLst/>
              <a:defRPr sz="1800" kern="1200" baseline="0">
                <a:solidFill>
                  <a:schemeClr val="accent3"/>
                </a:solidFill>
                <a:latin typeface="Arial"/>
                <a:ea typeface="+mn-ea"/>
                <a:cs typeface="Arial"/>
              </a:defRPr>
            </a:lvl1pPr>
            <a:lvl2pPr marL="457200" indent="0" algn="l" defTabSz="457200" rtl="0" eaLnBrk="1" latinLnBrk="0" hangingPunct="1">
              <a:spcBef>
                <a:spcPct val="20000"/>
              </a:spcBef>
              <a:buFont typeface="Arial"/>
              <a:buNone/>
              <a:defRPr sz="1200" kern="1200">
                <a:solidFill>
                  <a:srgbClr val="262626"/>
                </a:solidFill>
                <a:latin typeface="Arial"/>
                <a:ea typeface="+mn-ea"/>
                <a:cs typeface="Arial"/>
              </a:defRPr>
            </a:lvl2pPr>
            <a:lvl3pPr marL="914400" indent="0" algn="l" defTabSz="457200" rtl="0" eaLnBrk="1" latinLnBrk="0" hangingPunct="1">
              <a:spcBef>
                <a:spcPct val="20000"/>
              </a:spcBef>
              <a:buFont typeface="Wingdings" charset="2"/>
              <a:buNone/>
              <a:defRPr sz="1200" kern="1200">
                <a:solidFill>
                  <a:srgbClr val="262626"/>
                </a:solidFill>
                <a:latin typeface="Arial"/>
                <a:ea typeface="+mn-ea"/>
                <a:cs typeface="Arial"/>
              </a:defRPr>
            </a:lvl3pPr>
            <a:lvl4pPr marL="1371600" indent="0" algn="l" defTabSz="457200" rtl="0" eaLnBrk="1" latinLnBrk="0" hangingPunct="1">
              <a:spcBef>
                <a:spcPct val="20000"/>
              </a:spcBef>
              <a:buFont typeface="Arial"/>
              <a:buNone/>
              <a:defRPr sz="1200" kern="1200">
                <a:solidFill>
                  <a:srgbClr val="262626"/>
                </a:solidFill>
                <a:latin typeface="Arial"/>
                <a:ea typeface="+mn-ea"/>
                <a:cs typeface="Arial"/>
              </a:defRPr>
            </a:lvl4pPr>
            <a:lvl5pPr marL="1828800" indent="0" algn="l" defTabSz="457200" rtl="0" eaLnBrk="1" latinLnBrk="0" hangingPunct="1">
              <a:spcBef>
                <a:spcPct val="20000"/>
              </a:spcBef>
              <a:buFont typeface="Arial"/>
              <a:buNone/>
              <a:defRPr sz="12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D75426"/>
                </a:solidFill>
                <a:effectLst/>
                <a:uLnTx/>
                <a:uFillTx/>
                <a:latin typeface="Arial"/>
                <a:ea typeface="+mn-ea"/>
                <a:cs typeface="Arial"/>
              </a:rPr>
              <a:t>Key lifetime planning phases</a:t>
            </a:r>
          </a:p>
        </p:txBody>
      </p:sp>
      <p:sp>
        <p:nvSpPr>
          <p:cNvPr id="19" name="Oval 18"/>
          <p:cNvSpPr/>
          <p:nvPr/>
        </p:nvSpPr>
        <p:spPr>
          <a:xfrm>
            <a:off x="392580" y="3561011"/>
            <a:ext cx="462526" cy="46252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ea typeface="Arial" charset="0"/>
                <a:cs typeface="Arial" charset="0"/>
              </a:rPr>
              <a:t>3</a:t>
            </a:r>
          </a:p>
        </p:txBody>
      </p:sp>
      <p:sp>
        <p:nvSpPr>
          <p:cNvPr id="3" name="TextBox 2"/>
          <p:cNvSpPr txBox="1"/>
          <p:nvPr/>
        </p:nvSpPr>
        <p:spPr>
          <a:xfrm>
            <a:off x="930860" y="3469108"/>
            <a:ext cx="2983509"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rgbClr val="B73F7C"/>
                </a:solidFill>
                <a:effectLst/>
                <a:uLnTx/>
                <a:uFillTx/>
                <a:latin typeface="Arial"/>
                <a:ea typeface="+mn-ea"/>
                <a:cs typeface="Arial"/>
              </a:rPr>
              <a:t>Integrated planning: </a:t>
            </a:r>
            <a:br>
              <a:rPr kumimoji="0" lang="en-US" sz="2200" b="1" i="0" u="none" strike="noStrike" kern="1200" cap="none" spc="0" normalizeH="0" baseline="0" noProof="0" dirty="0">
                <a:ln>
                  <a:noFill/>
                </a:ln>
                <a:solidFill>
                  <a:srgbClr val="B73F7C"/>
                </a:solidFill>
                <a:effectLst/>
                <a:uLnTx/>
                <a:uFillTx/>
                <a:latin typeface="Arial"/>
                <a:ea typeface="+mn-ea"/>
                <a:cs typeface="Arial"/>
              </a:rPr>
            </a:br>
            <a:r>
              <a:rPr kumimoji="0" lang="en-US" sz="2200" b="1" i="0" u="none" strike="noStrike" kern="1200" cap="none" spc="0" normalizeH="0" baseline="0" noProof="0" dirty="0">
                <a:ln>
                  <a:noFill/>
                </a:ln>
                <a:solidFill>
                  <a:srgbClr val="B73F7C"/>
                </a:solidFill>
                <a:effectLst/>
                <a:uLnTx/>
                <a:uFillTx/>
                <a:latin typeface="Arial"/>
                <a:ea typeface="+mn-ea"/>
                <a:cs typeface="Arial"/>
              </a:rPr>
              <a:t>Four focus areas</a:t>
            </a:r>
          </a:p>
        </p:txBody>
      </p:sp>
      <p:sp>
        <p:nvSpPr>
          <p:cNvPr id="20" name="Oval 19"/>
          <p:cNvSpPr/>
          <p:nvPr/>
        </p:nvSpPr>
        <p:spPr>
          <a:xfrm>
            <a:off x="4740226" y="1536970"/>
            <a:ext cx="462526" cy="46252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ea typeface="Arial" charset="0"/>
                <a:cs typeface="Arial" charset="0"/>
              </a:rPr>
              <a:t>4</a:t>
            </a:r>
          </a:p>
        </p:txBody>
      </p:sp>
      <p:sp>
        <p:nvSpPr>
          <p:cNvPr id="11" name="Text Placeholder 19"/>
          <p:cNvSpPr txBox="1">
            <a:spLocks/>
          </p:cNvSpPr>
          <p:nvPr/>
        </p:nvSpPr>
        <p:spPr>
          <a:xfrm>
            <a:off x="5263644" y="1598155"/>
            <a:ext cx="3451541" cy="340154"/>
          </a:xfrm>
          <a:prstGeom prst="rect">
            <a:avLst/>
          </a:prstGeom>
        </p:spPr>
        <p:txBody>
          <a:bodyPr anchor="ctr">
            <a:noAutofit/>
          </a:bodyPr>
          <a:lstStyle>
            <a:lvl1pPr marL="0" marR="0" indent="0" algn="l" defTabSz="533400" rtl="0" eaLnBrk="1" fontAlgn="auto" latinLnBrk="0" hangingPunct="1">
              <a:lnSpc>
                <a:spcPct val="90000"/>
              </a:lnSpc>
              <a:spcBef>
                <a:spcPct val="0"/>
              </a:spcBef>
              <a:spcAft>
                <a:spcPct val="35000"/>
              </a:spcAft>
              <a:buClrTx/>
              <a:buSzTx/>
              <a:buFontTx/>
              <a:buNone/>
              <a:tabLst/>
              <a:defRPr sz="1800" kern="1200" baseline="0">
                <a:solidFill>
                  <a:schemeClr val="accent4"/>
                </a:solidFill>
                <a:latin typeface="Arial"/>
                <a:ea typeface="+mn-ea"/>
                <a:cs typeface="Arial"/>
              </a:defRPr>
            </a:lvl1pPr>
            <a:lvl2pPr marL="457200" indent="0" algn="l" defTabSz="457200" rtl="0" eaLnBrk="1" latinLnBrk="0" hangingPunct="1">
              <a:spcBef>
                <a:spcPct val="20000"/>
              </a:spcBef>
              <a:buFont typeface="Arial"/>
              <a:buNone/>
              <a:defRPr sz="1200" kern="1200">
                <a:solidFill>
                  <a:srgbClr val="262626"/>
                </a:solidFill>
                <a:latin typeface="Arial"/>
                <a:ea typeface="+mn-ea"/>
                <a:cs typeface="Arial"/>
              </a:defRPr>
            </a:lvl2pPr>
            <a:lvl3pPr marL="914400" indent="0" algn="l" defTabSz="457200" rtl="0" eaLnBrk="1" latinLnBrk="0" hangingPunct="1">
              <a:spcBef>
                <a:spcPct val="20000"/>
              </a:spcBef>
              <a:buFont typeface="Wingdings" charset="2"/>
              <a:buNone/>
              <a:defRPr sz="1200" kern="1200">
                <a:solidFill>
                  <a:srgbClr val="262626"/>
                </a:solidFill>
                <a:latin typeface="Arial"/>
                <a:ea typeface="+mn-ea"/>
                <a:cs typeface="Arial"/>
              </a:defRPr>
            </a:lvl3pPr>
            <a:lvl4pPr marL="1371600" indent="0" algn="l" defTabSz="457200" rtl="0" eaLnBrk="1" latinLnBrk="0" hangingPunct="1">
              <a:spcBef>
                <a:spcPct val="20000"/>
              </a:spcBef>
              <a:buFont typeface="Arial"/>
              <a:buNone/>
              <a:defRPr sz="1200" kern="1200">
                <a:solidFill>
                  <a:srgbClr val="262626"/>
                </a:solidFill>
                <a:latin typeface="Arial"/>
                <a:ea typeface="+mn-ea"/>
                <a:cs typeface="Arial"/>
              </a:defRPr>
            </a:lvl4pPr>
            <a:lvl5pPr marL="1828800" indent="0" algn="l" defTabSz="457200" rtl="0" eaLnBrk="1" latinLnBrk="0" hangingPunct="1">
              <a:spcBef>
                <a:spcPct val="20000"/>
              </a:spcBef>
              <a:buFont typeface="Arial"/>
              <a:buNone/>
              <a:defRPr sz="12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551B57"/>
                </a:solidFill>
                <a:effectLst/>
                <a:uLnTx/>
                <a:uFillTx/>
                <a:latin typeface="Arial"/>
                <a:ea typeface="+mn-ea"/>
                <a:cs typeface="Arial"/>
              </a:rPr>
              <a:t>Building a team </a:t>
            </a:r>
          </a:p>
        </p:txBody>
      </p:sp>
      <p:sp>
        <p:nvSpPr>
          <p:cNvPr id="21" name="Oval 20"/>
          <p:cNvSpPr/>
          <p:nvPr/>
        </p:nvSpPr>
        <p:spPr>
          <a:xfrm>
            <a:off x="4737340" y="2534397"/>
            <a:ext cx="462526" cy="462524"/>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ea typeface="Arial" charset="0"/>
                <a:cs typeface="Arial" charset="0"/>
              </a:rPr>
              <a:t>5</a:t>
            </a:r>
          </a:p>
        </p:txBody>
      </p:sp>
      <p:sp>
        <p:nvSpPr>
          <p:cNvPr id="13" name="Text Placeholder 19"/>
          <p:cNvSpPr txBox="1">
            <a:spLocks/>
          </p:cNvSpPr>
          <p:nvPr/>
        </p:nvSpPr>
        <p:spPr>
          <a:xfrm>
            <a:off x="5263644" y="2601495"/>
            <a:ext cx="3478284" cy="328329"/>
          </a:xfrm>
          <a:prstGeom prst="rect">
            <a:avLst/>
          </a:prstGeom>
        </p:spPr>
        <p:txBody>
          <a:bodyPr anchor="ctr">
            <a:noAutofit/>
          </a:bodyPr>
          <a:lstStyle>
            <a:lvl1pPr marL="0" marR="0" indent="0" algn="l" defTabSz="533400" rtl="0" eaLnBrk="1" fontAlgn="auto" latinLnBrk="0" hangingPunct="1">
              <a:lnSpc>
                <a:spcPct val="90000"/>
              </a:lnSpc>
              <a:spcBef>
                <a:spcPct val="0"/>
              </a:spcBef>
              <a:spcAft>
                <a:spcPct val="35000"/>
              </a:spcAft>
              <a:buClrTx/>
              <a:buSzTx/>
              <a:buFontTx/>
              <a:buNone/>
              <a:tabLst/>
              <a:defRPr sz="1800" kern="1200" baseline="0">
                <a:solidFill>
                  <a:schemeClr val="tx2"/>
                </a:solidFill>
                <a:latin typeface="Arial"/>
                <a:ea typeface="+mn-ea"/>
                <a:cs typeface="Arial"/>
              </a:defRPr>
            </a:lvl1pPr>
            <a:lvl2pPr marL="457200" indent="0" algn="l" defTabSz="457200" rtl="0" eaLnBrk="1" latinLnBrk="0" hangingPunct="1">
              <a:spcBef>
                <a:spcPct val="20000"/>
              </a:spcBef>
              <a:buFont typeface="Arial"/>
              <a:buNone/>
              <a:defRPr sz="1200" kern="1200">
                <a:solidFill>
                  <a:srgbClr val="262626"/>
                </a:solidFill>
                <a:latin typeface="Arial"/>
                <a:ea typeface="+mn-ea"/>
                <a:cs typeface="Arial"/>
              </a:defRPr>
            </a:lvl2pPr>
            <a:lvl3pPr marL="914400" indent="0" algn="l" defTabSz="457200" rtl="0" eaLnBrk="1" latinLnBrk="0" hangingPunct="1">
              <a:spcBef>
                <a:spcPct val="20000"/>
              </a:spcBef>
              <a:buFont typeface="Wingdings" charset="2"/>
              <a:buNone/>
              <a:defRPr sz="1200" kern="1200">
                <a:solidFill>
                  <a:srgbClr val="262626"/>
                </a:solidFill>
                <a:latin typeface="Arial"/>
                <a:ea typeface="+mn-ea"/>
                <a:cs typeface="Arial"/>
              </a:defRPr>
            </a:lvl3pPr>
            <a:lvl4pPr marL="1371600" indent="0" algn="l" defTabSz="457200" rtl="0" eaLnBrk="1" latinLnBrk="0" hangingPunct="1">
              <a:spcBef>
                <a:spcPct val="20000"/>
              </a:spcBef>
              <a:buFont typeface="Arial"/>
              <a:buNone/>
              <a:defRPr sz="1200" kern="1200">
                <a:solidFill>
                  <a:srgbClr val="262626"/>
                </a:solidFill>
                <a:latin typeface="Arial"/>
                <a:ea typeface="+mn-ea"/>
                <a:cs typeface="Arial"/>
              </a:defRPr>
            </a:lvl4pPr>
            <a:lvl5pPr marL="1828800" indent="0" algn="l" defTabSz="457200" rtl="0" eaLnBrk="1" latinLnBrk="0" hangingPunct="1">
              <a:spcBef>
                <a:spcPct val="20000"/>
              </a:spcBef>
              <a:buFont typeface="Arial"/>
              <a:buNone/>
              <a:defRPr sz="12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76C5E4">
                    <a:lumMod val="50000"/>
                  </a:srgbClr>
                </a:solidFill>
                <a:effectLst/>
                <a:uLnTx/>
                <a:uFillTx/>
                <a:latin typeface="Arial"/>
                <a:ea typeface="+mn-ea"/>
                <a:cs typeface="Arial"/>
              </a:rPr>
              <a:t>Resources</a:t>
            </a:r>
          </a:p>
        </p:txBody>
      </p:sp>
      <p:sp>
        <p:nvSpPr>
          <p:cNvPr id="14" name="Oval 13"/>
          <p:cNvSpPr/>
          <p:nvPr/>
        </p:nvSpPr>
        <p:spPr>
          <a:xfrm>
            <a:off x="4737339" y="3561011"/>
            <a:ext cx="462526" cy="462524"/>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charset="0"/>
                <a:ea typeface="Arial" charset="0"/>
                <a:cs typeface="Arial" charset="0"/>
              </a:rPr>
              <a:t>6</a:t>
            </a:r>
          </a:p>
        </p:txBody>
      </p:sp>
      <p:sp>
        <p:nvSpPr>
          <p:cNvPr id="15" name="Text Placeholder 19"/>
          <p:cNvSpPr txBox="1">
            <a:spLocks/>
          </p:cNvSpPr>
          <p:nvPr/>
        </p:nvSpPr>
        <p:spPr>
          <a:xfrm>
            <a:off x="5263644" y="3640018"/>
            <a:ext cx="3238017" cy="304510"/>
          </a:xfrm>
          <a:prstGeom prst="rect">
            <a:avLst/>
          </a:prstGeom>
        </p:spPr>
        <p:txBody>
          <a:bodyPr anchor="ctr">
            <a:noAutofit/>
          </a:bodyPr>
          <a:lstStyle>
            <a:lvl1pPr marL="0" marR="0" indent="0" algn="l" defTabSz="533400" rtl="0" eaLnBrk="1" fontAlgn="auto" latinLnBrk="0" hangingPunct="1">
              <a:lnSpc>
                <a:spcPct val="90000"/>
              </a:lnSpc>
              <a:spcBef>
                <a:spcPct val="0"/>
              </a:spcBef>
              <a:spcAft>
                <a:spcPct val="35000"/>
              </a:spcAft>
              <a:buClrTx/>
              <a:buSzTx/>
              <a:buFontTx/>
              <a:buNone/>
              <a:tabLst/>
              <a:defRPr sz="1800" kern="1200" baseline="0">
                <a:solidFill>
                  <a:schemeClr val="accent3"/>
                </a:solidFill>
                <a:latin typeface="Arial"/>
                <a:ea typeface="+mn-ea"/>
                <a:cs typeface="Arial"/>
              </a:defRPr>
            </a:lvl1pPr>
            <a:lvl2pPr marL="457200" indent="0" algn="l" defTabSz="457200" rtl="0" eaLnBrk="1" latinLnBrk="0" hangingPunct="1">
              <a:spcBef>
                <a:spcPct val="20000"/>
              </a:spcBef>
              <a:buFont typeface="Arial"/>
              <a:buNone/>
              <a:defRPr sz="1200" kern="1200">
                <a:solidFill>
                  <a:srgbClr val="262626"/>
                </a:solidFill>
                <a:latin typeface="Arial"/>
                <a:ea typeface="+mn-ea"/>
                <a:cs typeface="Arial"/>
              </a:defRPr>
            </a:lvl2pPr>
            <a:lvl3pPr marL="914400" indent="0" algn="l" defTabSz="457200" rtl="0" eaLnBrk="1" latinLnBrk="0" hangingPunct="1">
              <a:spcBef>
                <a:spcPct val="20000"/>
              </a:spcBef>
              <a:buFont typeface="Wingdings" charset="2"/>
              <a:buNone/>
              <a:defRPr sz="1200" kern="1200">
                <a:solidFill>
                  <a:srgbClr val="262626"/>
                </a:solidFill>
                <a:latin typeface="Arial"/>
                <a:ea typeface="+mn-ea"/>
                <a:cs typeface="Arial"/>
              </a:defRPr>
            </a:lvl3pPr>
            <a:lvl4pPr marL="1371600" indent="0" algn="l" defTabSz="457200" rtl="0" eaLnBrk="1" latinLnBrk="0" hangingPunct="1">
              <a:spcBef>
                <a:spcPct val="20000"/>
              </a:spcBef>
              <a:buFont typeface="Arial"/>
              <a:buNone/>
              <a:defRPr sz="1200" kern="1200">
                <a:solidFill>
                  <a:srgbClr val="262626"/>
                </a:solidFill>
                <a:latin typeface="Arial"/>
                <a:ea typeface="+mn-ea"/>
                <a:cs typeface="Arial"/>
              </a:defRPr>
            </a:lvl4pPr>
            <a:lvl5pPr marL="1828800" indent="0" algn="l" defTabSz="457200" rtl="0" eaLnBrk="1" latinLnBrk="0" hangingPunct="1">
              <a:spcBef>
                <a:spcPct val="20000"/>
              </a:spcBef>
              <a:buFont typeface="Arial"/>
              <a:buNone/>
              <a:defRPr sz="12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black">
                    <a:lumMod val="65000"/>
                    <a:lumOff val="35000"/>
                  </a:prstClr>
                </a:solidFill>
                <a:effectLst/>
                <a:uLnTx/>
                <a:uFillTx/>
                <a:latin typeface="Arial"/>
                <a:ea typeface="+mn-ea"/>
                <a:cs typeface="Arial"/>
              </a:rPr>
              <a:t>Key takeaways</a:t>
            </a:r>
          </a:p>
        </p:txBody>
      </p:sp>
      <p:cxnSp>
        <p:nvCxnSpPr>
          <p:cNvPr id="16" name="Straight Connector 15" title="dotted line connecting numbers 1,2 and 3."/>
          <p:cNvCxnSpPr/>
          <p:nvPr/>
        </p:nvCxnSpPr>
        <p:spPr>
          <a:xfrm flipV="1">
            <a:off x="623843" y="1830964"/>
            <a:ext cx="0" cy="1944930"/>
          </a:xfrm>
          <a:prstGeom prst="line">
            <a:avLst/>
          </a:prstGeom>
          <a:ln w="15875" cap="rnd">
            <a:solidFill>
              <a:srgbClr val="6E6E6E"/>
            </a:solidFill>
            <a:prstDash val="sysDot"/>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374502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EF4DE-D11F-41CC-A442-1268CFC1120F}"/>
              </a:ext>
            </a:extLst>
          </p:cNvPr>
          <p:cNvSpPr>
            <a:spLocks noGrp="1"/>
          </p:cNvSpPr>
          <p:nvPr>
            <p:ph type="title"/>
          </p:nvPr>
        </p:nvSpPr>
        <p:spPr/>
        <p:txBody>
          <a:bodyPr/>
          <a:lstStyle/>
          <a:p>
            <a:r>
              <a:rPr lang="en-US" dirty="0"/>
              <a:t>Social security family benefits</a:t>
            </a:r>
          </a:p>
        </p:txBody>
      </p:sp>
      <p:sp>
        <p:nvSpPr>
          <p:cNvPr id="10" name="Rectangle 9">
            <a:extLst>
              <a:ext uri="{FF2B5EF4-FFF2-40B4-BE49-F238E27FC236}">
                <a16:creationId xmlns:a16="http://schemas.microsoft.com/office/drawing/2014/main" xmlns="" id="{7623BA86-D6FE-42DB-92CC-E92F263263CC}"/>
              </a:ext>
            </a:extLst>
          </p:cNvPr>
          <p:cNvSpPr/>
          <p:nvPr/>
        </p:nvSpPr>
        <p:spPr>
          <a:xfrm>
            <a:off x="393699" y="1238250"/>
            <a:ext cx="1791711" cy="1005840"/>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lvl="0" algn="ctr" defTabSz="755650">
              <a:lnSpc>
                <a:spcPct val="90000"/>
              </a:lnSpc>
              <a:spcBef>
                <a:spcPct val="0"/>
              </a:spcBef>
              <a:spcAft>
                <a:spcPct val="35000"/>
              </a:spcAft>
            </a:pPr>
            <a:r>
              <a:rPr lang="en-US" sz="2000" b="1" dirty="0">
                <a:latin typeface="Arial" panose="020B0604020202020204" pitchFamily="34" charset="0"/>
                <a:cs typeface="Arial" panose="020B0604020202020204" pitchFamily="34" charset="0"/>
              </a:rPr>
              <a:t>Retirement or SSDI for an individual</a:t>
            </a:r>
          </a:p>
        </p:txBody>
      </p:sp>
      <p:sp>
        <p:nvSpPr>
          <p:cNvPr id="12" name="Rectangle 11">
            <a:extLst>
              <a:ext uri="{FF2B5EF4-FFF2-40B4-BE49-F238E27FC236}">
                <a16:creationId xmlns:a16="http://schemas.microsoft.com/office/drawing/2014/main" xmlns="" id="{CA012938-8904-4098-A071-9D95A08E81DB}"/>
              </a:ext>
            </a:extLst>
          </p:cNvPr>
          <p:cNvSpPr/>
          <p:nvPr/>
        </p:nvSpPr>
        <p:spPr>
          <a:xfrm>
            <a:off x="2221992" y="1238250"/>
            <a:ext cx="6521576" cy="1005840"/>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lvl="0"/>
            <a:r>
              <a:rPr lang="en-US" sz="2000" spc="-20" dirty="0">
                <a:solidFill>
                  <a:schemeClr val="tx1">
                    <a:lumMod val="65000"/>
                    <a:lumOff val="35000"/>
                  </a:schemeClr>
                </a:solidFill>
                <a:latin typeface="Arial" panose="020B0604020202020204" pitchFamily="34" charset="0"/>
                <a:cs typeface="Arial" panose="020B0604020202020204" pitchFamily="34" charset="0"/>
              </a:rPr>
              <a:t>Based on their own earnings record</a:t>
            </a:r>
          </a:p>
        </p:txBody>
      </p:sp>
      <p:sp>
        <p:nvSpPr>
          <p:cNvPr id="14" name="Rectangle 13" title="decorative orange line">
            <a:extLst>
              <a:ext uri="{FF2B5EF4-FFF2-40B4-BE49-F238E27FC236}">
                <a16:creationId xmlns:a16="http://schemas.microsoft.com/office/drawing/2014/main" xmlns="" id="{7A85D241-B94F-45F5-9E66-6680CECE338F}"/>
              </a:ext>
            </a:extLst>
          </p:cNvPr>
          <p:cNvSpPr/>
          <p:nvPr/>
        </p:nvSpPr>
        <p:spPr>
          <a:xfrm>
            <a:off x="8716137" y="1238250"/>
            <a:ext cx="27432" cy="1005840"/>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 </a:t>
            </a:r>
          </a:p>
        </p:txBody>
      </p:sp>
      <p:grpSp>
        <p:nvGrpSpPr>
          <p:cNvPr id="17" name="Group 16" descr="Benefits for family dependents= Based on the earnings of the worker with a disability" title="Rectangle stating Benefits for Family dependents">
            <a:extLst>
              <a:ext uri="{FF2B5EF4-FFF2-40B4-BE49-F238E27FC236}">
                <a16:creationId xmlns:a16="http://schemas.microsoft.com/office/drawing/2014/main" xmlns="" id="{79E06019-930F-4D66-8480-EDEC9D43C176}"/>
              </a:ext>
            </a:extLst>
          </p:cNvPr>
          <p:cNvGrpSpPr/>
          <p:nvPr/>
        </p:nvGrpSpPr>
        <p:grpSpPr>
          <a:xfrm>
            <a:off x="393699" y="2404390"/>
            <a:ext cx="8349870" cy="1005840"/>
            <a:chOff x="393699" y="2717292"/>
            <a:chExt cx="8349870" cy="1005840"/>
          </a:xfrm>
        </p:grpSpPr>
        <p:sp>
          <p:nvSpPr>
            <p:cNvPr id="11" name="Rectangle 10">
              <a:extLst>
                <a:ext uri="{FF2B5EF4-FFF2-40B4-BE49-F238E27FC236}">
                  <a16:creationId xmlns:a16="http://schemas.microsoft.com/office/drawing/2014/main" xmlns="" id="{24D50850-1D81-46B2-A382-1ECB17AEA55B}"/>
                </a:ext>
              </a:extLst>
            </p:cNvPr>
            <p:cNvSpPr/>
            <p:nvPr/>
          </p:nvSpPr>
          <p:spPr>
            <a:xfrm>
              <a:off x="393699" y="2717292"/>
              <a:ext cx="1791711" cy="100584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lvl="0" algn="ctr" defTabSz="755650">
                <a:lnSpc>
                  <a:spcPct val="90000"/>
                </a:lnSpc>
                <a:spcBef>
                  <a:spcPct val="0"/>
                </a:spcBef>
                <a:spcAft>
                  <a:spcPct val="35000"/>
                </a:spcAft>
              </a:pPr>
              <a:r>
                <a:rPr lang="en-US" sz="2000" b="1" dirty="0">
                  <a:latin typeface="Arial" panose="020B0604020202020204" pitchFamily="34" charset="0"/>
                  <a:cs typeface="Arial" panose="020B0604020202020204" pitchFamily="34" charset="0"/>
                </a:rPr>
                <a:t>Benefits for family dependents</a:t>
              </a:r>
            </a:p>
          </p:txBody>
        </p:sp>
        <p:sp>
          <p:nvSpPr>
            <p:cNvPr id="13" name="Rectangle 12">
              <a:extLst>
                <a:ext uri="{FF2B5EF4-FFF2-40B4-BE49-F238E27FC236}">
                  <a16:creationId xmlns:a16="http://schemas.microsoft.com/office/drawing/2014/main" xmlns="" id="{9EDB3CBF-91D4-4330-8C2D-E39AB5A99A01}"/>
                </a:ext>
              </a:extLst>
            </p:cNvPr>
            <p:cNvSpPr/>
            <p:nvPr/>
          </p:nvSpPr>
          <p:spPr>
            <a:xfrm>
              <a:off x="2221992" y="2717292"/>
              <a:ext cx="6521576" cy="1005840"/>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r>
                <a:rPr lang="en-US" sz="2000" spc="-20" dirty="0">
                  <a:solidFill>
                    <a:schemeClr val="tx1">
                      <a:lumMod val="65000"/>
                      <a:lumOff val="35000"/>
                    </a:schemeClr>
                  </a:solidFill>
                  <a:latin typeface="Arial" panose="020B0604020202020204" pitchFamily="34" charset="0"/>
                  <a:cs typeface="Arial" panose="020B0604020202020204" pitchFamily="34" charset="0"/>
                </a:rPr>
                <a:t>Based on the earnings of the worker with a disability</a:t>
              </a:r>
            </a:p>
          </p:txBody>
        </p:sp>
        <p:sp>
          <p:nvSpPr>
            <p:cNvPr id="15" name="Rectangle 14">
              <a:extLst>
                <a:ext uri="{FF2B5EF4-FFF2-40B4-BE49-F238E27FC236}">
                  <a16:creationId xmlns:a16="http://schemas.microsoft.com/office/drawing/2014/main" xmlns="" id="{0230968A-5E7B-4C28-A2BE-F682930F6B20}"/>
                </a:ext>
              </a:extLst>
            </p:cNvPr>
            <p:cNvSpPr/>
            <p:nvPr/>
          </p:nvSpPr>
          <p:spPr>
            <a:xfrm>
              <a:off x="8716137" y="2717292"/>
              <a:ext cx="27432" cy="100584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 </a:t>
              </a:r>
            </a:p>
          </p:txBody>
        </p:sp>
      </p:grpSp>
      <p:sp>
        <p:nvSpPr>
          <p:cNvPr id="4" name="Rectangle 3">
            <a:extLst>
              <a:ext uri="{FF2B5EF4-FFF2-40B4-BE49-F238E27FC236}">
                <a16:creationId xmlns:a16="http://schemas.microsoft.com/office/drawing/2014/main" xmlns="" id="{F318EC95-DBDB-40D2-8936-A5B340FA9819}"/>
              </a:ext>
            </a:extLst>
          </p:cNvPr>
          <p:cNvSpPr/>
          <p:nvPr/>
        </p:nvSpPr>
        <p:spPr>
          <a:xfrm>
            <a:off x="394434" y="5777006"/>
            <a:ext cx="6437687" cy="138499"/>
          </a:xfrm>
          <a:prstGeom prst="rect">
            <a:avLst/>
          </a:prstGeom>
        </p:spPr>
        <p:txBody>
          <a:bodyPr wrap="square" lIns="0" tIns="0" rIns="0" bIns="0">
            <a:spAutoFit/>
          </a:bodyPr>
          <a:lstStyle/>
          <a:p>
            <a:pPr marL="0" lvl="1">
              <a:defRPr/>
            </a:pPr>
            <a:r>
              <a:rPr lang="fr-FR" sz="900" dirty="0">
                <a:solidFill>
                  <a:schemeClr val="tx1">
                    <a:lumMod val="65000"/>
                    <a:lumOff val="35000"/>
                  </a:schemeClr>
                </a:solidFill>
                <a:latin typeface="Arial" panose="020B0604020202020204" pitchFamily="34" charset="0"/>
                <a:cs typeface="Arial" panose="020B0604020202020204" pitchFamily="34" charset="0"/>
              </a:rPr>
              <a:t>Source: https://www.ssa.gov/pubs/EN-05-10029.pdf</a:t>
            </a:r>
          </a:p>
        </p:txBody>
      </p:sp>
      <p:sp>
        <p:nvSpPr>
          <p:cNvPr id="18" name="TextBox 17"/>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442881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SSDI vs. SSI</a:t>
            </a:r>
          </a:p>
        </p:txBody>
      </p:sp>
      <p:sp>
        <p:nvSpPr>
          <p:cNvPr id="5" name="Rectangle 4">
            <a:extLst>
              <a:ext uri="{FF2B5EF4-FFF2-40B4-BE49-F238E27FC236}">
                <a16:creationId xmlns:a16="http://schemas.microsoft.com/office/drawing/2014/main" xmlns="" id="{4AD0ABF1-C39E-434B-A71B-DDC02F1C8D8F}"/>
              </a:ext>
            </a:extLst>
          </p:cNvPr>
          <p:cNvSpPr/>
          <p:nvPr/>
        </p:nvSpPr>
        <p:spPr>
          <a:xfrm>
            <a:off x="390585" y="1242158"/>
            <a:ext cx="4050792"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Social Security Disability Insurance </a:t>
            </a:r>
          </a:p>
        </p:txBody>
      </p:sp>
      <p:sp>
        <p:nvSpPr>
          <p:cNvPr id="6" name="TextBox 5">
            <a:extLst>
              <a:ext uri="{FF2B5EF4-FFF2-40B4-BE49-F238E27FC236}">
                <a16:creationId xmlns:a16="http://schemas.microsoft.com/office/drawing/2014/main" xmlns="" id="{03B5A4F1-CFB1-4B59-8D9E-D784F6899BBF}"/>
              </a:ext>
            </a:extLst>
          </p:cNvPr>
          <p:cNvSpPr txBox="1"/>
          <p:nvPr/>
        </p:nvSpPr>
        <p:spPr>
          <a:xfrm>
            <a:off x="399210" y="1716856"/>
            <a:ext cx="4042165" cy="3924151"/>
          </a:xfrm>
          <a:prstGeom prst="rect">
            <a:avLst/>
          </a:prstGeom>
          <a:noFill/>
        </p:spPr>
        <p:txBody>
          <a:bodyPr wrap="square" rtlCol="0">
            <a:noAutofit/>
          </a:bodyPr>
          <a:lstStyle/>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Payments come from the Social Security trust funds and are based on a person’s earnings</a:t>
            </a:r>
          </a:p>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An insurance that workers earn by paying Social Security taxes on their wages</a:t>
            </a:r>
          </a:p>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Pays benefits to disabled individuals who are unable to work, regardless of their income and resources</a:t>
            </a:r>
          </a:p>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Benefits for workers and for adults disabled since childhood. Must meet insured status requirements</a:t>
            </a:r>
          </a:p>
        </p:txBody>
      </p:sp>
      <p:cxnSp>
        <p:nvCxnSpPr>
          <p:cNvPr id="8" name="Straight Connector 7" title="decorative line dividing the slide in half">
            <a:extLst>
              <a:ext uri="{FF2B5EF4-FFF2-40B4-BE49-F238E27FC236}">
                <a16:creationId xmlns:a16="http://schemas.microsoft.com/office/drawing/2014/main" xmlns="" id="{C7AD73C0-E7CB-441F-9BE5-9B30727E572D}"/>
              </a:ext>
            </a:extLst>
          </p:cNvPr>
          <p:cNvCxnSpPr>
            <a:cxnSpLocks/>
          </p:cNvCxnSpPr>
          <p:nvPr/>
        </p:nvCxnSpPr>
        <p:spPr>
          <a:xfrm>
            <a:off x="4562763" y="1250831"/>
            <a:ext cx="0" cy="4520241"/>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81E94102-40B5-46A3-9169-CF4ED60E5F58}"/>
              </a:ext>
            </a:extLst>
          </p:cNvPr>
          <p:cNvSpPr/>
          <p:nvPr/>
        </p:nvSpPr>
        <p:spPr>
          <a:xfrm>
            <a:off x="4684150" y="1242158"/>
            <a:ext cx="4054140" cy="457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Supplemental Security Income </a:t>
            </a:r>
          </a:p>
        </p:txBody>
      </p:sp>
      <p:sp>
        <p:nvSpPr>
          <p:cNvPr id="9" name="TextBox 8">
            <a:extLst>
              <a:ext uri="{FF2B5EF4-FFF2-40B4-BE49-F238E27FC236}">
                <a16:creationId xmlns:a16="http://schemas.microsoft.com/office/drawing/2014/main" xmlns="" id="{C75D65EA-11EF-45A7-AAAD-B88361F46B6B}"/>
              </a:ext>
            </a:extLst>
          </p:cNvPr>
          <p:cNvSpPr txBox="1"/>
          <p:nvPr/>
        </p:nvSpPr>
        <p:spPr>
          <a:xfrm>
            <a:off x="4696125" y="1716857"/>
            <a:ext cx="4042165" cy="4055294"/>
          </a:xfrm>
          <a:prstGeom prst="rect">
            <a:avLst/>
          </a:prstGeom>
          <a:noFill/>
        </p:spPr>
        <p:txBody>
          <a:bodyPr wrap="square" rtlCol="0">
            <a:noAutofit/>
          </a:bodyPr>
          <a:lstStyle/>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Payments come from the general treasury fund, NOT the Social Security trust funds. SSI payments are not based on a person’s earnings</a:t>
            </a:r>
          </a:p>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A needs-based public assistance program that does not require a person to have work history</a:t>
            </a:r>
          </a:p>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Pays disabled individuals who are unable to work AND have limited income and resources</a:t>
            </a:r>
          </a:p>
          <a:p>
            <a:pPr marL="228600" indent="-228600">
              <a:spcAft>
                <a:spcPts val="4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Benefits for children and adults in financial need. Must have limited income and limited resources</a:t>
            </a:r>
          </a:p>
          <a:p>
            <a:pPr marL="228600" indent="-228600">
              <a:spcAft>
                <a:spcPts val="400"/>
              </a:spcAft>
              <a:buFont typeface="Arial" panose="020B0604020202020204" pitchFamily="34" charset="0"/>
              <a:buChar char="•"/>
              <a:defRPr/>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474179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Entitlement benefits: Childhood disability benefit</a:t>
            </a:r>
            <a:endParaRPr lang="en-US" dirty="0"/>
          </a:p>
        </p:txBody>
      </p:sp>
      <p:sp>
        <p:nvSpPr>
          <p:cNvPr id="22" name="Rectangle 21" descr="There ate three life events&#10;1. Parent prematurely dies before retirement&#10;2. Parent becomes disabled.&#10;3. Parent files for Social Security retirement" title="Blue area the states &quot;There are three life events&quot; with more information following">
            <a:extLst>
              <a:ext uri="{FF2B5EF4-FFF2-40B4-BE49-F238E27FC236}">
                <a16:creationId xmlns:a16="http://schemas.microsoft.com/office/drawing/2014/main" xmlns="" id="{61BD98AF-F76B-4C06-A539-61A44081AC15}"/>
              </a:ext>
            </a:extLst>
          </p:cNvPr>
          <p:cNvSpPr/>
          <p:nvPr/>
        </p:nvSpPr>
        <p:spPr>
          <a:xfrm>
            <a:off x="3519577" y="1242883"/>
            <a:ext cx="5624423" cy="264417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Content Placeholder 2">
            <a:extLst>
              <a:ext uri="{FF2B5EF4-FFF2-40B4-BE49-F238E27FC236}">
                <a16:creationId xmlns:a16="http://schemas.microsoft.com/office/drawing/2014/main" xmlns="" id="{69034A2C-A6F6-4AB1-8AEE-E4879965831C}"/>
              </a:ext>
            </a:extLst>
          </p:cNvPr>
          <p:cNvSpPr txBox="1">
            <a:spLocks/>
          </p:cNvSpPr>
          <p:nvPr/>
        </p:nvSpPr>
        <p:spPr>
          <a:xfrm>
            <a:off x="5009071" y="1438841"/>
            <a:ext cx="3720592" cy="274320"/>
          </a:xfrm>
          <a:prstGeom prst="rect">
            <a:avLst/>
          </a:prstGeom>
        </p:spPr>
        <p:txBody>
          <a:bodyPr vert="horz" lIns="0" tIns="0" rIns="91440" bIns="45720" rtlCol="0" anchor="ctr">
            <a:no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2000" dirty="0">
                <a:solidFill>
                  <a:schemeClr val="accent3"/>
                </a:solidFill>
                <a:latin typeface="Arial" panose="020B0604020202020204" pitchFamily="34" charset="0"/>
                <a:cs typeface="Arial" panose="020B0604020202020204" pitchFamily="34" charset="0"/>
              </a:rPr>
              <a:t>There are three life events: </a:t>
            </a:r>
          </a:p>
        </p:txBody>
      </p:sp>
      <p:grpSp>
        <p:nvGrpSpPr>
          <p:cNvPr id="8" name="Group 7" title="1- Parent prematurely dies before retirement">
            <a:extLst>
              <a:ext uri="{FF2B5EF4-FFF2-40B4-BE49-F238E27FC236}">
                <a16:creationId xmlns:a16="http://schemas.microsoft.com/office/drawing/2014/main" xmlns="" id="{1824C5FD-D735-4E52-ADAD-9665FD0CCB7E}"/>
              </a:ext>
            </a:extLst>
          </p:cNvPr>
          <p:cNvGrpSpPr/>
          <p:nvPr/>
        </p:nvGrpSpPr>
        <p:grpSpPr>
          <a:xfrm>
            <a:off x="4988717" y="1854609"/>
            <a:ext cx="3654951" cy="553998"/>
            <a:chOff x="4988717" y="1802852"/>
            <a:chExt cx="3654951" cy="553998"/>
          </a:xfrm>
        </p:grpSpPr>
        <p:sp>
          <p:nvSpPr>
            <p:cNvPr id="23" name="Content Placeholder 2" title="Parent prematurely dies before retirement">
              <a:extLst>
                <a:ext uri="{FF2B5EF4-FFF2-40B4-BE49-F238E27FC236}">
                  <a16:creationId xmlns:a16="http://schemas.microsoft.com/office/drawing/2014/main" xmlns="" id="{6FB5BEC7-82B7-4898-A770-C5D8B517638E}"/>
                </a:ext>
              </a:extLst>
            </p:cNvPr>
            <p:cNvSpPr txBox="1">
              <a:spLocks/>
            </p:cNvSpPr>
            <p:nvPr/>
          </p:nvSpPr>
          <p:spPr>
            <a:xfrm>
              <a:off x="5492150" y="1802852"/>
              <a:ext cx="3151518" cy="553998"/>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800" dirty="0">
                  <a:solidFill>
                    <a:schemeClr val="tx1">
                      <a:lumMod val="65000"/>
                      <a:lumOff val="35000"/>
                    </a:schemeClr>
                  </a:solidFill>
                  <a:latin typeface="Arial" panose="020B0604020202020204" pitchFamily="34" charset="0"/>
                  <a:cs typeface="Arial" panose="020B0604020202020204" pitchFamily="34" charset="0"/>
                </a:rPr>
                <a:t>Parent prematurely dies before retirement.</a:t>
              </a:r>
            </a:p>
          </p:txBody>
        </p:sp>
        <p:sp>
          <p:nvSpPr>
            <p:cNvPr id="24" name="Oval 23">
              <a:extLst>
                <a:ext uri="{FF2B5EF4-FFF2-40B4-BE49-F238E27FC236}">
                  <a16:creationId xmlns:a16="http://schemas.microsoft.com/office/drawing/2014/main" xmlns="" id="{CE2ADF63-44DF-493D-B960-BC779BB12587}"/>
                </a:ext>
              </a:extLst>
            </p:cNvPr>
            <p:cNvSpPr/>
            <p:nvPr/>
          </p:nvSpPr>
          <p:spPr>
            <a:xfrm>
              <a:off x="4988717" y="1835415"/>
              <a:ext cx="365760" cy="365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charset="0"/>
                  <a:ea typeface="Arial" charset="0"/>
                  <a:cs typeface="Arial" charset="0"/>
                </a:rPr>
                <a:t>1</a:t>
              </a:r>
            </a:p>
          </p:txBody>
        </p:sp>
      </p:grpSp>
      <p:grpSp>
        <p:nvGrpSpPr>
          <p:cNvPr id="7" name="Group 6" title="2- parent becomes disabled">
            <a:extLst>
              <a:ext uri="{FF2B5EF4-FFF2-40B4-BE49-F238E27FC236}">
                <a16:creationId xmlns:a16="http://schemas.microsoft.com/office/drawing/2014/main" xmlns="" id="{CAF0C860-0915-4D84-A0DC-EE4336887412}"/>
              </a:ext>
            </a:extLst>
          </p:cNvPr>
          <p:cNvGrpSpPr/>
          <p:nvPr/>
        </p:nvGrpSpPr>
        <p:grpSpPr>
          <a:xfrm>
            <a:off x="4988717" y="2569700"/>
            <a:ext cx="3654951" cy="365760"/>
            <a:chOff x="4988717" y="2208327"/>
            <a:chExt cx="3654951" cy="365760"/>
          </a:xfrm>
        </p:grpSpPr>
        <p:sp>
          <p:nvSpPr>
            <p:cNvPr id="25" name="Oval 24">
              <a:extLst>
                <a:ext uri="{FF2B5EF4-FFF2-40B4-BE49-F238E27FC236}">
                  <a16:creationId xmlns:a16="http://schemas.microsoft.com/office/drawing/2014/main" xmlns="" id="{AEB3C82E-F885-4FB1-A160-2585BE2DC3E7}"/>
                </a:ext>
              </a:extLst>
            </p:cNvPr>
            <p:cNvSpPr/>
            <p:nvPr/>
          </p:nvSpPr>
          <p:spPr>
            <a:xfrm>
              <a:off x="4988717" y="2208327"/>
              <a:ext cx="365760" cy="3657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charset="0"/>
                  <a:ea typeface="Arial" charset="0"/>
                  <a:cs typeface="Arial" charset="0"/>
                </a:rPr>
                <a:t>2</a:t>
              </a:r>
            </a:p>
          </p:txBody>
        </p:sp>
        <p:sp>
          <p:nvSpPr>
            <p:cNvPr id="30" name="Content Placeholder 2">
              <a:extLst>
                <a:ext uri="{FF2B5EF4-FFF2-40B4-BE49-F238E27FC236}">
                  <a16:creationId xmlns:a16="http://schemas.microsoft.com/office/drawing/2014/main" xmlns="" id="{DD4EB12C-EEEF-4C04-A591-1FEEA9D0863F}"/>
                </a:ext>
              </a:extLst>
            </p:cNvPr>
            <p:cNvSpPr txBox="1">
              <a:spLocks/>
            </p:cNvSpPr>
            <p:nvPr/>
          </p:nvSpPr>
          <p:spPr>
            <a:xfrm>
              <a:off x="5492150" y="2283485"/>
              <a:ext cx="3151518" cy="276999"/>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800" dirty="0">
                  <a:solidFill>
                    <a:schemeClr val="tx1">
                      <a:lumMod val="65000"/>
                      <a:lumOff val="35000"/>
                    </a:schemeClr>
                  </a:solidFill>
                  <a:latin typeface="Arial" panose="020B0604020202020204" pitchFamily="34" charset="0"/>
                  <a:cs typeface="Arial" panose="020B0604020202020204" pitchFamily="34" charset="0"/>
                </a:rPr>
                <a:t>Parent becomes disabled.</a:t>
              </a:r>
            </a:p>
          </p:txBody>
        </p:sp>
      </p:grpSp>
      <p:grpSp>
        <p:nvGrpSpPr>
          <p:cNvPr id="5" name="Group 4" title="3- Parent files for Social Security retirement">
            <a:extLst>
              <a:ext uri="{FF2B5EF4-FFF2-40B4-BE49-F238E27FC236}">
                <a16:creationId xmlns:a16="http://schemas.microsoft.com/office/drawing/2014/main" xmlns="" id="{F9763051-964D-4403-83FD-44C8CB6A7D4E}"/>
              </a:ext>
            </a:extLst>
          </p:cNvPr>
          <p:cNvGrpSpPr/>
          <p:nvPr/>
        </p:nvGrpSpPr>
        <p:grpSpPr>
          <a:xfrm>
            <a:off x="4988717" y="3219663"/>
            <a:ext cx="3654951" cy="553998"/>
            <a:chOff x="4988717" y="3219663"/>
            <a:chExt cx="3654951" cy="553998"/>
          </a:xfrm>
        </p:grpSpPr>
        <p:sp>
          <p:nvSpPr>
            <p:cNvPr id="26" name="Oval 25">
              <a:extLst>
                <a:ext uri="{FF2B5EF4-FFF2-40B4-BE49-F238E27FC236}">
                  <a16:creationId xmlns:a16="http://schemas.microsoft.com/office/drawing/2014/main" xmlns="" id="{B8EEF81E-A11E-48C3-94FB-4DC061B85367}"/>
                </a:ext>
              </a:extLst>
            </p:cNvPr>
            <p:cNvSpPr/>
            <p:nvPr/>
          </p:nvSpPr>
          <p:spPr>
            <a:xfrm>
              <a:off x="4988717" y="3252226"/>
              <a:ext cx="365760" cy="3657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charset="0"/>
                  <a:ea typeface="Arial" charset="0"/>
                  <a:cs typeface="Arial" charset="0"/>
                </a:rPr>
                <a:t>3</a:t>
              </a:r>
            </a:p>
          </p:txBody>
        </p:sp>
        <p:sp>
          <p:nvSpPr>
            <p:cNvPr id="31" name="Content Placeholder 2" title="3- Parent files for Social Security retirement">
              <a:extLst>
                <a:ext uri="{FF2B5EF4-FFF2-40B4-BE49-F238E27FC236}">
                  <a16:creationId xmlns:a16="http://schemas.microsoft.com/office/drawing/2014/main" xmlns="" id="{FFC33B41-A2C3-4D9E-91E8-9D1517696EE1}"/>
                </a:ext>
              </a:extLst>
            </p:cNvPr>
            <p:cNvSpPr txBox="1">
              <a:spLocks/>
            </p:cNvSpPr>
            <p:nvPr/>
          </p:nvSpPr>
          <p:spPr>
            <a:xfrm>
              <a:off x="5492150" y="3219663"/>
              <a:ext cx="3151518" cy="553998"/>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800" dirty="0">
                  <a:solidFill>
                    <a:schemeClr val="tx1">
                      <a:lumMod val="65000"/>
                      <a:lumOff val="35000"/>
                    </a:schemeClr>
                  </a:solidFill>
                  <a:latin typeface="Arial" panose="020B0604020202020204" pitchFamily="34" charset="0"/>
                  <a:cs typeface="Arial" panose="020B0604020202020204" pitchFamily="34" charset="0"/>
                </a:rPr>
                <a:t>Parent files for Social Security retirement.</a:t>
              </a:r>
            </a:p>
          </p:txBody>
        </p:sp>
      </p:grpSp>
      <p:sp>
        <p:nvSpPr>
          <p:cNvPr id="21" name="Freeform: Shape 20" descr="If you experience a qualifying life event, your child with a disability may also receive a benefit after age 18, based on his or her parent's earning record and provided the child's disability occurred before age 22.&#10;" title="orange shape with the following information">
            <a:extLst>
              <a:ext uri="{FF2B5EF4-FFF2-40B4-BE49-F238E27FC236}">
                <a16:creationId xmlns:a16="http://schemas.microsoft.com/office/drawing/2014/main" xmlns="" id="{5F3D3ABA-3AB1-4670-960F-4B9CF11BC07C}"/>
              </a:ext>
            </a:extLst>
          </p:cNvPr>
          <p:cNvSpPr/>
          <p:nvPr/>
        </p:nvSpPr>
        <p:spPr>
          <a:xfrm>
            <a:off x="0" y="1239088"/>
            <a:ext cx="4748771" cy="2647974"/>
          </a:xfrm>
          <a:custGeom>
            <a:avLst/>
            <a:gdLst>
              <a:gd name="connsiteX0" fmla="*/ 0 w 4748771"/>
              <a:gd name="connsiteY0" fmla="*/ 0 h 2647974"/>
              <a:gd name="connsiteX1" fmla="*/ 2663789 w 4748771"/>
              <a:gd name="connsiteY1" fmla="*/ 0 h 2647974"/>
              <a:gd name="connsiteX2" fmla="*/ 3424784 w 4748771"/>
              <a:gd name="connsiteY2" fmla="*/ 0 h 2647974"/>
              <a:gd name="connsiteX3" fmla="*/ 4748771 w 4748771"/>
              <a:gd name="connsiteY3" fmla="*/ 1323986 h 2647974"/>
              <a:gd name="connsiteX4" fmla="*/ 3424784 w 4748771"/>
              <a:gd name="connsiteY4" fmla="*/ 2647973 h 2647974"/>
              <a:gd name="connsiteX5" fmla="*/ 2663789 w 4748771"/>
              <a:gd name="connsiteY5" fmla="*/ 2647973 h 2647974"/>
              <a:gd name="connsiteX6" fmla="*/ 2663789 w 4748771"/>
              <a:gd name="connsiteY6" fmla="*/ 2647974 h 2647974"/>
              <a:gd name="connsiteX7" fmla="*/ 0 w 4748771"/>
              <a:gd name="connsiteY7" fmla="*/ 2647974 h 264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8771" h="2647974">
                <a:moveTo>
                  <a:pt x="0" y="0"/>
                </a:moveTo>
                <a:lnTo>
                  <a:pt x="2663789" y="0"/>
                </a:lnTo>
                <a:lnTo>
                  <a:pt x="3424784" y="0"/>
                </a:lnTo>
                <a:cubicBezTo>
                  <a:pt x="4156002" y="0"/>
                  <a:pt x="4748771" y="592769"/>
                  <a:pt x="4748771" y="1323986"/>
                </a:cubicBezTo>
                <a:cubicBezTo>
                  <a:pt x="4748771" y="2055204"/>
                  <a:pt x="4156002" y="2647973"/>
                  <a:pt x="3424784" y="2647973"/>
                </a:cubicBezTo>
                <a:lnTo>
                  <a:pt x="2663789" y="2647973"/>
                </a:lnTo>
                <a:lnTo>
                  <a:pt x="2663789" y="2647974"/>
                </a:lnTo>
                <a:lnTo>
                  <a:pt x="0" y="2647974"/>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47" name="Rectangle 46" descr="If you experience a qualifying life event, your child with a disability may also receive a benefit after age 18, based on his or her parent's earning record and provided the child's disability occurred before age 22.&#10;" title="orange shape with the following information:"/>
          <p:cNvSpPr/>
          <p:nvPr/>
        </p:nvSpPr>
        <p:spPr>
          <a:xfrm>
            <a:off x="313473" y="1439691"/>
            <a:ext cx="3884884" cy="2246769"/>
          </a:xfrm>
          <a:prstGeom prst="rect">
            <a:avLst/>
          </a:prstGeom>
          <a:ln>
            <a:no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If you experience a qualifying life event, your child with a disability may also receive a benefit after age 18, based on his or her parent's earning record and provided the child's disability occurred before age 22.</a:t>
            </a:r>
          </a:p>
        </p:txBody>
      </p:sp>
      <p:sp>
        <p:nvSpPr>
          <p:cNvPr id="43" name="Rectangle 42">
            <a:extLst>
              <a:ext uri="{FF2B5EF4-FFF2-40B4-BE49-F238E27FC236}">
                <a16:creationId xmlns:a16="http://schemas.microsoft.com/office/drawing/2014/main" xmlns="" id="{1D6AA205-3434-2E47-ADD1-09886CADA29B}"/>
              </a:ext>
            </a:extLst>
          </p:cNvPr>
          <p:cNvSpPr/>
          <p:nvPr/>
        </p:nvSpPr>
        <p:spPr>
          <a:xfrm>
            <a:off x="2771776" y="4028246"/>
            <a:ext cx="5957888" cy="1743904"/>
          </a:xfrm>
          <a:prstGeom prst="rect">
            <a:avLst/>
          </a:prstGeom>
          <a:solidFill>
            <a:schemeClr val="tx2">
              <a:lumMod val="20000"/>
              <a:lumOff val="80000"/>
            </a:schemeClr>
          </a:solidFill>
        </p:spPr>
        <p:txBody>
          <a:bodyPr wrap="square" tIns="45720" bIns="45720">
            <a:noAutofit/>
          </a:bodyPr>
          <a:lstStyle/>
          <a:p>
            <a:pPr>
              <a:lnSpc>
                <a:spcPct val="95000"/>
              </a:lnSpc>
              <a:spcAft>
                <a:spcPts val="300"/>
              </a:spcAft>
            </a:pPr>
            <a:r>
              <a:rPr lang="en-US" sz="1600" b="1" dirty="0">
                <a:solidFill>
                  <a:schemeClr val="accent3"/>
                </a:solidFill>
                <a:latin typeface="Arial" panose="020B0604020202020204" pitchFamily="34" charset="0"/>
                <a:ea typeface="Proxima Nova Light" charset="0"/>
                <a:cs typeface="Arial" panose="020B0604020202020204" pitchFamily="34" charset="0"/>
              </a:rPr>
              <a:t>Example:</a:t>
            </a:r>
          </a:p>
          <a:p>
            <a:pPr>
              <a:lnSpc>
                <a:spcPct val="95000"/>
              </a:lnSpc>
              <a:spcAft>
                <a:spcPts val="300"/>
              </a:spcAft>
            </a:pPr>
            <a:r>
              <a:rPr lang="en-US" sz="1600" dirty="0">
                <a:solidFill>
                  <a:schemeClr val="tx1">
                    <a:lumMod val="65000"/>
                    <a:lumOff val="35000"/>
                  </a:schemeClr>
                </a:solidFill>
                <a:latin typeface="Arial" panose="020B0604020202020204" pitchFamily="34" charset="0"/>
                <a:ea typeface="Proxima Nova Light" charset="0"/>
                <a:cs typeface="Arial" panose="020B0604020202020204" pitchFamily="34" charset="0"/>
              </a:rPr>
              <a:t>Steve is an adult who became disabled before the age of 22 and is eligible to receive monthly income based on his parent’s Social Security earnings record. He may receive up to 50% of his parent’s benefit (amounts vary) and approximately 75% after the parent passes away. It is a separate benefit and does not decrease the amount paid to his parent.</a:t>
            </a:r>
          </a:p>
        </p:txBody>
      </p:sp>
      <p:pic>
        <p:nvPicPr>
          <p:cNvPr id="34" name="Picture 2" descr="Two men are seated on a couch.  There are pictures hanging in the background on wallpaper.  The younger man is wearing a blue and gray shirt and is looking towards the older man.  He has short dark hair and a beard.  He has a big smile on his face.  The older man is wearing a blue sweater and has gray short hair.  He has a slight smile on his face" title="picture of a young man talking to an older man">
            <a:extLst>
              <a:ext uri="{FF2B5EF4-FFF2-40B4-BE49-F238E27FC236}">
                <a16:creationId xmlns:a16="http://schemas.microsoft.com/office/drawing/2014/main" xmlns="" id="{A44428CA-E890-45E6-A577-514D794E421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406" r="13601"/>
          <a:stretch/>
        </p:blipFill>
        <p:spPr bwMode="auto">
          <a:xfrm>
            <a:off x="390524" y="4028246"/>
            <a:ext cx="2295526" cy="174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a:extLst>
              <a:ext uri="{FF2B5EF4-FFF2-40B4-BE49-F238E27FC236}">
                <a16:creationId xmlns:a16="http://schemas.microsoft.com/office/drawing/2014/main" xmlns="" id="{F0AD8A5B-A212-42E6-BDC2-C0A685F4F7F9}"/>
              </a:ext>
            </a:extLst>
          </p:cNvPr>
          <p:cNvSpPr/>
          <p:nvPr/>
        </p:nvSpPr>
        <p:spPr>
          <a:xfrm>
            <a:off x="394434" y="5813582"/>
            <a:ext cx="6437687" cy="138499"/>
          </a:xfrm>
          <a:prstGeom prst="rect">
            <a:avLst/>
          </a:prstGeom>
        </p:spPr>
        <p:txBody>
          <a:bodyPr wrap="square" lIns="0" tIns="0" rIns="0" bIns="0">
            <a:spAutoFit/>
          </a:bodyPr>
          <a:lstStyle/>
          <a:p>
            <a:pPr marL="0" lvl="1">
              <a:defRPr/>
            </a:pPr>
            <a:r>
              <a:rPr lang="fr-FR" sz="900" dirty="0">
                <a:solidFill>
                  <a:schemeClr val="tx1">
                    <a:lumMod val="65000"/>
                    <a:lumOff val="35000"/>
                  </a:schemeClr>
                </a:solidFill>
                <a:latin typeface="Arial" panose="020B0604020202020204" pitchFamily="34" charset="0"/>
                <a:cs typeface="Arial" panose="020B0604020202020204" pitchFamily="34" charset="0"/>
              </a:rPr>
              <a:t>Source: https://www.ssa.gov</a:t>
            </a:r>
          </a:p>
        </p:txBody>
      </p:sp>
      <p:sp>
        <p:nvSpPr>
          <p:cNvPr id="48" name="TextBox 47"/>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066479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11208-6461-4D24-BC3F-73217D0A2095}"/>
              </a:ext>
            </a:extLst>
          </p:cNvPr>
          <p:cNvSpPr>
            <a:spLocks noGrp="1"/>
          </p:cNvSpPr>
          <p:nvPr>
            <p:ph type="title"/>
          </p:nvPr>
        </p:nvSpPr>
        <p:spPr/>
        <p:txBody>
          <a:bodyPr/>
          <a:lstStyle/>
          <a:p>
            <a:r>
              <a:rPr lang="en-US" dirty="0"/>
              <a:t>Public assistance benefits: Medicaid</a:t>
            </a:r>
          </a:p>
        </p:txBody>
      </p:sp>
      <p:sp>
        <p:nvSpPr>
          <p:cNvPr id="3" name="Content Placeholder 2">
            <a:extLst>
              <a:ext uri="{FF2B5EF4-FFF2-40B4-BE49-F238E27FC236}">
                <a16:creationId xmlns:a16="http://schemas.microsoft.com/office/drawing/2014/main" xmlns="" id="{12F4F298-8456-40C9-B2E4-C2348B20C4B5}"/>
              </a:ext>
            </a:extLst>
          </p:cNvPr>
          <p:cNvSpPr>
            <a:spLocks noGrp="1"/>
          </p:cNvSpPr>
          <p:nvPr>
            <p:ph idx="1"/>
          </p:nvPr>
        </p:nvSpPr>
        <p:spPr>
          <a:xfrm>
            <a:off x="393699" y="1244600"/>
            <a:ext cx="8448375" cy="4525963"/>
          </a:xfrm>
        </p:spPr>
        <p:txBody>
          <a:bodyPr vert="horz" lIns="0" tIns="0" rIns="91440" bIns="45720" rtlCol="0">
            <a:normAutofit/>
          </a:bodyPr>
          <a:lstStyle/>
          <a:p>
            <a:pPr marL="0" indent="0">
              <a:spcBef>
                <a:spcPts val="0"/>
              </a:spcBef>
              <a:spcAft>
                <a:spcPts val="600"/>
              </a:spcAft>
              <a:buNone/>
            </a:pPr>
            <a:r>
              <a:rPr lang="en-US" sz="2000" b="1" dirty="0">
                <a:solidFill>
                  <a:schemeClr val="accent3"/>
                </a:solidFill>
              </a:rPr>
              <a:t>Medicaid – A Federal and State program</a:t>
            </a:r>
          </a:p>
          <a:p>
            <a:pPr marL="0" indent="0">
              <a:spcBef>
                <a:spcPts val="0"/>
              </a:spcBef>
              <a:spcAft>
                <a:spcPts val="600"/>
              </a:spcAft>
              <a:buNone/>
            </a:pPr>
            <a:r>
              <a:rPr lang="en-US" sz="2000" dirty="0">
                <a:solidFill>
                  <a:schemeClr val="tx1">
                    <a:lumMod val="65000"/>
                    <a:lumOff val="35000"/>
                  </a:schemeClr>
                </a:solidFill>
              </a:rPr>
              <a:t>Essential public assistance program providing very broad and robust coverage for the financially needy and people with disabilities. Coverage varies by state but typically includes: </a:t>
            </a:r>
          </a:p>
        </p:txBody>
      </p:sp>
      <p:grpSp>
        <p:nvGrpSpPr>
          <p:cNvPr id="37" name="Group 36" title="outline of a stethoscope">
            <a:extLst>
              <a:ext uri="{FF2B5EF4-FFF2-40B4-BE49-F238E27FC236}">
                <a16:creationId xmlns:a16="http://schemas.microsoft.com/office/drawing/2014/main" xmlns="" id="{7655F2C6-7C8A-4C3B-803A-9B66DAD42C78}"/>
              </a:ext>
            </a:extLst>
          </p:cNvPr>
          <p:cNvGrpSpPr/>
          <p:nvPr/>
        </p:nvGrpSpPr>
        <p:grpSpPr>
          <a:xfrm>
            <a:off x="762264" y="2711965"/>
            <a:ext cx="2030835" cy="3075850"/>
            <a:chOff x="8875715" y="-7681913"/>
            <a:chExt cx="14371642" cy="21736052"/>
          </a:xfrm>
          <a:solidFill>
            <a:schemeClr val="accent1">
              <a:lumMod val="75000"/>
            </a:schemeClr>
          </a:solidFill>
          <a:effectLst/>
        </p:grpSpPr>
        <p:sp>
          <p:nvSpPr>
            <p:cNvPr id="38" name="Freeform 6">
              <a:extLst>
                <a:ext uri="{FF2B5EF4-FFF2-40B4-BE49-F238E27FC236}">
                  <a16:creationId xmlns:a16="http://schemas.microsoft.com/office/drawing/2014/main" xmlns="" id="{04899638-FDBD-4BDB-88BF-9846E5CB9DCB}"/>
                </a:ext>
              </a:extLst>
            </p:cNvPr>
            <p:cNvSpPr>
              <a:spLocks/>
            </p:cNvSpPr>
            <p:nvPr/>
          </p:nvSpPr>
          <p:spPr bwMode="auto">
            <a:xfrm>
              <a:off x="8875715" y="3021011"/>
              <a:ext cx="13077831" cy="9444037"/>
            </a:xfrm>
            <a:custGeom>
              <a:avLst/>
              <a:gdLst>
                <a:gd name="T0" fmla="*/ 811 w 8238"/>
                <a:gd name="T1" fmla="*/ 1727 h 5949"/>
                <a:gd name="T2" fmla="*/ 486 w 8238"/>
                <a:gd name="T3" fmla="*/ 2176 h 5949"/>
                <a:gd name="T4" fmla="*/ 349 w 8238"/>
                <a:gd name="T5" fmla="*/ 2661 h 5949"/>
                <a:gd name="T6" fmla="*/ 395 w 8238"/>
                <a:gd name="T7" fmla="*/ 3151 h 5949"/>
                <a:gd name="T8" fmla="*/ 632 w 8238"/>
                <a:gd name="T9" fmla="*/ 3600 h 5949"/>
                <a:gd name="T10" fmla="*/ 1101 w 8238"/>
                <a:gd name="T11" fmla="*/ 4027 h 5949"/>
                <a:gd name="T12" fmla="*/ 1633 w 8238"/>
                <a:gd name="T13" fmla="*/ 4280 h 5949"/>
                <a:gd name="T14" fmla="*/ 2161 w 8238"/>
                <a:gd name="T15" fmla="*/ 4314 h 5949"/>
                <a:gd name="T16" fmla="*/ 2668 w 8238"/>
                <a:gd name="T17" fmla="*/ 4123 h 5949"/>
                <a:gd name="T18" fmla="*/ 2993 w 8238"/>
                <a:gd name="T19" fmla="*/ 3861 h 5949"/>
                <a:gd name="T20" fmla="*/ 3097 w 8238"/>
                <a:gd name="T21" fmla="*/ 3757 h 5949"/>
                <a:gd name="T22" fmla="*/ 3300 w 8238"/>
                <a:gd name="T23" fmla="*/ 3554 h 5949"/>
                <a:gd name="T24" fmla="*/ 3566 w 8238"/>
                <a:gd name="T25" fmla="*/ 3288 h 5949"/>
                <a:gd name="T26" fmla="*/ 3870 w 8238"/>
                <a:gd name="T27" fmla="*/ 2985 h 5949"/>
                <a:gd name="T28" fmla="*/ 4173 w 8238"/>
                <a:gd name="T29" fmla="*/ 2682 h 5949"/>
                <a:gd name="T30" fmla="*/ 4447 w 8238"/>
                <a:gd name="T31" fmla="*/ 2412 h 5949"/>
                <a:gd name="T32" fmla="*/ 4659 w 8238"/>
                <a:gd name="T33" fmla="*/ 2201 h 5949"/>
                <a:gd name="T34" fmla="*/ 4776 w 8238"/>
                <a:gd name="T35" fmla="*/ 2080 h 5949"/>
                <a:gd name="T36" fmla="*/ 5175 w 8238"/>
                <a:gd name="T37" fmla="*/ 1698 h 5949"/>
                <a:gd name="T38" fmla="*/ 5694 w 8238"/>
                <a:gd name="T39" fmla="*/ 1395 h 5949"/>
                <a:gd name="T40" fmla="*/ 6247 w 8238"/>
                <a:gd name="T41" fmla="*/ 1291 h 5949"/>
                <a:gd name="T42" fmla="*/ 6812 w 8238"/>
                <a:gd name="T43" fmla="*/ 1383 h 5949"/>
                <a:gd name="T44" fmla="*/ 7373 w 8238"/>
                <a:gd name="T45" fmla="*/ 1673 h 5949"/>
                <a:gd name="T46" fmla="*/ 7868 w 8238"/>
                <a:gd name="T47" fmla="*/ 2130 h 5949"/>
                <a:gd name="T48" fmla="*/ 8155 w 8238"/>
                <a:gd name="T49" fmla="*/ 2649 h 5949"/>
                <a:gd name="T50" fmla="*/ 8238 w 8238"/>
                <a:gd name="T51" fmla="*/ 3209 h 5949"/>
                <a:gd name="T52" fmla="*/ 8126 w 8238"/>
                <a:gd name="T53" fmla="*/ 3770 h 5949"/>
                <a:gd name="T54" fmla="*/ 7818 w 8238"/>
                <a:gd name="T55" fmla="*/ 4301 h 5949"/>
                <a:gd name="T56" fmla="*/ 5944 w 8238"/>
                <a:gd name="T57" fmla="*/ 5713 h 5949"/>
                <a:gd name="T58" fmla="*/ 7664 w 8238"/>
                <a:gd name="T59" fmla="*/ 3932 h 5949"/>
                <a:gd name="T60" fmla="*/ 7864 w 8238"/>
                <a:gd name="T61" fmla="*/ 3454 h 5949"/>
                <a:gd name="T62" fmla="*/ 7881 w 8238"/>
                <a:gd name="T63" fmla="*/ 2960 h 5949"/>
                <a:gd name="T64" fmla="*/ 7706 w 8238"/>
                <a:gd name="T65" fmla="*/ 2495 h 5949"/>
                <a:gd name="T66" fmla="*/ 7315 w 8238"/>
                <a:gd name="T67" fmla="*/ 2055 h 5949"/>
                <a:gd name="T68" fmla="*/ 6783 w 8238"/>
                <a:gd name="T69" fmla="*/ 1731 h 5949"/>
                <a:gd name="T70" fmla="*/ 6251 w 8238"/>
                <a:gd name="T71" fmla="*/ 1623 h 5949"/>
                <a:gd name="T72" fmla="*/ 5736 w 8238"/>
                <a:gd name="T73" fmla="*/ 1740 h 5949"/>
                <a:gd name="T74" fmla="*/ 5254 w 8238"/>
                <a:gd name="T75" fmla="*/ 2084 h 5949"/>
                <a:gd name="T76" fmla="*/ 5187 w 8238"/>
                <a:gd name="T77" fmla="*/ 2151 h 5949"/>
                <a:gd name="T78" fmla="*/ 5004 w 8238"/>
                <a:gd name="T79" fmla="*/ 2333 h 5949"/>
                <a:gd name="T80" fmla="*/ 4742 w 8238"/>
                <a:gd name="T81" fmla="*/ 2591 h 5949"/>
                <a:gd name="T82" fmla="*/ 4439 w 8238"/>
                <a:gd name="T83" fmla="*/ 2898 h 5949"/>
                <a:gd name="T84" fmla="*/ 4123 w 8238"/>
                <a:gd name="T85" fmla="*/ 3209 h 5949"/>
                <a:gd name="T86" fmla="*/ 3836 w 8238"/>
                <a:gd name="T87" fmla="*/ 3500 h 5949"/>
                <a:gd name="T88" fmla="*/ 3604 w 8238"/>
                <a:gd name="T89" fmla="*/ 3728 h 5949"/>
                <a:gd name="T90" fmla="*/ 3466 w 8238"/>
                <a:gd name="T91" fmla="*/ 3865 h 5949"/>
                <a:gd name="T92" fmla="*/ 3063 w 8238"/>
                <a:gd name="T93" fmla="*/ 4256 h 5949"/>
                <a:gd name="T94" fmla="*/ 2548 w 8238"/>
                <a:gd name="T95" fmla="*/ 4559 h 5949"/>
                <a:gd name="T96" fmla="*/ 1991 w 8238"/>
                <a:gd name="T97" fmla="*/ 4662 h 5949"/>
                <a:gd name="T98" fmla="*/ 1426 w 8238"/>
                <a:gd name="T99" fmla="*/ 4567 h 5949"/>
                <a:gd name="T100" fmla="*/ 869 w 8238"/>
                <a:gd name="T101" fmla="*/ 4276 h 5949"/>
                <a:gd name="T102" fmla="*/ 374 w 8238"/>
                <a:gd name="T103" fmla="*/ 3820 h 5949"/>
                <a:gd name="T104" fmla="*/ 87 w 8238"/>
                <a:gd name="T105" fmla="*/ 3305 h 5949"/>
                <a:gd name="T106" fmla="*/ 0 w 8238"/>
                <a:gd name="T107" fmla="*/ 2744 h 5949"/>
                <a:gd name="T108" fmla="*/ 112 w 8238"/>
                <a:gd name="T109" fmla="*/ 2180 h 5949"/>
                <a:gd name="T110" fmla="*/ 424 w 8238"/>
                <a:gd name="T111" fmla="*/ 1648 h 5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38" h="5949">
                  <a:moveTo>
                    <a:pt x="2057" y="0"/>
                  </a:moveTo>
                  <a:lnTo>
                    <a:pt x="2299" y="241"/>
                  </a:lnTo>
                  <a:lnTo>
                    <a:pt x="811" y="1727"/>
                  </a:lnTo>
                  <a:lnTo>
                    <a:pt x="682" y="1868"/>
                  </a:lnTo>
                  <a:lnTo>
                    <a:pt x="574" y="2018"/>
                  </a:lnTo>
                  <a:lnTo>
                    <a:pt x="486" y="2176"/>
                  </a:lnTo>
                  <a:lnTo>
                    <a:pt x="420" y="2333"/>
                  </a:lnTo>
                  <a:lnTo>
                    <a:pt x="374" y="2495"/>
                  </a:lnTo>
                  <a:lnTo>
                    <a:pt x="349" y="2661"/>
                  </a:lnTo>
                  <a:lnTo>
                    <a:pt x="345" y="2827"/>
                  </a:lnTo>
                  <a:lnTo>
                    <a:pt x="362" y="2989"/>
                  </a:lnTo>
                  <a:lnTo>
                    <a:pt x="395" y="3151"/>
                  </a:lnTo>
                  <a:lnTo>
                    <a:pt x="453" y="3305"/>
                  </a:lnTo>
                  <a:lnTo>
                    <a:pt x="532" y="3458"/>
                  </a:lnTo>
                  <a:lnTo>
                    <a:pt x="632" y="3600"/>
                  </a:lnTo>
                  <a:lnTo>
                    <a:pt x="752" y="3737"/>
                  </a:lnTo>
                  <a:lnTo>
                    <a:pt x="923" y="3894"/>
                  </a:lnTo>
                  <a:lnTo>
                    <a:pt x="1101" y="4027"/>
                  </a:lnTo>
                  <a:lnTo>
                    <a:pt x="1276" y="4139"/>
                  </a:lnTo>
                  <a:lnTo>
                    <a:pt x="1455" y="4222"/>
                  </a:lnTo>
                  <a:lnTo>
                    <a:pt x="1633" y="4280"/>
                  </a:lnTo>
                  <a:lnTo>
                    <a:pt x="1812" y="4318"/>
                  </a:lnTo>
                  <a:lnTo>
                    <a:pt x="1987" y="4326"/>
                  </a:lnTo>
                  <a:lnTo>
                    <a:pt x="2161" y="4314"/>
                  </a:lnTo>
                  <a:lnTo>
                    <a:pt x="2336" y="4276"/>
                  </a:lnTo>
                  <a:lnTo>
                    <a:pt x="2502" y="4210"/>
                  </a:lnTo>
                  <a:lnTo>
                    <a:pt x="2668" y="4123"/>
                  </a:lnTo>
                  <a:lnTo>
                    <a:pt x="2831" y="4006"/>
                  </a:lnTo>
                  <a:lnTo>
                    <a:pt x="2984" y="3869"/>
                  </a:lnTo>
                  <a:lnTo>
                    <a:pt x="2993" y="3861"/>
                  </a:lnTo>
                  <a:lnTo>
                    <a:pt x="3013" y="3840"/>
                  </a:lnTo>
                  <a:lnTo>
                    <a:pt x="3051" y="3803"/>
                  </a:lnTo>
                  <a:lnTo>
                    <a:pt x="3097" y="3757"/>
                  </a:lnTo>
                  <a:lnTo>
                    <a:pt x="3155" y="3699"/>
                  </a:lnTo>
                  <a:lnTo>
                    <a:pt x="3221" y="3633"/>
                  </a:lnTo>
                  <a:lnTo>
                    <a:pt x="3300" y="3554"/>
                  </a:lnTo>
                  <a:lnTo>
                    <a:pt x="3383" y="3471"/>
                  </a:lnTo>
                  <a:lnTo>
                    <a:pt x="3471" y="3384"/>
                  </a:lnTo>
                  <a:lnTo>
                    <a:pt x="3566" y="3288"/>
                  </a:lnTo>
                  <a:lnTo>
                    <a:pt x="3666" y="3189"/>
                  </a:lnTo>
                  <a:lnTo>
                    <a:pt x="3766" y="3089"/>
                  </a:lnTo>
                  <a:lnTo>
                    <a:pt x="3870" y="2985"/>
                  </a:lnTo>
                  <a:lnTo>
                    <a:pt x="3969" y="2886"/>
                  </a:lnTo>
                  <a:lnTo>
                    <a:pt x="4073" y="2782"/>
                  </a:lnTo>
                  <a:lnTo>
                    <a:pt x="4173" y="2682"/>
                  </a:lnTo>
                  <a:lnTo>
                    <a:pt x="4269" y="2587"/>
                  </a:lnTo>
                  <a:lnTo>
                    <a:pt x="4360" y="2495"/>
                  </a:lnTo>
                  <a:lnTo>
                    <a:pt x="4447" y="2412"/>
                  </a:lnTo>
                  <a:lnTo>
                    <a:pt x="4526" y="2333"/>
                  </a:lnTo>
                  <a:lnTo>
                    <a:pt x="4597" y="2263"/>
                  </a:lnTo>
                  <a:lnTo>
                    <a:pt x="4659" y="2201"/>
                  </a:lnTo>
                  <a:lnTo>
                    <a:pt x="4709" y="2147"/>
                  </a:lnTo>
                  <a:lnTo>
                    <a:pt x="4751" y="2109"/>
                  </a:lnTo>
                  <a:lnTo>
                    <a:pt x="4776" y="2080"/>
                  </a:lnTo>
                  <a:lnTo>
                    <a:pt x="4792" y="2068"/>
                  </a:lnTo>
                  <a:lnTo>
                    <a:pt x="5017" y="1843"/>
                  </a:lnTo>
                  <a:lnTo>
                    <a:pt x="5175" y="1698"/>
                  </a:lnTo>
                  <a:lnTo>
                    <a:pt x="5341" y="1574"/>
                  </a:lnTo>
                  <a:lnTo>
                    <a:pt x="5516" y="1474"/>
                  </a:lnTo>
                  <a:lnTo>
                    <a:pt x="5694" y="1395"/>
                  </a:lnTo>
                  <a:lnTo>
                    <a:pt x="5873" y="1337"/>
                  </a:lnTo>
                  <a:lnTo>
                    <a:pt x="6060" y="1304"/>
                  </a:lnTo>
                  <a:lnTo>
                    <a:pt x="6247" y="1291"/>
                  </a:lnTo>
                  <a:lnTo>
                    <a:pt x="6434" y="1300"/>
                  </a:lnTo>
                  <a:lnTo>
                    <a:pt x="6625" y="1333"/>
                  </a:lnTo>
                  <a:lnTo>
                    <a:pt x="6812" y="1383"/>
                  </a:lnTo>
                  <a:lnTo>
                    <a:pt x="7004" y="1457"/>
                  </a:lnTo>
                  <a:lnTo>
                    <a:pt x="7186" y="1557"/>
                  </a:lnTo>
                  <a:lnTo>
                    <a:pt x="7373" y="1673"/>
                  </a:lnTo>
                  <a:lnTo>
                    <a:pt x="7552" y="1814"/>
                  </a:lnTo>
                  <a:lnTo>
                    <a:pt x="7727" y="1976"/>
                  </a:lnTo>
                  <a:lnTo>
                    <a:pt x="7868" y="2130"/>
                  </a:lnTo>
                  <a:lnTo>
                    <a:pt x="7984" y="2296"/>
                  </a:lnTo>
                  <a:lnTo>
                    <a:pt x="8080" y="2470"/>
                  </a:lnTo>
                  <a:lnTo>
                    <a:pt x="8155" y="2649"/>
                  </a:lnTo>
                  <a:lnTo>
                    <a:pt x="8205" y="2832"/>
                  </a:lnTo>
                  <a:lnTo>
                    <a:pt x="8234" y="3018"/>
                  </a:lnTo>
                  <a:lnTo>
                    <a:pt x="8238" y="3209"/>
                  </a:lnTo>
                  <a:lnTo>
                    <a:pt x="8226" y="3396"/>
                  </a:lnTo>
                  <a:lnTo>
                    <a:pt x="8188" y="3587"/>
                  </a:lnTo>
                  <a:lnTo>
                    <a:pt x="8126" y="3770"/>
                  </a:lnTo>
                  <a:lnTo>
                    <a:pt x="8047" y="3952"/>
                  </a:lnTo>
                  <a:lnTo>
                    <a:pt x="7943" y="4131"/>
                  </a:lnTo>
                  <a:lnTo>
                    <a:pt x="7818" y="4301"/>
                  </a:lnTo>
                  <a:lnTo>
                    <a:pt x="7669" y="4463"/>
                  </a:lnTo>
                  <a:lnTo>
                    <a:pt x="6181" y="5949"/>
                  </a:lnTo>
                  <a:lnTo>
                    <a:pt x="5944" y="5713"/>
                  </a:lnTo>
                  <a:lnTo>
                    <a:pt x="7432" y="4226"/>
                  </a:lnTo>
                  <a:lnTo>
                    <a:pt x="7556" y="4081"/>
                  </a:lnTo>
                  <a:lnTo>
                    <a:pt x="7664" y="3932"/>
                  </a:lnTo>
                  <a:lnTo>
                    <a:pt x="7752" y="3778"/>
                  </a:lnTo>
                  <a:lnTo>
                    <a:pt x="7818" y="3616"/>
                  </a:lnTo>
                  <a:lnTo>
                    <a:pt x="7864" y="3454"/>
                  </a:lnTo>
                  <a:lnTo>
                    <a:pt x="7889" y="3288"/>
                  </a:lnTo>
                  <a:lnTo>
                    <a:pt x="7897" y="3126"/>
                  </a:lnTo>
                  <a:lnTo>
                    <a:pt x="7881" y="2960"/>
                  </a:lnTo>
                  <a:lnTo>
                    <a:pt x="7843" y="2802"/>
                  </a:lnTo>
                  <a:lnTo>
                    <a:pt x="7785" y="2645"/>
                  </a:lnTo>
                  <a:lnTo>
                    <a:pt x="7706" y="2495"/>
                  </a:lnTo>
                  <a:lnTo>
                    <a:pt x="7606" y="2350"/>
                  </a:lnTo>
                  <a:lnTo>
                    <a:pt x="7486" y="2217"/>
                  </a:lnTo>
                  <a:lnTo>
                    <a:pt x="7315" y="2055"/>
                  </a:lnTo>
                  <a:lnTo>
                    <a:pt x="7141" y="1922"/>
                  </a:lnTo>
                  <a:lnTo>
                    <a:pt x="6962" y="1814"/>
                  </a:lnTo>
                  <a:lnTo>
                    <a:pt x="6783" y="1731"/>
                  </a:lnTo>
                  <a:lnTo>
                    <a:pt x="6609" y="1669"/>
                  </a:lnTo>
                  <a:lnTo>
                    <a:pt x="6430" y="1636"/>
                  </a:lnTo>
                  <a:lnTo>
                    <a:pt x="6251" y="1623"/>
                  </a:lnTo>
                  <a:lnTo>
                    <a:pt x="6077" y="1640"/>
                  </a:lnTo>
                  <a:lnTo>
                    <a:pt x="5906" y="1677"/>
                  </a:lnTo>
                  <a:lnTo>
                    <a:pt x="5736" y="1740"/>
                  </a:lnTo>
                  <a:lnTo>
                    <a:pt x="5570" y="1831"/>
                  </a:lnTo>
                  <a:lnTo>
                    <a:pt x="5412" y="1943"/>
                  </a:lnTo>
                  <a:lnTo>
                    <a:pt x="5254" y="2084"/>
                  </a:lnTo>
                  <a:lnTo>
                    <a:pt x="5245" y="2093"/>
                  </a:lnTo>
                  <a:lnTo>
                    <a:pt x="5225" y="2113"/>
                  </a:lnTo>
                  <a:lnTo>
                    <a:pt x="5187" y="2151"/>
                  </a:lnTo>
                  <a:lnTo>
                    <a:pt x="5137" y="2201"/>
                  </a:lnTo>
                  <a:lnTo>
                    <a:pt x="5075" y="2263"/>
                  </a:lnTo>
                  <a:lnTo>
                    <a:pt x="5004" y="2333"/>
                  </a:lnTo>
                  <a:lnTo>
                    <a:pt x="4925" y="2412"/>
                  </a:lnTo>
                  <a:lnTo>
                    <a:pt x="4838" y="2499"/>
                  </a:lnTo>
                  <a:lnTo>
                    <a:pt x="4742" y="2591"/>
                  </a:lnTo>
                  <a:lnTo>
                    <a:pt x="4647" y="2690"/>
                  </a:lnTo>
                  <a:lnTo>
                    <a:pt x="4543" y="2794"/>
                  </a:lnTo>
                  <a:lnTo>
                    <a:pt x="4439" y="2898"/>
                  </a:lnTo>
                  <a:lnTo>
                    <a:pt x="4335" y="3002"/>
                  </a:lnTo>
                  <a:lnTo>
                    <a:pt x="4227" y="3106"/>
                  </a:lnTo>
                  <a:lnTo>
                    <a:pt x="4123" y="3209"/>
                  </a:lnTo>
                  <a:lnTo>
                    <a:pt x="4023" y="3309"/>
                  </a:lnTo>
                  <a:lnTo>
                    <a:pt x="3928" y="3409"/>
                  </a:lnTo>
                  <a:lnTo>
                    <a:pt x="3836" y="3500"/>
                  </a:lnTo>
                  <a:lnTo>
                    <a:pt x="3749" y="3583"/>
                  </a:lnTo>
                  <a:lnTo>
                    <a:pt x="3670" y="3662"/>
                  </a:lnTo>
                  <a:lnTo>
                    <a:pt x="3604" y="3728"/>
                  </a:lnTo>
                  <a:lnTo>
                    <a:pt x="3545" y="3786"/>
                  </a:lnTo>
                  <a:lnTo>
                    <a:pt x="3500" y="3832"/>
                  </a:lnTo>
                  <a:lnTo>
                    <a:pt x="3466" y="3865"/>
                  </a:lnTo>
                  <a:lnTo>
                    <a:pt x="3450" y="3882"/>
                  </a:lnTo>
                  <a:lnTo>
                    <a:pt x="3225" y="4110"/>
                  </a:lnTo>
                  <a:lnTo>
                    <a:pt x="3063" y="4256"/>
                  </a:lnTo>
                  <a:lnTo>
                    <a:pt x="2897" y="4376"/>
                  </a:lnTo>
                  <a:lnTo>
                    <a:pt x="2722" y="4480"/>
                  </a:lnTo>
                  <a:lnTo>
                    <a:pt x="2548" y="4559"/>
                  </a:lnTo>
                  <a:lnTo>
                    <a:pt x="2365" y="4613"/>
                  </a:lnTo>
                  <a:lnTo>
                    <a:pt x="2178" y="4650"/>
                  </a:lnTo>
                  <a:lnTo>
                    <a:pt x="1991" y="4662"/>
                  </a:lnTo>
                  <a:lnTo>
                    <a:pt x="1804" y="4650"/>
                  </a:lnTo>
                  <a:lnTo>
                    <a:pt x="1613" y="4621"/>
                  </a:lnTo>
                  <a:lnTo>
                    <a:pt x="1426" y="4567"/>
                  </a:lnTo>
                  <a:lnTo>
                    <a:pt x="1239" y="4492"/>
                  </a:lnTo>
                  <a:lnTo>
                    <a:pt x="1052" y="4397"/>
                  </a:lnTo>
                  <a:lnTo>
                    <a:pt x="869" y="4276"/>
                  </a:lnTo>
                  <a:lnTo>
                    <a:pt x="686" y="4139"/>
                  </a:lnTo>
                  <a:lnTo>
                    <a:pt x="511" y="3977"/>
                  </a:lnTo>
                  <a:lnTo>
                    <a:pt x="374" y="3820"/>
                  </a:lnTo>
                  <a:lnTo>
                    <a:pt x="254" y="3654"/>
                  </a:lnTo>
                  <a:lnTo>
                    <a:pt x="158" y="3483"/>
                  </a:lnTo>
                  <a:lnTo>
                    <a:pt x="87" y="3305"/>
                  </a:lnTo>
                  <a:lnTo>
                    <a:pt x="33" y="3118"/>
                  </a:lnTo>
                  <a:lnTo>
                    <a:pt x="8" y="2931"/>
                  </a:lnTo>
                  <a:lnTo>
                    <a:pt x="0" y="2744"/>
                  </a:lnTo>
                  <a:lnTo>
                    <a:pt x="17" y="2553"/>
                  </a:lnTo>
                  <a:lnTo>
                    <a:pt x="54" y="2367"/>
                  </a:lnTo>
                  <a:lnTo>
                    <a:pt x="112" y="2180"/>
                  </a:lnTo>
                  <a:lnTo>
                    <a:pt x="195" y="1997"/>
                  </a:lnTo>
                  <a:lnTo>
                    <a:pt x="295" y="1819"/>
                  </a:lnTo>
                  <a:lnTo>
                    <a:pt x="424" y="1648"/>
                  </a:lnTo>
                  <a:lnTo>
                    <a:pt x="569" y="1486"/>
                  </a:lnTo>
                  <a:lnTo>
                    <a:pt x="2057" y="0"/>
                  </a:lnTo>
                  <a:close/>
                </a:path>
              </a:pathLst>
            </a:custGeom>
            <a:solidFill>
              <a:schemeClr val="bg1">
                <a:lumMod val="8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sp>
          <p:nvSpPr>
            <p:cNvPr id="39" name="Freeform 7">
              <a:extLst>
                <a:ext uri="{FF2B5EF4-FFF2-40B4-BE49-F238E27FC236}">
                  <a16:creationId xmlns:a16="http://schemas.microsoft.com/office/drawing/2014/main" xmlns="" id="{FECBFD1D-1CD3-4241-A2A1-7390011EA12F}"/>
                </a:ext>
              </a:extLst>
            </p:cNvPr>
            <p:cNvSpPr>
              <a:spLocks/>
            </p:cNvSpPr>
            <p:nvPr/>
          </p:nvSpPr>
          <p:spPr bwMode="auto">
            <a:xfrm>
              <a:off x="16714795" y="11088690"/>
              <a:ext cx="2968629" cy="2965449"/>
            </a:xfrm>
            <a:custGeom>
              <a:avLst/>
              <a:gdLst>
                <a:gd name="T0" fmla="*/ 1002 w 1870"/>
                <a:gd name="T1" fmla="*/ 0 h 1868"/>
                <a:gd name="T2" fmla="*/ 1130 w 1870"/>
                <a:gd name="T3" fmla="*/ 20 h 1868"/>
                <a:gd name="T4" fmla="*/ 1259 w 1870"/>
                <a:gd name="T5" fmla="*/ 54 h 1868"/>
                <a:gd name="T6" fmla="*/ 1380 w 1870"/>
                <a:gd name="T7" fmla="*/ 108 h 1868"/>
                <a:gd name="T8" fmla="*/ 1496 w 1870"/>
                <a:gd name="T9" fmla="*/ 182 h 1868"/>
                <a:gd name="T10" fmla="*/ 1600 w 1870"/>
                <a:gd name="T11" fmla="*/ 274 h 1868"/>
                <a:gd name="T12" fmla="*/ 1691 w 1870"/>
                <a:gd name="T13" fmla="*/ 377 h 1868"/>
                <a:gd name="T14" fmla="*/ 1762 w 1870"/>
                <a:gd name="T15" fmla="*/ 494 h 1868"/>
                <a:gd name="T16" fmla="*/ 1816 w 1870"/>
                <a:gd name="T17" fmla="*/ 614 h 1868"/>
                <a:gd name="T18" fmla="*/ 1854 w 1870"/>
                <a:gd name="T19" fmla="*/ 739 h 1868"/>
                <a:gd name="T20" fmla="*/ 1870 w 1870"/>
                <a:gd name="T21" fmla="*/ 871 h 1868"/>
                <a:gd name="T22" fmla="*/ 1870 w 1870"/>
                <a:gd name="T23" fmla="*/ 1000 h 1868"/>
                <a:gd name="T24" fmla="*/ 1854 w 1870"/>
                <a:gd name="T25" fmla="*/ 1129 h 1868"/>
                <a:gd name="T26" fmla="*/ 1816 w 1870"/>
                <a:gd name="T27" fmla="*/ 1258 h 1868"/>
                <a:gd name="T28" fmla="*/ 1762 w 1870"/>
                <a:gd name="T29" fmla="*/ 1378 h 1868"/>
                <a:gd name="T30" fmla="*/ 1691 w 1870"/>
                <a:gd name="T31" fmla="*/ 1494 h 1868"/>
                <a:gd name="T32" fmla="*/ 1600 w 1870"/>
                <a:gd name="T33" fmla="*/ 1598 h 1868"/>
                <a:gd name="T34" fmla="*/ 1496 w 1870"/>
                <a:gd name="T35" fmla="*/ 1689 h 1868"/>
                <a:gd name="T36" fmla="*/ 1380 w 1870"/>
                <a:gd name="T37" fmla="*/ 1760 h 1868"/>
                <a:gd name="T38" fmla="*/ 1259 w 1870"/>
                <a:gd name="T39" fmla="*/ 1814 h 1868"/>
                <a:gd name="T40" fmla="*/ 1130 w 1870"/>
                <a:gd name="T41" fmla="*/ 1851 h 1868"/>
                <a:gd name="T42" fmla="*/ 1002 w 1870"/>
                <a:gd name="T43" fmla="*/ 1868 h 1868"/>
                <a:gd name="T44" fmla="*/ 869 w 1870"/>
                <a:gd name="T45" fmla="*/ 1868 h 1868"/>
                <a:gd name="T46" fmla="*/ 740 w 1870"/>
                <a:gd name="T47" fmla="*/ 1851 h 1868"/>
                <a:gd name="T48" fmla="*/ 615 w 1870"/>
                <a:gd name="T49" fmla="*/ 1814 h 1868"/>
                <a:gd name="T50" fmla="*/ 490 w 1870"/>
                <a:gd name="T51" fmla="*/ 1760 h 1868"/>
                <a:gd name="T52" fmla="*/ 378 w 1870"/>
                <a:gd name="T53" fmla="*/ 1689 h 1868"/>
                <a:gd name="T54" fmla="*/ 274 w 1870"/>
                <a:gd name="T55" fmla="*/ 1598 h 1868"/>
                <a:gd name="T56" fmla="*/ 183 w 1870"/>
                <a:gd name="T57" fmla="*/ 1494 h 1868"/>
                <a:gd name="T58" fmla="*/ 108 w 1870"/>
                <a:gd name="T59" fmla="*/ 1378 h 1868"/>
                <a:gd name="T60" fmla="*/ 54 w 1870"/>
                <a:gd name="T61" fmla="*/ 1258 h 1868"/>
                <a:gd name="T62" fmla="*/ 16 w 1870"/>
                <a:gd name="T63" fmla="*/ 1129 h 1868"/>
                <a:gd name="T64" fmla="*/ 0 w 1870"/>
                <a:gd name="T65" fmla="*/ 1000 h 1868"/>
                <a:gd name="T66" fmla="*/ 0 w 1870"/>
                <a:gd name="T67" fmla="*/ 871 h 1868"/>
                <a:gd name="T68" fmla="*/ 16 w 1870"/>
                <a:gd name="T69" fmla="*/ 739 h 1868"/>
                <a:gd name="T70" fmla="*/ 54 w 1870"/>
                <a:gd name="T71" fmla="*/ 614 h 1868"/>
                <a:gd name="T72" fmla="*/ 108 w 1870"/>
                <a:gd name="T73" fmla="*/ 494 h 1868"/>
                <a:gd name="T74" fmla="*/ 183 w 1870"/>
                <a:gd name="T75" fmla="*/ 377 h 1868"/>
                <a:gd name="T76" fmla="*/ 274 w 1870"/>
                <a:gd name="T77" fmla="*/ 274 h 1868"/>
                <a:gd name="T78" fmla="*/ 378 w 1870"/>
                <a:gd name="T79" fmla="*/ 182 h 1868"/>
                <a:gd name="T80" fmla="*/ 490 w 1870"/>
                <a:gd name="T81" fmla="*/ 108 h 1868"/>
                <a:gd name="T82" fmla="*/ 615 w 1870"/>
                <a:gd name="T83" fmla="*/ 54 h 1868"/>
                <a:gd name="T84" fmla="*/ 740 w 1870"/>
                <a:gd name="T85" fmla="*/ 20 h 1868"/>
                <a:gd name="T86" fmla="*/ 869 w 1870"/>
                <a:gd name="T87" fmla="*/ 0 h 1868"/>
                <a:gd name="T88" fmla="*/ 1002 w 1870"/>
                <a:gd name="T89" fmla="*/ 0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70" h="1868">
                  <a:moveTo>
                    <a:pt x="1002" y="0"/>
                  </a:moveTo>
                  <a:lnTo>
                    <a:pt x="1130" y="20"/>
                  </a:lnTo>
                  <a:lnTo>
                    <a:pt x="1259" y="54"/>
                  </a:lnTo>
                  <a:lnTo>
                    <a:pt x="1380" y="108"/>
                  </a:lnTo>
                  <a:lnTo>
                    <a:pt x="1496" y="182"/>
                  </a:lnTo>
                  <a:lnTo>
                    <a:pt x="1600" y="274"/>
                  </a:lnTo>
                  <a:lnTo>
                    <a:pt x="1691" y="377"/>
                  </a:lnTo>
                  <a:lnTo>
                    <a:pt x="1762" y="494"/>
                  </a:lnTo>
                  <a:lnTo>
                    <a:pt x="1816" y="614"/>
                  </a:lnTo>
                  <a:lnTo>
                    <a:pt x="1854" y="739"/>
                  </a:lnTo>
                  <a:lnTo>
                    <a:pt x="1870" y="871"/>
                  </a:lnTo>
                  <a:lnTo>
                    <a:pt x="1870" y="1000"/>
                  </a:lnTo>
                  <a:lnTo>
                    <a:pt x="1854" y="1129"/>
                  </a:lnTo>
                  <a:lnTo>
                    <a:pt x="1816" y="1258"/>
                  </a:lnTo>
                  <a:lnTo>
                    <a:pt x="1762" y="1378"/>
                  </a:lnTo>
                  <a:lnTo>
                    <a:pt x="1691" y="1494"/>
                  </a:lnTo>
                  <a:lnTo>
                    <a:pt x="1600" y="1598"/>
                  </a:lnTo>
                  <a:lnTo>
                    <a:pt x="1496" y="1689"/>
                  </a:lnTo>
                  <a:lnTo>
                    <a:pt x="1380" y="1760"/>
                  </a:lnTo>
                  <a:lnTo>
                    <a:pt x="1259" y="1814"/>
                  </a:lnTo>
                  <a:lnTo>
                    <a:pt x="1130" y="1851"/>
                  </a:lnTo>
                  <a:lnTo>
                    <a:pt x="1002" y="1868"/>
                  </a:lnTo>
                  <a:lnTo>
                    <a:pt x="869" y="1868"/>
                  </a:lnTo>
                  <a:lnTo>
                    <a:pt x="740" y="1851"/>
                  </a:lnTo>
                  <a:lnTo>
                    <a:pt x="615" y="1814"/>
                  </a:lnTo>
                  <a:lnTo>
                    <a:pt x="490" y="1760"/>
                  </a:lnTo>
                  <a:lnTo>
                    <a:pt x="378" y="1689"/>
                  </a:lnTo>
                  <a:lnTo>
                    <a:pt x="274" y="1598"/>
                  </a:lnTo>
                  <a:lnTo>
                    <a:pt x="183" y="1494"/>
                  </a:lnTo>
                  <a:lnTo>
                    <a:pt x="108" y="1378"/>
                  </a:lnTo>
                  <a:lnTo>
                    <a:pt x="54" y="1258"/>
                  </a:lnTo>
                  <a:lnTo>
                    <a:pt x="16" y="1129"/>
                  </a:lnTo>
                  <a:lnTo>
                    <a:pt x="0" y="1000"/>
                  </a:lnTo>
                  <a:lnTo>
                    <a:pt x="0" y="871"/>
                  </a:lnTo>
                  <a:lnTo>
                    <a:pt x="16" y="739"/>
                  </a:lnTo>
                  <a:lnTo>
                    <a:pt x="54" y="614"/>
                  </a:lnTo>
                  <a:lnTo>
                    <a:pt x="108" y="494"/>
                  </a:lnTo>
                  <a:lnTo>
                    <a:pt x="183" y="377"/>
                  </a:lnTo>
                  <a:lnTo>
                    <a:pt x="274" y="274"/>
                  </a:lnTo>
                  <a:lnTo>
                    <a:pt x="378" y="182"/>
                  </a:lnTo>
                  <a:lnTo>
                    <a:pt x="490" y="108"/>
                  </a:lnTo>
                  <a:lnTo>
                    <a:pt x="615" y="54"/>
                  </a:lnTo>
                  <a:lnTo>
                    <a:pt x="740" y="20"/>
                  </a:lnTo>
                  <a:lnTo>
                    <a:pt x="869" y="0"/>
                  </a:lnTo>
                  <a:lnTo>
                    <a:pt x="1002" y="0"/>
                  </a:lnTo>
                  <a:close/>
                </a:path>
              </a:pathLst>
            </a:custGeom>
            <a:solidFill>
              <a:schemeClr val="tx1">
                <a:lumMod val="75000"/>
                <a:lumOff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sp>
          <p:nvSpPr>
            <p:cNvPr id="40" name="Freeform 8">
              <a:extLst>
                <a:ext uri="{FF2B5EF4-FFF2-40B4-BE49-F238E27FC236}">
                  <a16:creationId xmlns:a16="http://schemas.microsoft.com/office/drawing/2014/main" xmlns="" id="{6BE9E296-2F60-4D1F-9155-0F986F6A01E1}"/>
                </a:ext>
              </a:extLst>
            </p:cNvPr>
            <p:cNvSpPr>
              <a:spLocks/>
            </p:cNvSpPr>
            <p:nvPr/>
          </p:nvSpPr>
          <p:spPr bwMode="auto">
            <a:xfrm>
              <a:off x="13673140" y="-7681913"/>
              <a:ext cx="5357811" cy="3736977"/>
            </a:xfrm>
            <a:custGeom>
              <a:avLst/>
              <a:gdLst>
                <a:gd name="T0" fmla="*/ 2506 w 3375"/>
                <a:gd name="T1" fmla="*/ 0 h 2354"/>
                <a:gd name="T2" fmla="*/ 2610 w 3375"/>
                <a:gd name="T3" fmla="*/ 4 h 2354"/>
                <a:gd name="T4" fmla="*/ 2722 w 3375"/>
                <a:gd name="T5" fmla="*/ 25 h 2354"/>
                <a:gd name="T6" fmla="*/ 2834 w 3375"/>
                <a:gd name="T7" fmla="*/ 58 h 2354"/>
                <a:gd name="T8" fmla="*/ 2959 w 3375"/>
                <a:gd name="T9" fmla="*/ 108 h 2354"/>
                <a:gd name="T10" fmla="*/ 3088 w 3375"/>
                <a:gd name="T11" fmla="*/ 175 h 2354"/>
                <a:gd name="T12" fmla="*/ 3225 w 3375"/>
                <a:gd name="T13" fmla="*/ 262 h 2354"/>
                <a:gd name="T14" fmla="*/ 3375 w 3375"/>
                <a:gd name="T15" fmla="*/ 365 h 2354"/>
                <a:gd name="T16" fmla="*/ 3217 w 3375"/>
                <a:gd name="T17" fmla="*/ 581 h 2354"/>
                <a:gd name="T18" fmla="*/ 3084 w 3375"/>
                <a:gd name="T19" fmla="*/ 486 h 2354"/>
                <a:gd name="T20" fmla="*/ 2963 w 3375"/>
                <a:gd name="T21" fmla="*/ 411 h 2354"/>
                <a:gd name="T22" fmla="*/ 2851 w 3375"/>
                <a:gd name="T23" fmla="*/ 353 h 2354"/>
                <a:gd name="T24" fmla="*/ 2747 w 3375"/>
                <a:gd name="T25" fmla="*/ 312 h 2354"/>
                <a:gd name="T26" fmla="*/ 2652 w 3375"/>
                <a:gd name="T27" fmla="*/ 282 h 2354"/>
                <a:gd name="T28" fmla="*/ 2560 w 3375"/>
                <a:gd name="T29" fmla="*/ 270 h 2354"/>
                <a:gd name="T30" fmla="*/ 2477 w 3375"/>
                <a:gd name="T31" fmla="*/ 274 h 2354"/>
                <a:gd name="T32" fmla="*/ 2394 w 3375"/>
                <a:gd name="T33" fmla="*/ 291 h 2354"/>
                <a:gd name="T34" fmla="*/ 2311 w 3375"/>
                <a:gd name="T35" fmla="*/ 320 h 2354"/>
                <a:gd name="T36" fmla="*/ 2228 w 3375"/>
                <a:gd name="T37" fmla="*/ 365 h 2354"/>
                <a:gd name="T38" fmla="*/ 2149 w 3375"/>
                <a:gd name="T39" fmla="*/ 419 h 2354"/>
                <a:gd name="T40" fmla="*/ 2061 w 3375"/>
                <a:gd name="T41" fmla="*/ 486 h 2354"/>
                <a:gd name="T42" fmla="*/ 1974 w 3375"/>
                <a:gd name="T43" fmla="*/ 565 h 2354"/>
                <a:gd name="T44" fmla="*/ 1883 w 3375"/>
                <a:gd name="T45" fmla="*/ 656 h 2354"/>
                <a:gd name="T46" fmla="*/ 1783 w 3375"/>
                <a:gd name="T47" fmla="*/ 752 h 2354"/>
                <a:gd name="T48" fmla="*/ 1679 w 3375"/>
                <a:gd name="T49" fmla="*/ 860 h 2354"/>
                <a:gd name="T50" fmla="*/ 1575 w 3375"/>
                <a:gd name="T51" fmla="*/ 967 h 2354"/>
                <a:gd name="T52" fmla="*/ 1467 w 3375"/>
                <a:gd name="T53" fmla="*/ 1075 h 2354"/>
                <a:gd name="T54" fmla="*/ 187 w 3375"/>
                <a:gd name="T55" fmla="*/ 2354 h 2354"/>
                <a:gd name="T56" fmla="*/ 0 w 3375"/>
                <a:gd name="T57" fmla="*/ 2167 h 2354"/>
                <a:gd name="T58" fmla="*/ 1280 w 3375"/>
                <a:gd name="T59" fmla="*/ 889 h 2354"/>
                <a:gd name="T60" fmla="*/ 1388 w 3375"/>
                <a:gd name="T61" fmla="*/ 781 h 2354"/>
                <a:gd name="T62" fmla="*/ 1488 w 3375"/>
                <a:gd name="T63" fmla="*/ 677 h 2354"/>
                <a:gd name="T64" fmla="*/ 1587 w 3375"/>
                <a:gd name="T65" fmla="*/ 573 h 2354"/>
                <a:gd name="T66" fmla="*/ 1679 w 3375"/>
                <a:gd name="T67" fmla="*/ 478 h 2354"/>
                <a:gd name="T68" fmla="*/ 1775 w 3375"/>
                <a:gd name="T69" fmla="*/ 390 h 2354"/>
                <a:gd name="T70" fmla="*/ 1862 w 3375"/>
                <a:gd name="T71" fmla="*/ 307 h 2354"/>
                <a:gd name="T72" fmla="*/ 1953 w 3375"/>
                <a:gd name="T73" fmla="*/ 233 h 2354"/>
                <a:gd name="T74" fmla="*/ 2041 w 3375"/>
                <a:gd name="T75" fmla="*/ 170 h 2354"/>
                <a:gd name="T76" fmla="*/ 2128 w 3375"/>
                <a:gd name="T77" fmla="*/ 112 h 2354"/>
                <a:gd name="T78" fmla="*/ 2219 w 3375"/>
                <a:gd name="T79" fmla="*/ 67 h 2354"/>
                <a:gd name="T80" fmla="*/ 2311 w 3375"/>
                <a:gd name="T81" fmla="*/ 33 h 2354"/>
                <a:gd name="T82" fmla="*/ 2406 w 3375"/>
                <a:gd name="T83" fmla="*/ 8 h 2354"/>
                <a:gd name="T84" fmla="*/ 2506 w 3375"/>
                <a:gd name="T8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5" h="2354">
                  <a:moveTo>
                    <a:pt x="2506" y="0"/>
                  </a:moveTo>
                  <a:lnTo>
                    <a:pt x="2610" y="4"/>
                  </a:lnTo>
                  <a:lnTo>
                    <a:pt x="2722" y="25"/>
                  </a:lnTo>
                  <a:lnTo>
                    <a:pt x="2834" y="58"/>
                  </a:lnTo>
                  <a:lnTo>
                    <a:pt x="2959" y="108"/>
                  </a:lnTo>
                  <a:lnTo>
                    <a:pt x="3088" y="175"/>
                  </a:lnTo>
                  <a:lnTo>
                    <a:pt x="3225" y="262"/>
                  </a:lnTo>
                  <a:lnTo>
                    <a:pt x="3375" y="365"/>
                  </a:lnTo>
                  <a:lnTo>
                    <a:pt x="3217" y="581"/>
                  </a:lnTo>
                  <a:lnTo>
                    <a:pt x="3084" y="486"/>
                  </a:lnTo>
                  <a:lnTo>
                    <a:pt x="2963" y="411"/>
                  </a:lnTo>
                  <a:lnTo>
                    <a:pt x="2851" y="353"/>
                  </a:lnTo>
                  <a:lnTo>
                    <a:pt x="2747" y="312"/>
                  </a:lnTo>
                  <a:lnTo>
                    <a:pt x="2652" y="282"/>
                  </a:lnTo>
                  <a:lnTo>
                    <a:pt x="2560" y="270"/>
                  </a:lnTo>
                  <a:lnTo>
                    <a:pt x="2477" y="274"/>
                  </a:lnTo>
                  <a:lnTo>
                    <a:pt x="2394" y="291"/>
                  </a:lnTo>
                  <a:lnTo>
                    <a:pt x="2311" y="320"/>
                  </a:lnTo>
                  <a:lnTo>
                    <a:pt x="2228" y="365"/>
                  </a:lnTo>
                  <a:lnTo>
                    <a:pt x="2149" y="419"/>
                  </a:lnTo>
                  <a:lnTo>
                    <a:pt x="2061" y="486"/>
                  </a:lnTo>
                  <a:lnTo>
                    <a:pt x="1974" y="565"/>
                  </a:lnTo>
                  <a:lnTo>
                    <a:pt x="1883" y="656"/>
                  </a:lnTo>
                  <a:lnTo>
                    <a:pt x="1783" y="752"/>
                  </a:lnTo>
                  <a:lnTo>
                    <a:pt x="1679" y="860"/>
                  </a:lnTo>
                  <a:lnTo>
                    <a:pt x="1575" y="967"/>
                  </a:lnTo>
                  <a:lnTo>
                    <a:pt x="1467" y="1075"/>
                  </a:lnTo>
                  <a:lnTo>
                    <a:pt x="187" y="2354"/>
                  </a:lnTo>
                  <a:lnTo>
                    <a:pt x="0" y="2167"/>
                  </a:lnTo>
                  <a:lnTo>
                    <a:pt x="1280" y="889"/>
                  </a:lnTo>
                  <a:lnTo>
                    <a:pt x="1388" y="781"/>
                  </a:lnTo>
                  <a:lnTo>
                    <a:pt x="1488" y="677"/>
                  </a:lnTo>
                  <a:lnTo>
                    <a:pt x="1587" y="573"/>
                  </a:lnTo>
                  <a:lnTo>
                    <a:pt x="1679" y="478"/>
                  </a:lnTo>
                  <a:lnTo>
                    <a:pt x="1775" y="390"/>
                  </a:lnTo>
                  <a:lnTo>
                    <a:pt x="1862" y="307"/>
                  </a:lnTo>
                  <a:lnTo>
                    <a:pt x="1953" y="233"/>
                  </a:lnTo>
                  <a:lnTo>
                    <a:pt x="2041" y="170"/>
                  </a:lnTo>
                  <a:lnTo>
                    <a:pt x="2128" y="112"/>
                  </a:lnTo>
                  <a:lnTo>
                    <a:pt x="2219" y="67"/>
                  </a:lnTo>
                  <a:lnTo>
                    <a:pt x="2311" y="33"/>
                  </a:lnTo>
                  <a:lnTo>
                    <a:pt x="2406" y="8"/>
                  </a:lnTo>
                  <a:lnTo>
                    <a:pt x="2506" y="0"/>
                  </a:lnTo>
                  <a:close/>
                </a:path>
              </a:pathLst>
            </a:custGeom>
            <a:solidFill>
              <a:schemeClr val="bg1">
                <a:lumMod val="8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sp>
          <p:nvSpPr>
            <p:cNvPr id="41" name="Freeform 9">
              <a:extLst>
                <a:ext uri="{FF2B5EF4-FFF2-40B4-BE49-F238E27FC236}">
                  <a16:creationId xmlns:a16="http://schemas.microsoft.com/office/drawing/2014/main" xmlns="" id="{A18A44FB-54CC-454F-B44D-1A967B5C95AD}"/>
                </a:ext>
              </a:extLst>
            </p:cNvPr>
            <p:cNvSpPr>
              <a:spLocks/>
            </p:cNvSpPr>
            <p:nvPr/>
          </p:nvSpPr>
          <p:spPr bwMode="auto">
            <a:xfrm>
              <a:off x="18495966" y="-7339014"/>
              <a:ext cx="1358900" cy="1357312"/>
            </a:xfrm>
            <a:custGeom>
              <a:avLst/>
              <a:gdLst>
                <a:gd name="T0" fmla="*/ 303 w 856"/>
                <a:gd name="T1" fmla="*/ 0 h 855"/>
                <a:gd name="T2" fmla="*/ 794 w 856"/>
                <a:gd name="T3" fmla="*/ 490 h 855"/>
                <a:gd name="T4" fmla="*/ 836 w 856"/>
                <a:gd name="T5" fmla="*/ 544 h 855"/>
                <a:gd name="T6" fmla="*/ 856 w 856"/>
                <a:gd name="T7" fmla="*/ 610 h 855"/>
                <a:gd name="T8" fmla="*/ 856 w 856"/>
                <a:gd name="T9" fmla="*/ 673 h 855"/>
                <a:gd name="T10" fmla="*/ 836 w 856"/>
                <a:gd name="T11" fmla="*/ 739 h 855"/>
                <a:gd name="T12" fmla="*/ 794 w 856"/>
                <a:gd name="T13" fmla="*/ 793 h 855"/>
                <a:gd name="T14" fmla="*/ 740 w 856"/>
                <a:gd name="T15" fmla="*/ 834 h 855"/>
                <a:gd name="T16" fmla="*/ 678 w 856"/>
                <a:gd name="T17" fmla="*/ 855 h 855"/>
                <a:gd name="T18" fmla="*/ 611 w 856"/>
                <a:gd name="T19" fmla="*/ 855 h 855"/>
                <a:gd name="T20" fmla="*/ 545 w 856"/>
                <a:gd name="T21" fmla="*/ 834 h 855"/>
                <a:gd name="T22" fmla="*/ 491 w 856"/>
                <a:gd name="T23" fmla="*/ 793 h 855"/>
                <a:gd name="T24" fmla="*/ 0 w 856"/>
                <a:gd name="T25" fmla="*/ 303 h 855"/>
                <a:gd name="T26" fmla="*/ 303 w 856"/>
                <a:gd name="T27"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6" h="855">
                  <a:moveTo>
                    <a:pt x="303" y="0"/>
                  </a:moveTo>
                  <a:lnTo>
                    <a:pt x="794" y="490"/>
                  </a:lnTo>
                  <a:lnTo>
                    <a:pt x="836" y="544"/>
                  </a:lnTo>
                  <a:lnTo>
                    <a:pt x="856" y="610"/>
                  </a:lnTo>
                  <a:lnTo>
                    <a:pt x="856" y="673"/>
                  </a:lnTo>
                  <a:lnTo>
                    <a:pt x="836" y="739"/>
                  </a:lnTo>
                  <a:lnTo>
                    <a:pt x="794" y="793"/>
                  </a:lnTo>
                  <a:lnTo>
                    <a:pt x="740" y="834"/>
                  </a:lnTo>
                  <a:lnTo>
                    <a:pt x="678" y="855"/>
                  </a:lnTo>
                  <a:lnTo>
                    <a:pt x="611" y="855"/>
                  </a:lnTo>
                  <a:lnTo>
                    <a:pt x="545" y="834"/>
                  </a:lnTo>
                  <a:lnTo>
                    <a:pt x="491" y="793"/>
                  </a:lnTo>
                  <a:lnTo>
                    <a:pt x="0" y="303"/>
                  </a:lnTo>
                  <a:lnTo>
                    <a:pt x="30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sp>
          <p:nvSpPr>
            <p:cNvPr id="42" name="Freeform 10">
              <a:extLst>
                <a:ext uri="{FF2B5EF4-FFF2-40B4-BE49-F238E27FC236}">
                  <a16:creationId xmlns:a16="http://schemas.microsoft.com/office/drawing/2014/main" xmlns="" id="{8A1AA231-FEE3-439C-834F-B983F954FA75}"/>
                </a:ext>
              </a:extLst>
            </p:cNvPr>
            <p:cNvSpPr>
              <a:spLocks/>
            </p:cNvSpPr>
            <p:nvPr/>
          </p:nvSpPr>
          <p:spPr bwMode="auto">
            <a:xfrm>
              <a:off x="19505615" y="-3470273"/>
              <a:ext cx="3741742" cy="5351466"/>
            </a:xfrm>
            <a:custGeom>
              <a:avLst/>
              <a:gdLst>
                <a:gd name="T0" fmla="*/ 1991 w 2357"/>
                <a:gd name="T1" fmla="*/ 0 h 3371"/>
                <a:gd name="T2" fmla="*/ 2095 w 2357"/>
                <a:gd name="T3" fmla="*/ 149 h 3371"/>
                <a:gd name="T4" fmla="*/ 2178 w 2357"/>
                <a:gd name="T5" fmla="*/ 286 h 3371"/>
                <a:gd name="T6" fmla="*/ 2249 w 2357"/>
                <a:gd name="T7" fmla="*/ 415 h 3371"/>
                <a:gd name="T8" fmla="*/ 2298 w 2357"/>
                <a:gd name="T9" fmla="*/ 540 h 3371"/>
                <a:gd name="T10" fmla="*/ 2332 w 2357"/>
                <a:gd name="T11" fmla="*/ 652 h 3371"/>
                <a:gd name="T12" fmla="*/ 2353 w 2357"/>
                <a:gd name="T13" fmla="*/ 764 h 3371"/>
                <a:gd name="T14" fmla="*/ 2357 w 2357"/>
                <a:gd name="T15" fmla="*/ 868 h 3371"/>
                <a:gd name="T16" fmla="*/ 2344 w 2357"/>
                <a:gd name="T17" fmla="*/ 967 h 3371"/>
                <a:gd name="T18" fmla="*/ 2323 w 2357"/>
                <a:gd name="T19" fmla="*/ 1059 h 3371"/>
                <a:gd name="T20" fmla="*/ 2290 w 2357"/>
                <a:gd name="T21" fmla="*/ 1154 h 3371"/>
                <a:gd name="T22" fmla="*/ 2244 w 2357"/>
                <a:gd name="T23" fmla="*/ 1241 h 3371"/>
                <a:gd name="T24" fmla="*/ 2186 w 2357"/>
                <a:gd name="T25" fmla="*/ 1333 h 3371"/>
                <a:gd name="T26" fmla="*/ 2124 w 2357"/>
                <a:gd name="T27" fmla="*/ 1420 h 3371"/>
                <a:gd name="T28" fmla="*/ 2049 w 2357"/>
                <a:gd name="T29" fmla="*/ 1511 h 3371"/>
                <a:gd name="T30" fmla="*/ 1966 w 2357"/>
                <a:gd name="T31" fmla="*/ 1598 h 3371"/>
                <a:gd name="T32" fmla="*/ 1875 w 2357"/>
                <a:gd name="T33" fmla="*/ 1690 h 3371"/>
                <a:gd name="T34" fmla="*/ 1783 w 2357"/>
                <a:gd name="T35" fmla="*/ 1785 h 3371"/>
                <a:gd name="T36" fmla="*/ 1679 w 2357"/>
                <a:gd name="T37" fmla="*/ 1885 h 3371"/>
                <a:gd name="T38" fmla="*/ 1575 w 2357"/>
                <a:gd name="T39" fmla="*/ 1984 h 3371"/>
                <a:gd name="T40" fmla="*/ 1467 w 2357"/>
                <a:gd name="T41" fmla="*/ 2092 h 3371"/>
                <a:gd name="T42" fmla="*/ 187 w 2357"/>
                <a:gd name="T43" fmla="*/ 3371 h 3371"/>
                <a:gd name="T44" fmla="*/ 0 w 2357"/>
                <a:gd name="T45" fmla="*/ 3184 h 3371"/>
                <a:gd name="T46" fmla="*/ 1280 w 2357"/>
                <a:gd name="T47" fmla="*/ 1906 h 3371"/>
                <a:gd name="T48" fmla="*/ 1388 w 2357"/>
                <a:gd name="T49" fmla="*/ 1798 h 3371"/>
                <a:gd name="T50" fmla="*/ 1496 w 2357"/>
                <a:gd name="T51" fmla="*/ 1694 h 3371"/>
                <a:gd name="T52" fmla="*/ 1604 w 2357"/>
                <a:gd name="T53" fmla="*/ 1590 h 3371"/>
                <a:gd name="T54" fmla="*/ 1700 w 2357"/>
                <a:gd name="T55" fmla="*/ 1490 h 3371"/>
                <a:gd name="T56" fmla="*/ 1791 w 2357"/>
                <a:gd name="T57" fmla="*/ 1399 h 3371"/>
                <a:gd name="T58" fmla="*/ 1870 w 2357"/>
                <a:gd name="T59" fmla="*/ 1312 h 3371"/>
                <a:gd name="T60" fmla="*/ 1937 w 2357"/>
                <a:gd name="T61" fmla="*/ 1225 h 3371"/>
                <a:gd name="T62" fmla="*/ 1991 w 2357"/>
                <a:gd name="T63" fmla="*/ 1146 h 3371"/>
                <a:gd name="T64" fmla="*/ 2037 w 2357"/>
                <a:gd name="T65" fmla="*/ 1063 h 3371"/>
                <a:gd name="T66" fmla="*/ 2066 w 2357"/>
                <a:gd name="T67" fmla="*/ 980 h 3371"/>
                <a:gd name="T68" fmla="*/ 2082 w 2357"/>
                <a:gd name="T69" fmla="*/ 897 h 3371"/>
                <a:gd name="T70" fmla="*/ 2087 w 2357"/>
                <a:gd name="T71" fmla="*/ 810 h 3371"/>
                <a:gd name="T72" fmla="*/ 2074 w 2357"/>
                <a:gd name="T73" fmla="*/ 722 h 3371"/>
                <a:gd name="T74" fmla="*/ 2045 w 2357"/>
                <a:gd name="T75" fmla="*/ 623 h 3371"/>
                <a:gd name="T76" fmla="*/ 2003 w 2357"/>
                <a:gd name="T77" fmla="*/ 523 h 3371"/>
                <a:gd name="T78" fmla="*/ 1945 w 2357"/>
                <a:gd name="T79" fmla="*/ 411 h 3371"/>
                <a:gd name="T80" fmla="*/ 1870 w 2357"/>
                <a:gd name="T81" fmla="*/ 291 h 3371"/>
                <a:gd name="T82" fmla="*/ 1775 w 2357"/>
                <a:gd name="T83" fmla="*/ 158 h 3371"/>
                <a:gd name="T84" fmla="*/ 1991 w 2357"/>
                <a:gd name="T85" fmla="*/ 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7" h="3371">
                  <a:moveTo>
                    <a:pt x="1991" y="0"/>
                  </a:moveTo>
                  <a:lnTo>
                    <a:pt x="2095" y="149"/>
                  </a:lnTo>
                  <a:lnTo>
                    <a:pt x="2178" y="286"/>
                  </a:lnTo>
                  <a:lnTo>
                    <a:pt x="2249" y="415"/>
                  </a:lnTo>
                  <a:lnTo>
                    <a:pt x="2298" y="540"/>
                  </a:lnTo>
                  <a:lnTo>
                    <a:pt x="2332" y="652"/>
                  </a:lnTo>
                  <a:lnTo>
                    <a:pt x="2353" y="764"/>
                  </a:lnTo>
                  <a:lnTo>
                    <a:pt x="2357" y="868"/>
                  </a:lnTo>
                  <a:lnTo>
                    <a:pt x="2344" y="967"/>
                  </a:lnTo>
                  <a:lnTo>
                    <a:pt x="2323" y="1059"/>
                  </a:lnTo>
                  <a:lnTo>
                    <a:pt x="2290" y="1154"/>
                  </a:lnTo>
                  <a:lnTo>
                    <a:pt x="2244" y="1241"/>
                  </a:lnTo>
                  <a:lnTo>
                    <a:pt x="2186" y="1333"/>
                  </a:lnTo>
                  <a:lnTo>
                    <a:pt x="2124" y="1420"/>
                  </a:lnTo>
                  <a:lnTo>
                    <a:pt x="2049" y="1511"/>
                  </a:lnTo>
                  <a:lnTo>
                    <a:pt x="1966" y="1598"/>
                  </a:lnTo>
                  <a:lnTo>
                    <a:pt x="1875" y="1690"/>
                  </a:lnTo>
                  <a:lnTo>
                    <a:pt x="1783" y="1785"/>
                  </a:lnTo>
                  <a:lnTo>
                    <a:pt x="1679" y="1885"/>
                  </a:lnTo>
                  <a:lnTo>
                    <a:pt x="1575" y="1984"/>
                  </a:lnTo>
                  <a:lnTo>
                    <a:pt x="1467" y="2092"/>
                  </a:lnTo>
                  <a:lnTo>
                    <a:pt x="187" y="3371"/>
                  </a:lnTo>
                  <a:lnTo>
                    <a:pt x="0" y="3184"/>
                  </a:lnTo>
                  <a:lnTo>
                    <a:pt x="1280" y="1906"/>
                  </a:lnTo>
                  <a:lnTo>
                    <a:pt x="1388" y="1798"/>
                  </a:lnTo>
                  <a:lnTo>
                    <a:pt x="1496" y="1694"/>
                  </a:lnTo>
                  <a:lnTo>
                    <a:pt x="1604" y="1590"/>
                  </a:lnTo>
                  <a:lnTo>
                    <a:pt x="1700" y="1490"/>
                  </a:lnTo>
                  <a:lnTo>
                    <a:pt x="1791" y="1399"/>
                  </a:lnTo>
                  <a:lnTo>
                    <a:pt x="1870" y="1312"/>
                  </a:lnTo>
                  <a:lnTo>
                    <a:pt x="1937" y="1225"/>
                  </a:lnTo>
                  <a:lnTo>
                    <a:pt x="1991" y="1146"/>
                  </a:lnTo>
                  <a:lnTo>
                    <a:pt x="2037" y="1063"/>
                  </a:lnTo>
                  <a:lnTo>
                    <a:pt x="2066" y="980"/>
                  </a:lnTo>
                  <a:lnTo>
                    <a:pt x="2082" y="897"/>
                  </a:lnTo>
                  <a:lnTo>
                    <a:pt x="2087" y="810"/>
                  </a:lnTo>
                  <a:lnTo>
                    <a:pt x="2074" y="722"/>
                  </a:lnTo>
                  <a:lnTo>
                    <a:pt x="2045" y="623"/>
                  </a:lnTo>
                  <a:lnTo>
                    <a:pt x="2003" y="523"/>
                  </a:lnTo>
                  <a:lnTo>
                    <a:pt x="1945" y="411"/>
                  </a:lnTo>
                  <a:lnTo>
                    <a:pt x="1870" y="291"/>
                  </a:lnTo>
                  <a:lnTo>
                    <a:pt x="1775" y="158"/>
                  </a:lnTo>
                  <a:lnTo>
                    <a:pt x="1991" y="0"/>
                  </a:lnTo>
                  <a:close/>
                </a:path>
              </a:pathLst>
            </a:custGeom>
            <a:solidFill>
              <a:schemeClr val="bg1">
                <a:lumMod val="8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sp>
          <p:nvSpPr>
            <p:cNvPr id="43" name="Freeform 11">
              <a:extLst>
                <a:ext uri="{FF2B5EF4-FFF2-40B4-BE49-F238E27FC236}">
                  <a16:creationId xmlns:a16="http://schemas.microsoft.com/office/drawing/2014/main" xmlns="" id="{224F81A2-0619-4BB7-9165-0C87D311EA0A}"/>
                </a:ext>
              </a:extLst>
            </p:cNvPr>
            <p:cNvSpPr>
              <a:spLocks/>
            </p:cNvSpPr>
            <p:nvPr/>
          </p:nvSpPr>
          <p:spPr bwMode="auto">
            <a:xfrm>
              <a:off x="10796592" y="-4465639"/>
              <a:ext cx="9229728" cy="9220200"/>
            </a:xfrm>
            <a:custGeom>
              <a:avLst/>
              <a:gdLst>
                <a:gd name="T0" fmla="*/ 2061 w 5814"/>
                <a:gd name="T1" fmla="*/ 316 h 5808"/>
                <a:gd name="T2" fmla="*/ 1629 w 5814"/>
                <a:gd name="T3" fmla="*/ 760 h 5808"/>
                <a:gd name="T4" fmla="*/ 1276 w 5814"/>
                <a:gd name="T5" fmla="*/ 1163 h 5808"/>
                <a:gd name="T6" fmla="*/ 989 w 5814"/>
                <a:gd name="T7" fmla="*/ 1532 h 5808"/>
                <a:gd name="T8" fmla="*/ 768 w 5814"/>
                <a:gd name="T9" fmla="*/ 1860 h 5808"/>
                <a:gd name="T10" fmla="*/ 611 w 5814"/>
                <a:gd name="T11" fmla="*/ 2163 h 5808"/>
                <a:gd name="T12" fmla="*/ 507 w 5814"/>
                <a:gd name="T13" fmla="*/ 2437 h 5808"/>
                <a:gd name="T14" fmla="*/ 457 w 5814"/>
                <a:gd name="T15" fmla="*/ 2690 h 5808"/>
                <a:gd name="T16" fmla="*/ 457 w 5814"/>
                <a:gd name="T17" fmla="*/ 2923 h 5808"/>
                <a:gd name="T18" fmla="*/ 498 w 5814"/>
                <a:gd name="T19" fmla="*/ 3143 h 5808"/>
                <a:gd name="T20" fmla="*/ 581 w 5814"/>
                <a:gd name="T21" fmla="*/ 3350 h 5808"/>
                <a:gd name="T22" fmla="*/ 698 w 5814"/>
                <a:gd name="T23" fmla="*/ 3554 h 5808"/>
                <a:gd name="T24" fmla="*/ 847 w 5814"/>
                <a:gd name="T25" fmla="*/ 3753 h 5808"/>
                <a:gd name="T26" fmla="*/ 1022 w 5814"/>
                <a:gd name="T27" fmla="*/ 3952 h 5808"/>
                <a:gd name="T28" fmla="*/ 1217 w 5814"/>
                <a:gd name="T29" fmla="*/ 4160 h 5808"/>
                <a:gd name="T30" fmla="*/ 1433 w 5814"/>
                <a:gd name="T31" fmla="*/ 4376 h 5808"/>
                <a:gd name="T32" fmla="*/ 1650 w 5814"/>
                <a:gd name="T33" fmla="*/ 4592 h 5808"/>
                <a:gd name="T34" fmla="*/ 1857 w 5814"/>
                <a:gd name="T35" fmla="*/ 4787 h 5808"/>
                <a:gd name="T36" fmla="*/ 2057 w 5814"/>
                <a:gd name="T37" fmla="*/ 4961 h 5808"/>
                <a:gd name="T38" fmla="*/ 2256 w 5814"/>
                <a:gd name="T39" fmla="*/ 5111 h 5808"/>
                <a:gd name="T40" fmla="*/ 2460 w 5814"/>
                <a:gd name="T41" fmla="*/ 5227 h 5808"/>
                <a:gd name="T42" fmla="*/ 2668 w 5814"/>
                <a:gd name="T43" fmla="*/ 5310 h 5808"/>
                <a:gd name="T44" fmla="*/ 2888 w 5814"/>
                <a:gd name="T45" fmla="*/ 5351 h 5808"/>
                <a:gd name="T46" fmla="*/ 3121 w 5814"/>
                <a:gd name="T47" fmla="*/ 5351 h 5808"/>
                <a:gd name="T48" fmla="*/ 3375 w 5814"/>
                <a:gd name="T49" fmla="*/ 5302 h 5808"/>
                <a:gd name="T50" fmla="*/ 3649 w 5814"/>
                <a:gd name="T51" fmla="*/ 5198 h 5808"/>
                <a:gd name="T52" fmla="*/ 3952 w 5814"/>
                <a:gd name="T53" fmla="*/ 5040 h 5808"/>
                <a:gd name="T54" fmla="*/ 4281 w 5814"/>
                <a:gd name="T55" fmla="*/ 4820 h 5808"/>
                <a:gd name="T56" fmla="*/ 4651 w 5814"/>
                <a:gd name="T57" fmla="*/ 4534 h 5808"/>
                <a:gd name="T58" fmla="*/ 5054 w 5814"/>
                <a:gd name="T59" fmla="*/ 4181 h 5808"/>
                <a:gd name="T60" fmla="*/ 5498 w 5814"/>
                <a:gd name="T61" fmla="*/ 3749 h 5808"/>
                <a:gd name="T62" fmla="*/ 5569 w 5814"/>
                <a:gd name="T63" fmla="*/ 4301 h 5808"/>
                <a:gd name="T64" fmla="*/ 5112 w 5814"/>
                <a:gd name="T65" fmla="*/ 4725 h 5808"/>
                <a:gd name="T66" fmla="*/ 4688 w 5814"/>
                <a:gd name="T67" fmla="*/ 5073 h 5808"/>
                <a:gd name="T68" fmla="*/ 4301 w 5814"/>
                <a:gd name="T69" fmla="*/ 5347 h 5808"/>
                <a:gd name="T70" fmla="*/ 3944 w 5814"/>
                <a:gd name="T71" fmla="*/ 5559 h 5808"/>
                <a:gd name="T72" fmla="*/ 3611 w 5814"/>
                <a:gd name="T73" fmla="*/ 5700 h 5808"/>
                <a:gd name="T74" fmla="*/ 3304 w 5814"/>
                <a:gd name="T75" fmla="*/ 5783 h 5808"/>
                <a:gd name="T76" fmla="*/ 3009 w 5814"/>
                <a:gd name="T77" fmla="*/ 5808 h 5808"/>
                <a:gd name="T78" fmla="*/ 2730 w 5814"/>
                <a:gd name="T79" fmla="*/ 5779 h 5808"/>
                <a:gd name="T80" fmla="*/ 2460 w 5814"/>
                <a:gd name="T81" fmla="*/ 5700 h 5808"/>
                <a:gd name="T82" fmla="*/ 2194 w 5814"/>
                <a:gd name="T83" fmla="*/ 5576 h 5808"/>
                <a:gd name="T84" fmla="*/ 1928 w 5814"/>
                <a:gd name="T85" fmla="*/ 5405 h 5808"/>
                <a:gd name="T86" fmla="*/ 1662 w 5814"/>
                <a:gd name="T87" fmla="*/ 5194 h 5808"/>
                <a:gd name="T88" fmla="*/ 407 w 5814"/>
                <a:gd name="T89" fmla="*/ 4355 h 5808"/>
                <a:gd name="T90" fmla="*/ 502 w 5814"/>
                <a:gd name="T91" fmla="*/ 4015 h 5808"/>
                <a:gd name="T92" fmla="*/ 311 w 5814"/>
                <a:gd name="T93" fmla="*/ 3749 h 5808"/>
                <a:gd name="T94" fmla="*/ 166 w 5814"/>
                <a:gd name="T95" fmla="*/ 3483 h 5808"/>
                <a:gd name="T96" fmla="*/ 62 w 5814"/>
                <a:gd name="T97" fmla="*/ 3218 h 5808"/>
                <a:gd name="T98" fmla="*/ 8 w 5814"/>
                <a:gd name="T99" fmla="*/ 2944 h 5808"/>
                <a:gd name="T100" fmla="*/ 4 w 5814"/>
                <a:gd name="T101" fmla="*/ 2657 h 5808"/>
                <a:gd name="T102" fmla="*/ 58 w 5814"/>
                <a:gd name="T103" fmla="*/ 2354 h 5808"/>
                <a:gd name="T104" fmla="*/ 170 w 5814"/>
                <a:gd name="T105" fmla="*/ 2034 h 5808"/>
                <a:gd name="T106" fmla="*/ 345 w 5814"/>
                <a:gd name="T107" fmla="*/ 1694 h 5808"/>
                <a:gd name="T108" fmla="*/ 590 w 5814"/>
                <a:gd name="T109" fmla="*/ 1320 h 5808"/>
                <a:gd name="T110" fmla="*/ 901 w 5814"/>
                <a:gd name="T111" fmla="*/ 918 h 5808"/>
                <a:gd name="T112" fmla="*/ 1284 w 5814"/>
                <a:gd name="T113" fmla="*/ 478 h 5808"/>
                <a:gd name="T114" fmla="*/ 1749 w 5814"/>
                <a:gd name="T115" fmla="*/ 0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14" h="5808">
                  <a:moveTo>
                    <a:pt x="1749" y="0"/>
                  </a:moveTo>
                  <a:lnTo>
                    <a:pt x="2061" y="316"/>
                  </a:lnTo>
                  <a:lnTo>
                    <a:pt x="1837" y="544"/>
                  </a:lnTo>
                  <a:lnTo>
                    <a:pt x="1629" y="760"/>
                  </a:lnTo>
                  <a:lnTo>
                    <a:pt x="1442" y="967"/>
                  </a:lnTo>
                  <a:lnTo>
                    <a:pt x="1276" y="1163"/>
                  </a:lnTo>
                  <a:lnTo>
                    <a:pt x="1122" y="1353"/>
                  </a:lnTo>
                  <a:lnTo>
                    <a:pt x="989" y="1532"/>
                  </a:lnTo>
                  <a:lnTo>
                    <a:pt x="868" y="1698"/>
                  </a:lnTo>
                  <a:lnTo>
                    <a:pt x="768" y="1860"/>
                  </a:lnTo>
                  <a:lnTo>
                    <a:pt x="681" y="2018"/>
                  </a:lnTo>
                  <a:lnTo>
                    <a:pt x="611" y="2163"/>
                  </a:lnTo>
                  <a:lnTo>
                    <a:pt x="552" y="2304"/>
                  </a:lnTo>
                  <a:lnTo>
                    <a:pt x="507" y="2437"/>
                  </a:lnTo>
                  <a:lnTo>
                    <a:pt x="478" y="2566"/>
                  </a:lnTo>
                  <a:lnTo>
                    <a:pt x="457" y="2690"/>
                  </a:lnTo>
                  <a:lnTo>
                    <a:pt x="453" y="2811"/>
                  </a:lnTo>
                  <a:lnTo>
                    <a:pt x="457" y="2923"/>
                  </a:lnTo>
                  <a:lnTo>
                    <a:pt x="473" y="3035"/>
                  </a:lnTo>
                  <a:lnTo>
                    <a:pt x="498" y="3143"/>
                  </a:lnTo>
                  <a:lnTo>
                    <a:pt x="536" y="3247"/>
                  </a:lnTo>
                  <a:lnTo>
                    <a:pt x="581" y="3350"/>
                  </a:lnTo>
                  <a:lnTo>
                    <a:pt x="635" y="3454"/>
                  </a:lnTo>
                  <a:lnTo>
                    <a:pt x="698" y="3554"/>
                  </a:lnTo>
                  <a:lnTo>
                    <a:pt x="768" y="3653"/>
                  </a:lnTo>
                  <a:lnTo>
                    <a:pt x="847" y="3753"/>
                  </a:lnTo>
                  <a:lnTo>
                    <a:pt x="931" y="3853"/>
                  </a:lnTo>
                  <a:lnTo>
                    <a:pt x="1022" y="3952"/>
                  </a:lnTo>
                  <a:lnTo>
                    <a:pt x="1118" y="4056"/>
                  </a:lnTo>
                  <a:lnTo>
                    <a:pt x="1217" y="4160"/>
                  </a:lnTo>
                  <a:lnTo>
                    <a:pt x="1325" y="4268"/>
                  </a:lnTo>
                  <a:lnTo>
                    <a:pt x="1433" y="4376"/>
                  </a:lnTo>
                  <a:lnTo>
                    <a:pt x="1542" y="4484"/>
                  </a:lnTo>
                  <a:lnTo>
                    <a:pt x="1650" y="4592"/>
                  </a:lnTo>
                  <a:lnTo>
                    <a:pt x="1754" y="4691"/>
                  </a:lnTo>
                  <a:lnTo>
                    <a:pt x="1857" y="4787"/>
                  </a:lnTo>
                  <a:lnTo>
                    <a:pt x="1957" y="4878"/>
                  </a:lnTo>
                  <a:lnTo>
                    <a:pt x="2057" y="4961"/>
                  </a:lnTo>
                  <a:lnTo>
                    <a:pt x="2157" y="5040"/>
                  </a:lnTo>
                  <a:lnTo>
                    <a:pt x="2256" y="5111"/>
                  </a:lnTo>
                  <a:lnTo>
                    <a:pt x="2356" y="5173"/>
                  </a:lnTo>
                  <a:lnTo>
                    <a:pt x="2460" y="5227"/>
                  </a:lnTo>
                  <a:lnTo>
                    <a:pt x="2564" y="5273"/>
                  </a:lnTo>
                  <a:lnTo>
                    <a:pt x="2668" y="5310"/>
                  </a:lnTo>
                  <a:lnTo>
                    <a:pt x="2776" y="5335"/>
                  </a:lnTo>
                  <a:lnTo>
                    <a:pt x="2888" y="5351"/>
                  </a:lnTo>
                  <a:lnTo>
                    <a:pt x="3000" y="5356"/>
                  </a:lnTo>
                  <a:lnTo>
                    <a:pt x="3121" y="5351"/>
                  </a:lnTo>
                  <a:lnTo>
                    <a:pt x="3246" y="5331"/>
                  </a:lnTo>
                  <a:lnTo>
                    <a:pt x="3375" y="5302"/>
                  </a:lnTo>
                  <a:lnTo>
                    <a:pt x="3508" y="5256"/>
                  </a:lnTo>
                  <a:lnTo>
                    <a:pt x="3649" y="5198"/>
                  </a:lnTo>
                  <a:lnTo>
                    <a:pt x="3794" y="5127"/>
                  </a:lnTo>
                  <a:lnTo>
                    <a:pt x="3952" y="5040"/>
                  </a:lnTo>
                  <a:lnTo>
                    <a:pt x="4110" y="4936"/>
                  </a:lnTo>
                  <a:lnTo>
                    <a:pt x="4281" y="4820"/>
                  </a:lnTo>
                  <a:lnTo>
                    <a:pt x="4459" y="4687"/>
                  </a:lnTo>
                  <a:lnTo>
                    <a:pt x="4651" y="4534"/>
                  </a:lnTo>
                  <a:lnTo>
                    <a:pt x="4846" y="4367"/>
                  </a:lnTo>
                  <a:lnTo>
                    <a:pt x="5054" y="4181"/>
                  </a:lnTo>
                  <a:lnTo>
                    <a:pt x="5270" y="3973"/>
                  </a:lnTo>
                  <a:lnTo>
                    <a:pt x="5498" y="3749"/>
                  </a:lnTo>
                  <a:lnTo>
                    <a:pt x="5814" y="4060"/>
                  </a:lnTo>
                  <a:lnTo>
                    <a:pt x="5569" y="4301"/>
                  </a:lnTo>
                  <a:lnTo>
                    <a:pt x="5336" y="4525"/>
                  </a:lnTo>
                  <a:lnTo>
                    <a:pt x="5112" y="4725"/>
                  </a:lnTo>
                  <a:lnTo>
                    <a:pt x="4896" y="4907"/>
                  </a:lnTo>
                  <a:lnTo>
                    <a:pt x="4688" y="5073"/>
                  </a:lnTo>
                  <a:lnTo>
                    <a:pt x="4493" y="5219"/>
                  </a:lnTo>
                  <a:lnTo>
                    <a:pt x="4301" y="5347"/>
                  </a:lnTo>
                  <a:lnTo>
                    <a:pt x="4119" y="5459"/>
                  </a:lnTo>
                  <a:lnTo>
                    <a:pt x="3944" y="5559"/>
                  </a:lnTo>
                  <a:lnTo>
                    <a:pt x="3778" y="5638"/>
                  </a:lnTo>
                  <a:lnTo>
                    <a:pt x="3611" y="5700"/>
                  </a:lnTo>
                  <a:lnTo>
                    <a:pt x="3458" y="5750"/>
                  </a:lnTo>
                  <a:lnTo>
                    <a:pt x="3304" y="5783"/>
                  </a:lnTo>
                  <a:lnTo>
                    <a:pt x="3154" y="5804"/>
                  </a:lnTo>
                  <a:lnTo>
                    <a:pt x="3009" y="5808"/>
                  </a:lnTo>
                  <a:lnTo>
                    <a:pt x="2867" y="5800"/>
                  </a:lnTo>
                  <a:lnTo>
                    <a:pt x="2730" y="5779"/>
                  </a:lnTo>
                  <a:lnTo>
                    <a:pt x="2593" y="5746"/>
                  </a:lnTo>
                  <a:lnTo>
                    <a:pt x="2460" y="5700"/>
                  </a:lnTo>
                  <a:lnTo>
                    <a:pt x="2327" y="5642"/>
                  </a:lnTo>
                  <a:lnTo>
                    <a:pt x="2194" y="5576"/>
                  </a:lnTo>
                  <a:lnTo>
                    <a:pt x="2061" y="5493"/>
                  </a:lnTo>
                  <a:lnTo>
                    <a:pt x="1928" y="5405"/>
                  </a:lnTo>
                  <a:lnTo>
                    <a:pt x="1795" y="5306"/>
                  </a:lnTo>
                  <a:lnTo>
                    <a:pt x="1662" y="5194"/>
                  </a:lnTo>
                  <a:lnTo>
                    <a:pt x="1454" y="5401"/>
                  </a:lnTo>
                  <a:lnTo>
                    <a:pt x="407" y="4355"/>
                  </a:lnTo>
                  <a:lnTo>
                    <a:pt x="615" y="4147"/>
                  </a:lnTo>
                  <a:lnTo>
                    <a:pt x="502" y="4015"/>
                  </a:lnTo>
                  <a:lnTo>
                    <a:pt x="403" y="3882"/>
                  </a:lnTo>
                  <a:lnTo>
                    <a:pt x="311" y="3749"/>
                  </a:lnTo>
                  <a:lnTo>
                    <a:pt x="232" y="3616"/>
                  </a:lnTo>
                  <a:lnTo>
                    <a:pt x="166" y="3483"/>
                  </a:lnTo>
                  <a:lnTo>
                    <a:pt x="108" y="3350"/>
                  </a:lnTo>
                  <a:lnTo>
                    <a:pt x="62" y="3218"/>
                  </a:lnTo>
                  <a:lnTo>
                    <a:pt x="29" y="3081"/>
                  </a:lnTo>
                  <a:lnTo>
                    <a:pt x="8" y="2944"/>
                  </a:lnTo>
                  <a:lnTo>
                    <a:pt x="0" y="2802"/>
                  </a:lnTo>
                  <a:lnTo>
                    <a:pt x="4" y="2657"/>
                  </a:lnTo>
                  <a:lnTo>
                    <a:pt x="24" y="2508"/>
                  </a:lnTo>
                  <a:lnTo>
                    <a:pt x="58" y="2354"/>
                  </a:lnTo>
                  <a:lnTo>
                    <a:pt x="108" y="2200"/>
                  </a:lnTo>
                  <a:lnTo>
                    <a:pt x="170" y="2034"/>
                  </a:lnTo>
                  <a:lnTo>
                    <a:pt x="249" y="1868"/>
                  </a:lnTo>
                  <a:lnTo>
                    <a:pt x="345" y="1694"/>
                  </a:lnTo>
                  <a:lnTo>
                    <a:pt x="461" y="1511"/>
                  </a:lnTo>
                  <a:lnTo>
                    <a:pt x="590" y="1320"/>
                  </a:lnTo>
                  <a:lnTo>
                    <a:pt x="735" y="1125"/>
                  </a:lnTo>
                  <a:lnTo>
                    <a:pt x="901" y="918"/>
                  </a:lnTo>
                  <a:lnTo>
                    <a:pt x="1084" y="702"/>
                  </a:lnTo>
                  <a:lnTo>
                    <a:pt x="1284" y="478"/>
                  </a:lnTo>
                  <a:lnTo>
                    <a:pt x="1508" y="245"/>
                  </a:lnTo>
                  <a:lnTo>
                    <a:pt x="174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sp>
          <p:nvSpPr>
            <p:cNvPr id="44" name="Freeform 12">
              <a:extLst>
                <a:ext uri="{FF2B5EF4-FFF2-40B4-BE49-F238E27FC236}">
                  <a16:creationId xmlns:a16="http://schemas.microsoft.com/office/drawing/2014/main" xmlns="" id="{1F5B38E7-6EBB-49A1-8240-57FDDC7EF28B}"/>
                </a:ext>
              </a:extLst>
            </p:cNvPr>
            <p:cNvSpPr>
              <a:spLocks/>
            </p:cNvSpPr>
            <p:nvPr/>
          </p:nvSpPr>
          <p:spPr bwMode="auto">
            <a:xfrm>
              <a:off x="21543962" y="-4294186"/>
              <a:ext cx="1360485" cy="1357312"/>
            </a:xfrm>
            <a:custGeom>
              <a:avLst/>
              <a:gdLst>
                <a:gd name="T0" fmla="*/ 246 w 857"/>
                <a:gd name="T1" fmla="*/ 0 h 855"/>
                <a:gd name="T2" fmla="*/ 312 w 857"/>
                <a:gd name="T3" fmla="*/ 21 h 855"/>
                <a:gd name="T4" fmla="*/ 366 w 857"/>
                <a:gd name="T5" fmla="*/ 62 h 855"/>
                <a:gd name="T6" fmla="*/ 857 w 857"/>
                <a:gd name="T7" fmla="*/ 552 h 855"/>
                <a:gd name="T8" fmla="*/ 553 w 857"/>
                <a:gd name="T9" fmla="*/ 855 h 855"/>
                <a:gd name="T10" fmla="*/ 63 w 857"/>
                <a:gd name="T11" fmla="*/ 365 h 855"/>
                <a:gd name="T12" fmla="*/ 21 w 857"/>
                <a:gd name="T13" fmla="*/ 311 h 855"/>
                <a:gd name="T14" fmla="*/ 0 w 857"/>
                <a:gd name="T15" fmla="*/ 245 h 855"/>
                <a:gd name="T16" fmla="*/ 0 w 857"/>
                <a:gd name="T17" fmla="*/ 179 h 855"/>
                <a:gd name="T18" fmla="*/ 21 w 857"/>
                <a:gd name="T19" fmla="*/ 116 h 855"/>
                <a:gd name="T20" fmla="*/ 63 w 857"/>
                <a:gd name="T21" fmla="*/ 62 h 855"/>
                <a:gd name="T22" fmla="*/ 63 w 857"/>
                <a:gd name="T23" fmla="*/ 62 h 855"/>
                <a:gd name="T24" fmla="*/ 117 w 857"/>
                <a:gd name="T25" fmla="*/ 21 h 855"/>
                <a:gd name="T26" fmla="*/ 179 w 857"/>
                <a:gd name="T27" fmla="*/ 0 h 855"/>
                <a:gd name="T28" fmla="*/ 246 w 857"/>
                <a:gd name="T29"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7" h="855">
                  <a:moveTo>
                    <a:pt x="246" y="0"/>
                  </a:moveTo>
                  <a:lnTo>
                    <a:pt x="312" y="21"/>
                  </a:lnTo>
                  <a:lnTo>
                    <a:pt x="366" y="62"/>
                  </a:lnTo>
                  <a:lnTo>
                    <a:pt x="857" y="552"/>
                  </a:lnTo>
                  <a:lnTo>
                    <a:pt x="553" y="855"/>
                  </a:lnTo>
                  <a:lnTo>
                    <a:pt x="63" y="365"/>
                  </a:lnTo>
                  <a:lnTo>
                    <a:pt x="21" y="311"/>
                  </a:lnTo>
                  <a:lnTo>
                    <a:pt x="0" y="245"/>
                  </a:lnTo>
                  <a:lnTo>
                    <a:pt x="0" y="179"/>
                  </a:lnTo>
                  <a:lnTo>
                    <a:pt x="21" y="116"/>
                  </a:lnTo>
                  <a:lnTo>
                    <a:pt x="63" y="62"/>
                  </a:lnTo>
                  <a:lnTo>
                    <a:pt x="63" y="62"/>
                  </a:lnTo>
                  <a:lnTo>
                    <a:pt x="117" y="21"/>
                  </a:lnTo>
                  <a:lnTo>
                    <a:pt x="179" y="0"/>
                  </a:lnTo>
                  <a:lnTo>
                    <a:pt x="24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350" dirty="0"/>
            </a:p>
          </p:txBody>
        </p:sp>
      </p:grpSp>
      <p:grpSp>
        <p:nvGrpSpPr>
          <p:cNvPr id="8" name="Group 7" descr="Outline of a medical bag that has a small handle on top of it.  In the middle of the bag is a round circle with a plus sign (+) in it, indicating the medical symbol.  Beneith it are the words Health Care and Prescription Drugs" title="outline of a medical bag">
            <a:extLst>
              <a:ext uri="{FF2B5EF4-FFF2-40B4-BE49-F238E27FC236}">
                <a16:creationId xmlns:a16="http://schemas.microsoft.com/office/drawing/2014/main" xmlns="" id="{F9E1D255-48CD-4440-AF42-0CA1907DE730}"/>
              </a:ext>
            </a:extLst>
          </p:cNvPr>
          <p:cNvGrpSpPr/>
          <p:nvPr/>
        </p:nvGrpSpPr>
        <p:grpSpPr>
          <a:xfrm>
            <a:off x="3834882" y="2711965"/>
            <a:ext cx="2380585" cy="1465057"/>
            <a:chOff x="3834882" y="2711965"/>
            <a:chExt cx="2380585" cy="1465057"/>
          </a:xfrm>
        </p:grpSpPr>
        <p:sp>
          <p:nvSpPr>
            <p:cNvPr id="4" name="Rectangle 3">
              <a:extLst>
                <a:ext uri="{FF2B5EF4-FFF2-40B4-BE49-F238E27FC236}">
                  <a16:creationId xmlns:a16="http://schemas.microsoft.com/office/drawing/2014/main" xmlns="" id="{B7B59A53-3340-4ACD-9986-194773E2464B}"/>
                </a:ext>
              </a:extLst>
            </p:cNvPr>
            <p:cNvSpPr/>
            <p:nvPr/>
          </p:nvSpPr>
          <p:spPr>
            <a:xfrm>
              <a:off x="3834882" y="2711965"/>
              <a:ext cx="2380585" cy="1465057"/>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777240" bIns="91440" rtlCol="0" anchor="t"/>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Health Care and Prescription Drugs</a:t>
              </a:r>
            </a:p>
          </p:txBody>
        </p:sp>
        <p:grpSp>
          <p:nvGrpSpPr>
            <p:cNvPr id="12" name="Group 11">
              <a:extLst>
                <a:ext uri="{FF2B5EF4-FFF2-40B4-BE49-F238E27FC236}">
                  <a16:creationId xmlns:a16="http://schemas.microsoft.com/office/drawing/2014/main" xmlns="" id="{D37AEF3D-B170-4878-99DD-6D29B57F0B56}"/>
                </a:ext>
              </a:extLst>
            </p:cNvPr>
            <p:cNvGrpSpPr/>
            <p:nvPr/>
          </p:nvGrpSpPr>
          <p:grpSpPr>
            <a:xfrm>
              <a:off x="3834882" y="2711965"/>
              <a:ext cx="2380100" cy="1465057"/>
              <a:chOff x="4687636" y="2448175"/>
              <a:chExt cx="2448690" cy="1591056"/>
            </a:xfrm>
            <a:solidFill>
              <a:schemeClr val="tx1">
                <a:lumMod val="65000"/>
                <a:lumOff val="35000"/>
              </a:schemeClr>
            </a:solidFill>
          </p:grpSpPr>
          <p:sp>
            <p:nvSpPr>
              <p:cNvPr id="36" name="Freeform: Shape 6">
                <a:extLst>
                  <a:ext uri="{FF2B5EF4-FFF2-40B4-BE49-F238E27FC236}">
                    <a16:creationId xmlns:a16="http://schemas.microsoft.com/office/drawing/2014/main" xmlns="" id="{4B0C3BC6-C57D-44A3-AD8C-DAC09C627441}"/>
                  </a:ext>
                </a:extLst>
              </p:cNvPr>
              <p:cNvSpPr/>
              <p:nvPr/>
            </p:nvSpPr>
            <p:spPr>
              <a:xfrm>
                <a:off x="4687636" y="3953506"/>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sp>
            <p:nvSpPr>
              <p:cNvPr id="46" name="Freeform: Shape 6">
                <a:extLst>
                  <a:ext uri="{FF2B5EF4-FFF2-40B4-BE49-F238E27FC236}">
                    <a16:creationId xmlns:a16="http://schemas.microsoft.com/office/drawing/2014/main" xmlns="" id="{CD949B98-4770-41FB-8D2C-A373708E1897}"/>
                  </a:ext>
                </a:extLst>
              </p:cNvPr>
              <p:cNvSpPr/>
              <p:nvPr/>
            </p:nvSpPr>
            <p:spPr>
              <a:xfrm>
                <a:off x="4687636" y="2448175"/>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grpSp>
        <p:sp>
          <p:nvSpPr>
            <p:cNvPr id="45" name="Freeform 24">
              <a:extLst>
                <a:ext uri="{FF2B5EF4-FFF2-40B4-BE49-F238E27FC236}">
                  <a16:creationId xmlns:a16="http://schemas.microsoft.com/office/drawing/2014/main" xmlns="" id="{A9AF332A-95A4-48AB-8207-BE887622B259}"/>
                </a:ext>
              </a:extLst>
            </p:cNvPr>
            <p:cNvSpPr>
              <a:spLocks noEditPoints="1"/>
            </p:cNvSpPr>
            <p:nvPr/>
          </p:nvSpPr>
          <p:spPr bwMode="auto">
            <a:xfrm>
              <a:off x="4693800" y="2850972"/>
              <a:ext cx="662748" cy="553448"/>
            </a:xfrm>
            <a:custGeom>
              <a:avLst/>
              <a:gdLst>
                <a:gd name="T0" fmla="*/ 214 w 382"/>
                <a:gd name="T1" fmla="*/ 118 h 319"/>
                <a:gd name="T2" fmla="*/ 217 w 382"/>
                <a:gd name="T3" fmla="*/ 120 h 319"/>
                <a:gd name="T4" fmla="*/ 219 w 382"/>
                <a:gd name="T5" fmla="*/ 157 h 319"/>
                <a:gd name="T6" fmla="*/ 254 w 382"/>
                <a:gd name="T7" fmla="*/ 157 h 319"/>
                <a:gd name="T8" fmla="*/ 258 w 382"/>
                <a:gd name="T9" fmla="*/ 162 h 319"/>
                <a:gd name="T10" fmla="*/ 258 w 382"/>
                <a:gd name="T11" fmla="*/ 208 h 319"/>
                <a:gd name="T12" fmla="*/ 254 w 382"/>
                <a:gd name="T13" fmla="*/ 210 h 319"/>
                <a:gd name="T14" fmla="*/ 219 w 382"/>
                <a:gd name="T15" fmla="*/ 212 h 319"/>
                <a:gd name="T16" fmla="*/ 217 w 382"/>
                <a:gd name="T17" fmla="*/ 247 h 319"/>
                <a:gd name="T18" fmla="*/ 214 w 382"/>
                <a:gd name="T19" fmla="*/ 250 h 319"/>
                <a:gd name="T20" fmla="*/ 168 w 382"/>
                <a:gd name="T21" fmla="*/ 249 h 319"/>
                <a:gd name="T22" fmla="*/ 164 w 382"/>
                <a:gd name="T23" fmla="*/ 245 h 319"/>
                <a:gd name="T24" fmla="*/ 131 w 382"/>
                <a:gd name="T25" fmla="*/ 212 h 319"/>
                <a:gd name="T26" fmla="*/ 127 w 382"/>
                <a:gd name="T27" fmla="*/ 210 h 319"/>
                <a:gd name="T28" fmla="*/ 126 w 382"/>
                <a:gd name="T29" fmla="*/ 206 h 319"/>
                <a:gd name="T30" fmla="*/ 126 w 382"/>
                <a:gd name="T31" fmla="*/ 160 h 319"/>
                <a:gd name="T32" fmla="*/ 131 w 382"/>
                <a:gd name="T33" fmla="*/ 157 h 319"/>
                <a:gd name="T34" fmla="*/ 164 w 382"/>
                <a:gd name="T35" fmla="*/ 123 h 319"/>
                <a:gd name="T36" fmla="*/ 168 w 382"/>
                <a:gd name="T37" fmla="*/ 118 h 319"/>
                <a:gd name="T38" fmla="*/ 191 w 382"/>
                <a:gd name="T39" fmla="*/ 95 h 319"/>
                <a:gd name="T40" fmla="*/ 140 w 382"/>
                <a:gd name="T41" fmla="*/ 113 h 319"/>
                <a:gd name="T42" fmla="*/ 108 w 382"/>
                <a:gd name="T43" fmla="*/ 157 h 319"/>
                <a:gd name="T44" fmla="*/ 108 w 382"/>
                <a:gd name="T45" fmla="*/ 212 h 319"/>
                <a:gd name="T46" fmla="*/ 140 w 382"/>
                <a:gd name="T47" fmla="*/ 256 h 319"/>
                <a:gd name="T48" fmla="*/ 191 w 382"/>
                <a:gd name="T49" fmla="*/ 272 h 319"/>
                <a:gd name="T50" fmla="*/ 244 w 382"/>
                <a:gd name="T51" fmla="*/ 256 h 319"/>
                <a:gd name="T52" fmla="*/ 276 w 382"/>
                <a:gd name="T53" fmla="*/ 212 h 319"/>
                <a:gd name="T54" fmla="*/ 276 w 382"/>
                <a:gd name="T55" fmla="*/ 157 h 319"/>
                <a:gd name="T56" fmla="*/ 244 w 382"/>
                <a:gd name="T57" fmla="*/ 113 h 319"/>
                <a:gd name="T58" fmla="*/ 191 w 382"/>
                <a:gd name="T59" fmla="*/ 95 h 319"/>
                <a:gd name="T60" fmla="*/ 152 w 382"/>
                <a:gd name="T61" fmla="*/ 21 h 319"/>
                <a:gd name="T62" fmla="*/ 145 w 382"/>
                <a:gd name="T63" fmla="*/ 30 h 319"/>
                <a:gd name="T64" fmla="*/ 143 w 382"/>
                <a:gd name="T65" fmla="*/ 49 h 319"/>
                <a:gd name="T66" fmla="*/ 240 w 382"/>
                <a:gd name="T67" fmla="*/ 35 h 319"/>
                <a:gd name="T68" fmla="*/ 235 w 382"/>
                <a:gd name="T69" fmla="*/ 24 h 319"/>
                <a:gd name="T70" fmla="*/ 224 w 382"/>
                <a:gd name="T71" fmla="*/ 19 h 319"/>
                <a:gd name="T72" fmla="*/ 159 w 382"/>
                <a:gd name="T73" fmla="*/ 0 h 319"/>
                <a:gd name="T74" fmla="*/ 242 w 382"/>
                <a:gd name="T75" fmla="*/ 3 h 319"/>
                <a:gd name="T76" fmla="*/ 260 w 382"/>
                <a:gd name="T77" fmla="*/ 35 h 319"/>
                <a:gd name="T78" fmla="*/ 286 w 382"/>
                <a:gd name="T79" fmla="*/ 49 h 319"/>
                <a:gd name="T80" fmla="*/ 286 w 382"/>
                <a:gd name="T81" fmla="*/ 35 h 319"/>
                <a:gd name="T82" fmla="*/ 292 w 382"/>
                <a:gd name="T83" fmla="*/ 31 h 319"/>
                <a:gd name="T84" fmla="*/ 323 w 382"/>
                <a:gd name="T85" fmla="*/ 31 h 319"/>
                <a:gd name="T86" fmla="*/ 325 w 382"/>
                <a:gd name="T87" fmla="*/ 37 h 319"/>
                <a:gd name="T88" fmla="*/ 332 w 382"/>
                <a:gd name="T89" fmla="*/ 49 h 319"/>
                <a:gd name="T90" fmla="*/ 367 w 382"/>
                <a:gd name="T91" fmla="*/ 63 h 319"/>
                <a:gd name="T92" fmla="*/ 382 w 382"/>
                <a:gd name="T93" fmla="*/ 97 h 319"/>
                <a:gd name="T94" fmla="*/ 378 w 382"/>
                <a:gd name="T95" fmla="*/ 289 h 319"/>
                <a:gd name="T96" fmla="*/ 352 w 382"/>
                <a:gd name="T97" fmla="*/ 316 h 319"/>
                <a:gd name="T98" fmla="*/ 50 w 382"/>
                <a:gd name="T99" fmla="*/ 319 h 319"/>
                <a:gd name="T100" fmla="*/ 16 w 382"/>
                <a:gd name="T101" fmla="*/ 305 h 319"/>
                <a:gd name="T102" fmla="*/ 0 w 382"/>
                <a:gd name="T103" fmla="*/ 270 h 319"/>
                <a:gd name="T104" fmla="*/ 5 w 382"/>
                <a:gd name="T105" fmla="*/ 79 h 319"/>
                <a:gd name="T106" fmla="*/ 30 w 382"/>
                <a:gd name="T107" fmla="*/ 53 h 319"/>
                <a:gd name="T108" fmla="*/ 57 w 382"/>
                <a:gd name="T109" fmla="*/ 49 h 319"/>
                <a:gd name="T110" fmla="*/ 58 w 382"/>
                <a:gd name="T111" fmla="*/ 35 h 319"/>
                <a:gd name="T112" fmla="*/ 62 w 382"/>
                <a:gd name="T113" fmla="*/ 31 h 319"/>
                <a:gd name="T114" fmla="*/ 94 w 382"/>
                <a:gd name="T115" fmla="*/ 31 h 319"/>
                <a:gd name="T116" fmla="*/ 97 w 382"/>
                <a:gd name="T117" fmla="*/ 37 h 319"/>
                <a:gd name="T118" fmla="*/ 122 w 382"/>
                <a:gd name="T119" fmla="*/ 49 h 319"/>
                <a:gd name="T120" fmla="*/ 127 w 382"/>
                <a:gd name="T121" fmla="*/ 17 h 319"/>
                <a:gd name="T122" fmla="*/ 159 w 382"/>
                <a:gd name="T1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2" h="319">
                  <a:moveTo>
                    <a:pt x="170" y="118"/>
                  </a:moveTo>
                  <a:lnTo>
                    <a:pt x="214" y="118"/>
                  </a:lnTo>
                  <a:lnTo>
                    <a:pt x="216" y="118"/>
                  </a:lnTo>
                  <a:lnTo>
                    <a:pt x="217" y="120"/>
                  </a:lnTo>
                  <a:lnTo>
                    <a:pt x="219" y="123"/>
                  </a:lnTo>
                  <a:lnTo>
                    <a:pt x="219" y="157"/>
                  </a:lnTo>
                  <a:lnTo>
                    <a:pt x="253" y="157"/>
                  </a:lnTo>
                  <a:lnTo>
                    <a:pt x="254" y="157"/>
                  </a:lnTo>
                  <a:lnTo>
                    <a:pt x="256" y="160"/>
                  </a:lnTo>
                  <a:lnTo>
                    <a:pt x="258" y="162"/>
                  </a:lnTo>
                  <a:lnTo>
                    <a:pt x="258" y="206"/>
                  </a:lnTo>
                  <a:lnTo>
                    <a:pt x="258" y="208"/>
                  </a:lnTo>
                  <a:lnTo>
                    <a:pt x="256" y="210"/>
                  </a:lnTo>
                  <a:lnTo>
                    <a:pt x="254" y="210"/>
                  </a:lnTo>
                  <a:lnTo>
                    <a:pt x="253" y="212"/>
                  </a:lnTo>
                  <a:lnTo>
                    <a:pt x="219" y="212"/>
                  </a:lnTo>
                  <a:lnTo>
                    <a:pt x="219" y="245"/>
                  </a:lnTo>
                  <a:lnTo>
                    <a:pt x="217" y="247"/>
                  </a:lnTo>
                  <a:lnTo>
                    <a:pt x="216" y="249"/>
                  </a:lnTo>
                  <a:lnTo>
                    <a:pt x="214" y="250"/>
                  </a:lnTo>
                  <a:lnTo>
                    <a:pt x="170" y="250"/>
                  </a:lnTo>
                  <a:lnTo>
                    <a:pt x="168" y="249"/>
                  </a:lnTo>
                  <a:lnTo>
                    <a:pt x="164" y="247"/>
                  </a:lnTo>
                  <a:lnTo>
                    <a:pt x="164" y="245"/>
                  </a:lnTo>
                  <a:lnTo>
                    <a:pt x="164" y="212"/>
                  </a:lnTo>
                  <a:lnTo>
                    <a:pt x="131" y="212"/>
                  </a:lnTo>
                  <a:lnTo>
                    <a:pt x="129" y="210"/>
                  </a:lnTo>
                  <a:lnTo>
                    <a:pt x="127" y="210"/>
                  </a:lnTo>
                  <a:lnTo>
                    <a:pt x="126" y="208"/>
                  </a:lnTo>
                  <a:lnTo>
                    <a:pt x="126" y="206"/>
                  </a:lnTo>
                  <a:lnTo>
                    <a:pt x="126" y="162"/>
                  </a:lnTo>
                  <a:lnTo>
                    <a:pt x="126" y="160"/>
                  </a:lnTo>
                  <a:lnTo>
                    <a:pt x="127" y="159"/>
                  </a:lnTo>
                  <a:lnTo>
                    <a:pt x="131" y="157"/>
                  </a:lnTo>
                  <a:lnTo>
                    <a:pt x="164" y="157"/>
                  </a:lnTo>
                  <a:lnTo>
                    <a:pt x="164" y="123"/>
                  </a:lnTo>
                  <a:lnTo>
                    <a:pt x="164" y="120"/>
                  </a:lnTo>
                  <a:lnTo>
                    <a:pt x="168" y="118"/>
                  </a:lnTo>
                  <a:lnTo>
                    <a:pt x="170" y="118"/>
                  </a:lnTo>
                  <a:close/>
                  <a:moveTo>
                    <a:pt x="191" y="95"/>
                  </a:moveTo>
                  <a:lnTo>
                    <a:pt x="164" y="100"/>
                  </a:lnTo>
                  <a:lnTo>
                    <a:pt x="140" y="113"/>
                  </a:lnTo>
                  <a:lnTo>
                    <a:pt x="120" y="132"/>
                  </a:lnTo>
                  <a:lnTo>
                    <a:pt x="108" y="157"/>
                  </a:lnTo>
                  <a:lnTo>
                    <a:pt x="103" y="183"/>
                  </a:lnTo>
                  <a:lnTo>
                    <a:pt x="108" y="212"/>
                  </a:lnTo>
                  <a:lnTo>
                    <a:pt x="120" y="236"/>
                  </a:lnTo>
                  <a:lnTo>
                    <a:pt x="140" y="256"/>
                  </a:lnTo>
                  <a:lnTo>
                    <a:pt x="164" y="268"/>
                  </a:lnTo>
                  <a:lnTo>
                    <a:pt x="191" y="272"/>
                  </a:lnTo>
                  <a:lnTo>
                    <a:pt x="219" y="268"/>
                  </a:lnTo>
                  <a:lnTo>
                    <a:pt x="244" y="256"/>
                  </a:lnTo>
                  <a:lnTo>
                    <a:pt x="263" y="236"/>
                  </a:lnTo>
                  <a:lnTo>
                    <a:pt x="276" y="212"/>
                  </a:lnTo>
                  <a:lnTo>
                    <a:pt x="279" y="183"/>
                  </a:lnTo>
                  <a:lnTo>
                    <a:pt x="276" y="157"/>
                  </a:lnTo>
                  <a:lnTo>
                    <a:pt x="263" y="132"/>
                  </a:lnTo>
                  <a:lnTo>
                    <a:pt x="244" y="113"/>
                  </a:lnTo>
                  <a:lnTo>
                    <a:pt x="219" y="100"/>
                  </a:lnTo>
                  <a:lnTo>
                    <a:pt x="191" y="95"/>
                  </a:lnTo>
                  <a:close/>
                  <a:moveTo>
                    <a:pt x="159" y="19"/>
                  </a:moveTo>
                  <a:lnTo>
                    <a:pt x="152" y="21"/>
                  </a:lnTo>
                  <a:lnTo>
                    <a:pt x="149" y="24"/>
                  </a:lnTo>
                  <a:lnTo>
                    <a:pt x="145" y="30"/>
                  </a:lnTo>
                  <a:lnTo>
                    <a:pt x="143" y="35"/>
                  </a:lnTo>
                  <a:lnTo>
                    <a:pt x="143" y="49"/>
                  </a:lnTo>
                  <a:lnTo>
                    <a:pt x="240" y="49"/>
                  </a:lnTo>
                  <a:lnTo>
                    <a:pt x="240" y="35"/>
                  </a:lnTo>
                  <a:lnTo>
                    <a:pt x="239" y="30"/>
                  </a:lnTo>
                  <a:lnTo>
                    <a:pt x="235" y="24"/>
                  </a:lnTo>
                  <a:lnTo>
                    <a:pt x="230" y="21"/>
                  </a:lnTo>
                  <a:lnTo>
                    <a:pt x="224" y="19"/>
                  </a:lnTo>
                  <a:lnTo>
                    <a:pt x="159" y="19"/>
                  </a:lnTo>
                  <a:close/>
                  <a:moveTo>
                    <a:pt x="159" y="0"/>
                  </a:moveTo>
                  <a:lnTo>
                    <a:pt x="224" y="0"/>
                  </a:lnTo>
                  <a:lnTo>
                    <a:pt x="242" y="3"/>
                  </a:lnTo>
                  <a:lnTo>
                    <a:pt x="256" y="17"/>
                  </a:lnTo>
                  <a:lnTo>
                    <a:pt x="260" y="35"/>
                  </a:lnTo>
                  <a:lnTo>
                    <a:pt x="260" y="49"/>
                  </a:lnTo>
                  <a:lnTo>
                    <a:pt x="286" y="49"/>
                  </a:lnTo>
                  <a:lnTo>
                    <a:pt x="286" y="37"/>
                  </a:lnTo>
                  <a:lnTo>
                    <a:pt x="286" y="35"/>
                  </a:lnTo>
                  <a:lnTo>
                    <a:pt x="288" y="31"/>
                  </a:lnTo>
                  <a:lnTo>
                    <a:pt x="292" y="31"/>
                  </a:lnTo>
                  <a:lnTo>
                    <a:pt x="320" y="31"/>
                  </a:lnTo>
                  <a:lnTo>
                    <a:pt x="323" y="31"/>
                  </a:lnTo>
                  <a:lnTo>
                    <a:pt x="325" y="35"/>
                  </a:lnTo>
                  <a:lnTo>
                    <a:pt x="325" y="37"/>
                  </a:lnTo>
                  <a:lnTo>
                    <a:pt x="325" y="49"/>
                  </a:lnTo>
                  <a:lnTo>
                    <a:pt x="332" y="49"/>
                  </a:lnTo>
                  <a:lnTo>
                    <a:pt x="352" y="53"/>
                  </a:lnTo>
                  <a:lnTo>
                    <a:pt x="367" y="63"/>
                  </a:lnTo>
                  <a:lnTo>
                    <a:pt x="378" y="79"/>
                  </a:lnTo>
                  <a:lnTo>
                    <a:pt x="382" y="97"/>
                  </a:lnTo>
                  <a:lnTo>
                    <a:pt x="382" y="270"/>
                  </a:lnTo>
                  <a:lnTo>
                    <a:pt x="378" y="289"/>
                  </a:lnTo>
                  <a:lnTo>
                    <a:pt x="367" y="305"/>
                  </a:lnTo>
                  <a:lnTo>
                    <a:pt x="352" y="316"/>
                  </a:lnTo>
                  <a:lnTo>
                    <a:pt x="332" y="319"/>
                  </a:lnTo>
                  <a:lnTo>
                    <a:pt x="50" y="319"/>
                  </a:lnTo>
                  <a:lnTo>
                    <a:pt x="30" y="316"/>
                  </a:lnTo>
                  <a:lnTo>
                    <a:pt x="16" y="305"/>
                  </a:lnTo>
                  <a:lnTo>
                    <a:pt x="5" y="289"/>
                  </a:lnTo>
                  <a:lnTo>
                    <a:pt x="0" y="270"/>
                  </a:lnTo>
                  <a:lnTo>
                    <a:pt x="0" y="97"/>
                  </a:lnTo>
                  <a:lnTo>
                    <a:pt x="5" y="79"/>
                  </a:lnTo>
                  <a:lnTo>
                    <a:pt x="16" y="63"/>
                  </a:lnTo>
                  <a:lnTo>
                    <a:pt x="30" y="53"/>
                  </a:lnTo>
                  <a:lnTo>
                    <a:pt x="50" y="49"/>
                  </a:lnTo>
                  <a:lnTo>
                    <a:pt x="57" y="49"/>
                  </a:lnTo>
                  <a:lnTo>
                    <a:pt x="57" y="37"/>
                  </a:lnTo>
                  <a:lnTo>
                    <a:pt x="58" y="35"/>
                  </a:lnTo>
                  <a:lnTo>
                    <a:pt x="60" y="31"/>
                  </a:lnTo>
                  <a:lnTo>
                    <a:pt x="62" y="31"/>
                  </a:lnTo>
                  <a:lnTo>
                    <a:pt x="92" y="31"/>
                  </a:lnTo>
                  <a:lnTo>
                    <a:pt x="94" y="31"/>
                  </a:lnTo>
                  <a:lnTo>
                    <a:pt x="96" y="35"/>
                  </a:lnTo>
                  <a:lnTo>
                    <a:pt x="97" y="37"/>
                  </a:lnTo>
                  <a:lnTo>
                    <a:pt x="97" y="49"/>
                  </a:lnTo>
                  <a:lnTo>
                    <a:pt x="122" y="49"/>
                  </a:lnTo>
                  <a:lnTo>
                    <a:pt x="122" y="35"/>
                  </a:lnTo>
                  <a:lnTo>
                    <a:pt x="127" y="17"/>
                  </a:lnTo>
                  <a:lnTo>
                    <a:pt x="140" y="3"/>
                  </a:lnTo>
                  <a:lnTo>
                    <a:pt x="15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descr="outline of a bed with a pillow on it.  Above the bed is an orange +, medical sign.  Below the bed are the words&quot; Long Term Care Facilities" title="symbol of a bed with the medical sign above it">
            <a:extLst>
              <a:ext uri="{FF2B5EF4-FFF2-40B4-BE49-F238E27FC236}">
                <a16:creationId xmlns:a16="http://schemas.microsoft.com/office/drawing/2014/main" xmlns="" id="{58808969-9B8B-4103-89C6-D504BF9F36D0}"/>
              </a:ext>
            </a:extLst>
          </p:cNvPr>
          <p:cNvGrpSpPr/>
          <p:nvPr/>
        </p:nvGrpSpPr>
        <p:grpSpPr>
          <a:xfrm>
            <a:off x="6349480" y="2711965"/>
            <a:ext cx="2381522" cy="1465057"/>
            <a:chOff x="6349480" y="2711965"/>
            <a:chExt cx="2381522" cy="1465057"/>
          </a:xfrm>
        </p:grpSpPr>
        <p:sp>
          <p:nvSpPr>
            <p:cNvPr id="9" name="Rectangle 8">
              <a:extLst>
                <a:ext uri="{FF2B5EF4-FFF2-40B4-BE49-F238E27FC236}">
                  <a16:creationId xmlns:a16="http://schemas.microsoft.com/office/drawing/2014/main" xmlns="" id="{D771A8B2-3591-4A65-9D92-0C64EF05482A}"/>
                </a:ext>
              </a:extLst>
            </p:cNvPr>
            <p:cNvSpPr/>
            <p:nvPr/>
          </p:nvSpPr>
          <p:spPr>
            <a:xfrm>
              <a:off x="6349480" y="2711965"/>
              <a:ext cx="2381522" cy="1465057"/>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777240" bIns="91440" rtlCol="0" anchor="t"/>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Long Term Care Facilities</a:t>
              </a:r>
            </a:p>
          </p:txBody>
        </p:sp>
        <p:grpSp>
          <p:nvGrpSpPr>
            <p:cNvPr id="47" name="Group 46">
              <a:extLst>
                <a:ext uri="{FF2B5EF4-FFF2-40B4-BE49-F238E27FC236}">
                  <a16:creationId xmlns:a16="http://schemas.microsoft.com/office/drawing/2014/main" xmlns="" id="{4EB7A255-9BD9-4FDC-91EF-64196203FF94}"/>
                </a:ext>
              </a:extLst>
            </p:cNvPr>
            <p:cNvGrpSpPr/>
            <p:nvPr/>
          </p:nvGrpSpPr>
          <p:grpSpPr>
            <a:xfrm>
              <a:off x="6350902" y="2711965"/>
              <a:ext cx="2380100" cy="1465057"/>
              <a:chOff x="4687636" y="2448175"/>
              <a:chExt cx="2448690" cy="1591056"/>
            </a:xfrm>
            <a:solidFill>
              <a:schemeClr val="accent3"/>
            </a:solidFill>
          </p:grpSpPr>
          <p:sp>
            <p:nvSpPr>
              <p:cNvPr id="48" name="Freeform: Shape 6">
                <a:extLst>
                  <a:ext uri="{FF2B5EF4-FFF2-40B4-BE49-F238E27FC236}">
                    <a16:creationId xmlns:a16="http://schemas.microsoft.com/office/drawing/2014/main" xmlns="" id="{AA14CC17-2E84-4905-9F57-4EF933CE1681}"/>
                  </a:ext>
                </a:extLst>
              </p:cNvPr>
              <p:cNvSpPr/>
              <p:nvPr/>
            </p:nvSpPr>
            <p:spPr>
              <a:xfrm>
                <a:off x="4687636" y="3953506"/>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sp>
            <p:nvSpPr>
              <p:cNvPr id="49" name="Freeform: Shape 6">
                <a:extLst>
                  <a:ext uri="{FF2B5EF4-FFF2-40B4-BE49-F238E27FC236}">
                    <a16:creationId xmlns:a16="http://schemas.microsoft.com/office/drawing/2014/main" xmlns="" id="{40ED030A-276C-4AD3-B1A1-EC48CE76D0EE}"/>
                  </a:ext>
                </a:extLst>
              </p:cNvPr>
              <p:cNvSpPr/>
              <p:nvPr/>
            </p:nvSpPr>
            <p:spPr>
              <a:xfrm>
                <a:off x="4687636" y="2448175"/>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grpSp>
        <p:sp>
          <p:nvSpPr>
            <p:cNvPr id="50" name="Freeform 31">
              <a:extLst>
                <a:ext uri="{FF2B5EF4-FFF2-40B4-BE49-F238E27FC236}">
                  <a16:creationId xmlns:a16="http://schemas.microsoft.com/office/drawing/2014/main" xmlns="" id="{0DD0905F-3EB9-4E53-91BA-AB85E7DC4D78}"/>
                </a:ext>
              </a:extLst>
            </p:cNvPr>
            <p:cNvSpPr>
              <a:spLocks noEditPoints="1"/>
            </p:cNvSpPr>
            <p:nvPr/>
          </p:nvSpPr>
          <p:spPr bwMode="auto">
            <a:xfrm>
              <a:off x="7148482" y="2883746"/>
              <a:ext cx="783518" cy="487900"/>
            </a:xfrm>
            <a:custGeom>
              <a:avLst/>
              <a:gdLst>
                <a:gd name="T0" fmla="*/ 176 w 446"/>
                <a:gd name="T1" fmla="*/ 169 h 307"/>
                <a:gd name="T2" fmla="*/ 189 w 446"/>
                <a:gd name="T3" fmla="*/ 175 h 307"/>
                <a:gd name="T4" fmla="*/ 192 w 446"/>
                <a:gd name="T5" fmla="*/ 185 h 307"/>
                <a:gd name="T6" fmla="*/ 189 w 446"/>
                <a:gd name="T7" fmla="*/ 198 h 307"/>
                <a:gd name="T8" fmla="*/ 176 w 446"/>
                <a:gd name="T9" fmla="*/ 203 h 307"/>
                <a:gd name="T10" fmla="*/ 79 w 446"/>
                <a:gd name="T11" fmla="*/ 201 h 307"/>
                <a:gd name="T12" fmla="*/ 69 w 446"/>
                <a:gd name="T13" fmla="*/ 192 h 307"/>
                <a:gd name="T14" fmla="*/ 69 w 446"/>
                <a:gd name="T15" fmla="*/ 180 h 307"/>
                <a:gd name="T16" fmla="*/ 79 w 446"/>
                <a:gd name="T17" fmla="*/ 171 h 307"/>
                <a:gd name="T18" fmla="*/ 26 w 446"/>
                <a:gd name="T19" fmla="*/ 81 h 307"/>
                <a:gd name="T20" fmla="*/ 40 w 446"/>
                <a:gd name="T21" fmla="*/ 85 h 307"/>
                <a:gd name="T22" fmla="*/ 51 w 446"/>
                <a:gd name="T23" fmla="*/ 95 h 307"/>
                <a:gd name="T24" fmla="*/ 54 w 446"/>
                <a:gd name="T25" fmla="*/ 109 h 307"/>
                <a:gd name="T26" fmla="*/ 392 w 446"/>
                <a:gd name="T27" fmla="*/ 215 h 307"/>
                <a:gd name="T28" fmla="*/ 393 w 446"/>
                <a:gd name="T29" fmla="*/ 152 h 307"/>
                <a:gd name="T30" fmla="*/ 401 w 446"/>
                <a:gd name="T31" fmla="*/ 139 h 307"/>
                <a:gd name="T32" fmla="*/ 411 w 446"/>
                <a:gd name="T33" fmla="*/ 132 h 307"/>
                <a:gd name="T34" fmla="*/ 425 w 446"/>
                <a:gd name="T35" fmla="*/ 132 h 307"/>
                <a:gd name="T36" fmla="*/ 438 w 446"/>
                <a:gd name="T37" fmla="*/ 139 h 307"/>
                <a:gd name="T38" fmla="*/ 445 w 446"/>
                <a:gd name="T39" fmla="*/ 152 h 307"/>
                <a:gd name="T40" fmla="*/ 446 w 446"/>
                <a:gd name="T41" fmla="*/ 298 h 307"/>
                <a:gd name="T42" fmla="*/ 441 w 446"/>
                <a:gd name="T43" fmla="*/ 305 h 307"/>
                <a:gd name="T44" fmla="*/ 401 w 446"/>
                <a:gd name="T45" fmla="*/ 307 h 307"/>
                <a:gd name="T46" fmla="*/ 393 w 446"/>
                <a:gd name="T47" fmla="*/ 302 h 307"/>
                <a:gd name="T48" fmla="*/ 392 w 446"/>
                <a:gd name="T49" fmla="*/ 272 h 307"/>
                <a:gd name="T50" fmla="*/ 54 w 446"/>
                <a:gd name="T51" fmla="*/ 298 h 307"/>
                <a:gd name="T52" fmla="*/ 49 w 446"/>
                <a:gd name="T53" fmla="*/ 305 h 307"/>
                <a:gd name="T54" fmla="*/ 9 w 446"/>
                <a:gd name="T55" fmla="*/ 307 h 307"/>
                <a:gd name="T56" fmla="*/ 1 w 446"/>
                <a:gd name="T57" fmla="*/ 302 h 307"/>
                <a:gd name="T58" fmla="*/ 0 w 446"/>
                <a:gd name="T59" fmla="*/ 109 h 307"/>
                <a:gd name="T60" fmla="*/ 3 w 446"/>
                <a:gd name="T61" fmla="*/ 95 h 307"/>
                <a:gd name="T62" fmla="*/ 14 w 446"/>
                <a:gd name="T63" fmla="*/ 85 h 307"/>
                <a:gd name="T64" fmla="*/ 26 w 446"/>
                <a:gd name="T65" fmla="*/ 81 h 307"/>
                <a:gd name="T66" fmla="*/ 318 w 446"/>
                <a:gd name="T67" fmla="*/ 0 h 307"/>
                <a:gd name="T68" fmla="*/ 321 w 446"/>
                <a:gd name="T69" fmla="*/ 3 h 307"/>
                <a:gd name="T70" fmla="*/ 323 w 446"/>
                <a:gd name="T71" fmla="*/ 42 h 307"/>
                <a:gd name="T72" fmla="*/ 358 w 446"/>
                <a:gd name="T73" fmla="*/ 42 h 307"/>
                <a:gd name="T74" fmla="*/ 363 w 446"/>
                <a:gd name="T75" fmla="*/ 44 h 307"/>
                <a:gd name="T76" fmla="*/ 363 w 446"/>
                <a:gd name="T77" fmla="*/ 47 h 307"/>
                <a:gd name="T78" fmla="*/ 363 w 446"/>
                <a:gd name="T79" fmla="*/ 97 h 307"/>
                <a:gd name="T80" fmla="*/ 358 w 446"/>
                <a:gd name="T81" fmla="*/ 99 h 307"/>
                <a:gd name="T82" fmla="*/ 323 w 446"/>
                <a:gd name="T83" fmla="*/ 136 h 307"/>
                <a:gd name="T84" fmla="*/ 319 w 446"/>
                <a:gd name="T85" fmla="*/ 141 h 307"/>
                <a:gd name="T86" fmla="*/ 270 w 446"/>
                <a:gd name="T87" fmla="*/ 141 h 307"/>
                <a:gd name="T88" fmla="*/ 266 w 446"/>
                <a:gd name="T89" fmla="*/ 139 h 307"/>
                <a:gd name="T90" fmla="*/ 265 w 446"/>
                <a:gd name="T91" fmla="*/ 99 h 307"/>
                <a:gd name="T92" fmla="*/ 226 w 446"/>
                <a:gd name="T93" fmla="*/ 99 h 307"/>
                <a:gd name="T94" fmla="*/ 224 w 446"/>
                <a:gd name="T95" fmla="*/ 97 h 307"/>
                <a:gd name="T96" fmla="*/ 222 w 446"/>
                <a:gd name="T97" fmla="*/ 47 h 307"/>
                <a:gd name="T98" fmla="*/ 226 w 446"/>
                <a:gd name="T99" fmla="*/ 44 h 307"/>
                <a:gd name="T100" fmla="*/ 265 w 446"/>
                <a:gd name="T101" fmla="*/ 42 h 307"/>
                <a:gd name="T102" fmla="*/ 266 w 446"/>
                <a:gd name="T103" fmla="*/ 3 h 307"/>
                <a:gd name="T104" fmla="*/ 270 w 446"/>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6" h="307">
                  <a:moveTo>
                    <a:pt x="84" y="169"/>
                  </a:moveTo>
                  <a:lnTo>
                    <a:pt x="176" y="169"/>
                  </a:lnTo>
                  <a:lnTo>
                    <a:pt x="183" y="171"/>
                  </a:lnTo>
                  <a:lnTo>
                    <a:pt x="189" y="175"/>
                  </a:lnTo>
                  <a:lnTo>
                    <a:pt x="192" y="180"/>
                  </a:lnTo>
                  <a:lnTo>
                    <a:pt x="192" y="185"/>
                  </a:lnTo>
                  <a:lnTo>
                    <a:pt x="192" y="192"/>
                  </a:lnTo>
                  <a:lnTo>
                    <a:pt x="189" y="198"/>
                  </a:lnTo>
                  <a:lnTo>
                    <a:pt x="183" y="201"/>
                  </a:lnTo>
                  <a:lnTo>
                    <a:pt x="176" y="203"/>
                  </a:lnTo>
                  <a:lnTo>
                    <a:pt x="84" y="203"/>
                  </a:lnTo>
                  <a:lnTo>
                    <a:pt x="79" y="201"/>
                  </a:lnTo>
                  <a:lnTo>
                    <a:pt x="74" y="198"/>
                  </a:lnTo>
                  <a:lnTo>
                    <a:pt x="69" y="192"/>
                  </a:lnTo>
                  <a:lnTo>
                    <a:pt x="69" y="185"/>
                  </a:lnTo>
                  <a:lnTo>
                    <a:pt x="69" y="180"/>
                  </a:lnTo>
                  <a:lnTo>
                    <a:pt x="74" y="175"/>
                  </a:lnTo>
                  <a:lnTo>
                    <a:pt x="79" y="171"/>
                  </a:lnTo>
                  <a:lnTo>
                    <a:pt x="84" y="169"/>
                  </a:lnTo>
                  <a:close/>
                  <a:moveTo>
                    <a:pt x="26" y="81"/>
                  </a:moveTo>
                  <a:lnTo>
                    <a:pt x="33" y="83"/>
                  </a:lnTo>
                  <a:lnTo>
                    <a:pt x="40" y="85"/>
                  </a:lnTo>
                  <a:lnTo>
                    <a:pt x="46" y="90"/>
                  </a:lnTo>
                  <a:lnTo>
                    <a:pt x="51" y="95"/>
                  </a:lnTo>
                  <a:lnTo>
                    <a:pt x="53" y="100"/>
                  </a:lnTo>
                  <a:lnTo>
                    <a:pt x="54" y="109"/>
                  </a:lnTo>
                  <a:lnTo>
                    <a:pt x="54" y="215"/>
                  </a:lnTo>
                  <a:lnTo>
                    <a:pt x="392" y="215"/>
                  </a:lnTo>
                  <a:lnTo>
                    <a:pt x="392" y="159"/>
                  </a:lnTo>
                  <a:lnTo>
                    <a:pt x="393" y="152"/>
                  </a:lnTo>
                  <a:lnTo>
                    <a:pt x="395" y="145"/>
                  </a:lnTo>
                  <a:lnTo>
                    <a:pt x="401" y="139"/>
                  </a:lnTo>
                  <a:lnTo>
                    <a:pt x="406" y="136"/>
                  </a:lnTo>
                  <a:lnTo>
                    <a:pt x="411" y="132"/>
                  </a:lnTo>
                  <a:lnTo>
                    <a:pt x="418" y="130"/>
                  </a:lnTo>
                  <a:lnTo>
                    <a:pt x="425" y="132"/>
                  </a:lnTo>
                  <a:lnTo>
                    <a:pt x="432" y="136"/>
                  </a:lnTo>
                  <a:lnTo>
                    <a:pt x="438" y="139"/>
                  </a:lnTo>
                  <a:lnTo>
                    <a:pt x="443" y="145"/>
                  </a:lnTo>
                  <a:lnTo>
                    <a:pt x="445" y="152"/>
                  </a:lnTo>
                  <a:lnTo>
                    <a:pt x="446" y="159"/>
                  </a:lnTo>
                  <a:lnTo>
                    <a:pt x="446" y="298"/>
                  </a:lnTo>
                  <a:lnTo>
                    <a:pt x="445" y="302"/>
                  </a:lnTo>
                  <a:lnTo>
                    <a:pt x="441" y="305"/>
                  </a:lnTo>
                  <a:lnTo>
                    <a:pt x="436" y="307"/>
                  </a:lnTo>
                  <a:lnTo>
                    <a:pt x="401" y="307"/>
                  </a:lnTo>
                  <a:lnTo>
                    <a:pt x="397" y="305"/>
                  </a:lnTo>
                  <a:lnTo>
                    <a:pt x="393" y="302"/>
                  </a:lnTo>
                  <a:lnTo>
                    <a:pt x="392" y="298"/>
                  </a:lnTo>
                  <a:lnTo>
                    <a:pt x="392" y="272"/>
                  </a:lnTo>
                  <a:lnTo>
                    <a:pt x="54" y="272"/>
                  </a:lnTo>
                  <a:lnTo>
                    <a:pt x="54" y="298"/>
                  </a:lnTo>
                  <a:lnTo>
                    <a:pt x="53" y="302"/>
                  </a:lnTo>
                  <a:lnTo>
                    <a:pt x="49" y="305"/>
                  </a:lnTo>
                  <a:lnTo>
                    <a:pt x="44" y="307"/>
                  </a:lnTo>
                  <a:lnTo>
                    <a:pt x="9" y="307"/>
                  </a:lnTo>
                  <a:lnTo>
                    <a:pt x="5" y="305"/>
                  </a:lnTo>
                  <a:lnTo>
                    <a:pt x="1" y="302"/>
                  </a:lnTo>
                  <a:lnTo>
                    <a:pt x="0" y="298"/>
                  </a:lnTo>
                  <a:lnTo>
                    <a:pt x="0" y="109"/>
                  </a:lnTo>
                  <a:lnTo>
                    <a:pt x="1" y="100"/>
                  </a:lnTo>
                  <a:lnTo>
                    <a:pt x="3" y="95"/>
                  </a:lnTo>
                  <a:lnTo>
                    <a:pt x="7" y="90"/>
                  </a:lnTo>
                  <a:lnTo>
                    <a:pt x="14" y="85"/>
                  </a:lnTo>
                  <a:lnTo>
                    <a:pt x="19" y="83"/>
                  </a:lnTo>
                  <a:lnTo>
                    <a:pt x="26" y="81"/>
                  </a:lnTo>
                  <a:close/>
                  <a:moveTo>
                    <a:pt x="270" y="0"/>
                  </a:moveTo>
                  <a:lnTo>
                    <a:pt x="318" y="0"/>
                  </a:lnTo>
                  <a:lnTo>
                    <a:pt x="319" y="2"/>
                  </a:lnTo>
                  <a:lnTo>
                    <a:pt x="321" y="3"/>
                  </a:lnTo>
                  <a:lnTo>
                    <a:pt x="323" y="5"/>
                  </a:lnTo>
                  <a:lnTo>
                    <a:pt x="323" y="42"/>
                  </a:lnTo>
                  <a:lnTo>
                    <a:pt x="358" y="42"/>
                  </a:lnTo>
                  <a:lnTo>
                    <a:pt x="358" y="42"/>
                  </a:lnTo>
                  <a:lnTo>
                    <a:pt x="362" y="42"/>
                  </a:lnTo>
                  <a:lnTo>
                    <a:pt x="363" y="44"/>
                  </a:lnTo>
                  <a:lnTo>
                    <a:pt x="363" y="46"/>
                  </a:lnTo>
                  <a:lnTo>
                    <a:pt x="363" y="47"/>
                  </a:lnTo>
                  <a:lnTo>
                    <a:pt x="363" y="93"/>
                  </a:lnTo>
                  <a:lnTo>
                    <a:pt x="363" y="97"/>
                  </a:lnTo>
                  <a:lnTo>
                    <a:pt x="362" y="99"/>
                  </a:lnTo>
                  <a:lnTo>
                    <a:pt x="358" y="99"/>
                  </a:lnTo>
                  <a:lnTo>
                    <a:pt x="323" y="99"/>
                  </a:lnTo>
                  <a:lnTo>
                    <a:pt x="323" y="136"/>
                  </a:lnTo>
                  <a:lnTo>
                    <a:pt x="321" y="139"/>
                  </a:lnTo>
                  <a:lnTo>
                    <a:pt x="319" y="141"/>
                  </a:lnTo>
                  <a:lnTo>
                    <a:pt x="318" y="141"/>
                  </a:lnTo>
                  <a:lnTo>
                    <a:pt x="270" y="141"/>
                  </a:lnTo>
                  <a:lnTo>
                    <a:pt x="268" y="141"/>
                  </a:lnTo>
                  <a:lnTo>
                    <a:pt x="266" y="139"/>
                  </a:lnTo>
                  <a:lnTo>
                    <a:pt x="265" y="136"/>
                  </a:lnTo>
                  <a:lnTo>
                    <a:pt x="265" y="99"/>
                  </a:lnTo>
                  <a:lnTo>
                    <a:pt x="228" y="99"/>
                  </a:lnTo>
                  <a:lnTo>
                    <a:pt x="226" y="99"/>
                  </a:lnTo>
                  <a:lnTo>
                    <a:pt x="224" y="99"/>
                  </a:lnTo>
                  <a:lnTo>
                    <a:pt x="224" y="97"/>
                  </a:lnTo>
                  <a:lnTo>
                    <a:pt x="222" y="93"/>
                  </a:lnTo>
                  <a:lnTo>
                    <a:pt x="222" y="47"/>
                  </a:lnTo>
                  <a:lnTo>
                    <a:pt x="224" y="46"/>
                  </a:lnTo>
                  <a:lnTo>
                    <a:pt x="226" y="44"/>
                  </a:lnTo>
                  <a:lnTo>
                    <a:pt x="228" y="42"/>
                  </a:lnTo>
                  <a:lnTo>
                    <a:pt x="265" y="42"/>
                  </a:lnTo>
                  <a:lnTo>
                    <a:pt x="265" y="5"/>
                  </a:lnTo>
                  <a:lnTo>
                    <a:pt x="266" y="3"/>
                  </a:lnTo>
                  <a:lnTo>
                    <a:pt x="268" y="2"/>
                  </a:lnTo>
                  <a:lnTo>
                    <a:pt x="27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descr="Outline of a head.  Where the brain should be located are gear symbols that are lined up together.  Below the head are the words Therapies and Supports" title="outline of a head with gears in the brain location">
            <a:extLst>
              <a:ext uri="{FF2B5EF4-FFF2-40B4-BE49-F238E27FC236}">
                <a16:creationId xmlns:a16="http://schemas.microsoft.com/office/drawing/2014/main" xmlns="" id="{1E79B211-807D-4F3D-A911-0ED921BD7549}"/>
              </a:ext>
            </a:extLst>
          </p:cNvPr>
          <p:cNvGrpSpPr/>
          <p:nvPr/>
        </p:nvGrpSpPr>
        <p:grpSpPr>
          <a:xfrm>
            <a:off x="3834882" y="4314131"/>
            <a:ext cx="2380585" cy="1465057"/>
            <a:chOff x="3834882" y="4314131"/>
            <a:chExt cx="2380585" cy="1465057"/>
          </a:xfrm>
        </p:grpSpPr>
        <p:sp>
          <p:nvSpPr>
            <p:cNvPr id="13" name="Rectangle 12">
              <a:extLst>
                <a:ext uri="{FF2B5EF4-FFF2-40B4-BE49-F238E27FC236}">
                  <a16:creationId xmlns:a16="http://schemas.microsoft.com/office/drawing/2014/main" xmlns="" id="{BA78DD21-4192-4E36-9316-099C891EE191}"/>
                </a:ext>
              </a:extLst>
            </p:cNvPr>
            <p:cNvSpPr/>
            <p:nvPr/>
          </p:nvSpPr>
          <p:spPr>
            <a:xfrm>
              <a:off x="3834882" y="4318096"/>
              <a:ext cx="2380585" cy="1461092"/>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777240" bIns="91440" rtlCol="0" anchor="t"/>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Therapies and Supports</a:t>
              </a:r>
            </a:p>
          </p:txBody>
        </p:sp>
        <p:grpSp>
          <p:nvGrpSpPr>
            <p:cNvPr id="56" name="Group 55">
              <a:extLst>
                <a:ext uri="{FF2B5EF4-FFF2-40B4-BE49-F238E27FC236}">
                  <a16:creationId xmlns:a16="http://schemas.microsoft.com/office/drawing/2014/main" xmlns="" id="{30DB5ADC-DE5F-455E-9510-D725939AFDF0}"/>
                </a:ext>
              </a:extLst>
            </p:cNvPr>
            <p:cNvGrpSpPr/>
            <p:nvPr/>
          </p:nvGrpSpPr>
          <p:grpSpPr>
            <a:xfrm>
              <a:off x="3834882" y="4314131"/>
              <a:ext cx="2380100" cy="1465057"/>
              <a:chOff x="4687636" y="2448175"/>
              <a:chExt cx="2448690" cy="1591056"/>
            </a:xfrm>
            <a:solidFill>
              <a:schemeClr val="accent3"/>
            </a:solidFill>
          </p:grpSpPr>
          <p:sp>
            <p:nvSpPr>
              <p:cNvPr id="57" name="Freeform: Shape 6">
                <a:extLst>
                  <a:ext uri="{FF2B5EF4-FFF2-40B4-BE49-F238E27FC236}">
                    <a16:creationId xmlns:a16="http://schemas.microsoft.com/office/drawing/2014/main" xmlns="" id="{F501C0AB-5EFF-4D67-BC6E-1D0E3F91942F}"/>
                  </a:ext>
                </a:extLst>
              </p:cNvPr>
              <p:cNvSpPr/>
              <p:nvPr/>
            </p:nvSpPr>
            <p:spPr>
              <a:xfrm>
                <a:off x="4687636" y="3953506"/>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p>
            </p:txBody>
          </p:sp>
          <p:sp>
            <p:nvSpPr>
              <p:cNvPr id="58" name="Freeform: Shape 6">
                <a:extLst>
                  <a:ext uri="{FF2B5EF4-FFF2-40B4-BE49-F238E27FC236}">
                    <a16:creationId xmlns:a16="http://schemas.microsoft.com/office/drawing/2014/main" xmlns="" id="{05DFA90F-7470-41DF-B44B-B6D73913DD92}"/>
                  </a:ext>
                </a:extLst>
              </p:cNvPr>
              <p:cNvSpPr/>
              <p:nvPr/>
            </p:nvSpPr>
            <p:spPr>
              <a:xfrm>
                <a:off x="4687636" y="2448175"/>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p>
            </p:txBody>
          </p:sp>
        </p:grpSp>
        <p:grpSp>
          <p:nvGrpSpPr>
            <p:cNvPr id="51" name="Group 50">
              <a:extLst>
                <a:ext uri="{FF2B5EF4-FFF2-40B4-BE49-F238E27FC236}">
                  <a16:creationId xmlns:a16="http://schemas.microsoft.com/office/drawing/2014/main" xmlns="" id="{299CE003-22A6-4F2F-89E4-1B6BD2E8C52A}"/>
                </a:ext>
              </a:extLst>
            </p:cNvPr>
            <p:cNvGrpSpPr/>
            <p:nvPr/>
          </p:nvGrpSpPr>
          <p:grpSpPr>
            <a:xfrm>
              <a:off x="4811510" y="4493870"/>
              <a:ext cx="427328" cy="550956"/>
              <a:chOff x="7161213" y="1554163"/>
              <a:chExt cx="504825" cy="650875"/>
            </a:xfrm>
            <a:solidFill>
              <a:schemeClr val="accent3"/>
            </a:solidFill>
          </p:grpSpPr>
          <p:sp>
            <p:nvSpPr>
              <p:cNvPr id="52" name="Freeform 43">
                <a:extLst>
                  <a:ext uri="{FF2B5EF4-FFF2-40B4-BE49-F238E27FC236}">
                    <a16:creationId xmlns:a16="http://schemas.microsoft.com/office/drawing/2014/main" xmlns="" id="{97DD4427-F07E-46D8-A79A-94E310FA25B8}"/>
                  </a:ext>
                </a:extLst>
              </p:cNvPr>
              <p:cNvSpPr>
                <a:spLocks/>
              </p:cNvSpPr>
              <p:nvPr/>
            </p:nvSpPr>
            <p:spPr bwMode="auto">
              <a:xfrm>
                <a:off x="7435850" y="1831975"/>
                <a:ext cx="25400" cy="25400"/>
              </a:xfrm>
              <a:custGeom>
                <a:avLst/>
                <a:gdLst>
                  <a:gd name="T0" fmla="*/ 9 w 16"/>
                  <a:gd name="T1" fmla="*/ 0 h 16"/>
                  <a:gd name="T2" fmla="*/ 12 w 16"/>
                  <a:gd name="T3" fmla="*/ 0 h 16"/>
                  <a:gd name="T4" fmla="*/ 16 w 16"/>
                  <a:gd name="T5" fmla="*/ 4 h 16"/>
                  <a:gd name="T6" fmla="*/ 16 w 16"/>
                  <a:gd name="T7" fmla="*/ 7 h 16"/>
                  <a:gd name="T8" fmla="*/ 16 w 16"/>
                  <a:gd name="T9" fmla="*/ 13 h 16"/>
                  <a:gd name="T10" fmla="*/ 12 w 16"/>
                  <a:gd name="T11" fmla="*/ 16 h 16"/>
                  <a:gd name="T12" fmla="*/ 9 w 16"/>
                  <a:gd name="T13" fmla="*/ 16 h 16"/>
                  <a:gd name="T14" fmla="*/ 4 w 16"/>
                  <a:gd name="T15" fmla="*/ 16 h 16"/>
                  <a:gd name="T16" fmla="*/ 0 w 16"/>
                  <a:gd name="T17" fmla="*/ 13 h 16"/>
                  <a:gd name="T18" fmla="*/ 0 w 16"/>
                  <a:gd name="T19" fmla="*/ 7 h 16"/>
                  <a:gd name="T20" fmla="*/ 0 w 16"/>
                  <a:gd name="T21" fmla="*/ 4 h 16"/>
                  <a:gd name="T22" fmla="*/ 4 w 16"/>
                  <a:gd name="T23" fmla="*/ 0 h 16"/>
                  <a:gd name="T24" fmla="*/ 9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9" y="0"/>
                    </a:moveTo>
                    <a:lnTo>
                      <a:pt x="12" y="0"/>
                    </a:lnTo>
                    <a:lnTo>
                      <a:pt x="16" y="4"/>
                    </a:lnTo>
                    <a:lnTo>
                      <a:pt x="16" y="7"/>
                    </a:lnTo>
                    <a:lnTo>
                      <a:pt x="16" y="13"/>
                    </a:lnTo>
                    <a:lnTo>
                      <a:pt x="12" y="16"/>
                    </a:lnTo>
                    <a:lnTo>
                      <a:pt x="9" y="16"/>
                    </a:lnTo>
                    <a:lnTo>
                      <a:pt x="4" y="16"/>
                    </a:lnTo>
                    <a:lnTo>
                      <a:pt x="0" y="13"/>
                    </a:lnTo>
                    <a:lnTo>
                      <a:pt x="0" y="7"/>
                    </a:lnTo>
                    <a:lnTo>
                      <a:pt x="0" y="4"/>
                    </a:lnTo>
                    <a:lnTo>
                      <a:pt x="4"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4">
                <a:extLst>
                  <a:ext uri="{FF2B5EF4-FFF2-40B4-BE49-F238E27FC236}">
                    <a16:creationId xmlns:a16="http://schemas.microsoft.com/office/drawing/2014/main" xmlns="" id="{622D3ED2-05F2-4935-8119-CC4EFE878D23}"/>
                  </a:ext>
                </a:extLst>
              </p:cNvPr>
              <p:cNvSpPr>
                <a:spLocks/>
              </p:cNvSpPr>
              <p:nvPr/>
            </p:nvSpPr>
            <p:spPr bwMode="auto">
              <a:xfrm>
                <a:off x="7505700" y="1733550"/>
                <a:ext cx="36512" cy="34925"/>
              </a:xfrm>
              <a:custGeom>
                <a:avLst/>
                <a:gdLst>
                  <a:gd name="T0" fmla="*/ 13 w 23"/>
                  <a:gd name="T1" fmla="*/ 0 h 22"/>
                  <a:gd name="T2" fmla="*/ 16 w 23"/>
                  <a:gd name="T3" fmla="*/ 0 h 22"/>
                  <a:gd name="T4" fmla="*/ 20 w 23"/>
                  <a:gd name="T5" fmla="*/ 4 h 22"/>
                  <a:gd name="T6" fmla="*/ 21 w 23"/>
                  <a:gd name="T7" fmla="*/ 8 h 22"/>
                  <a:gd name="T8" fmla="*/ 23 w 23"/>
                  <a:gd name="T9" fmla="*/ 11 h 22"/>
                  <a:gd name="T10" fmla="*/ 21 w 23"/>
                  <a:gd name="T11" fmla="*/ 16 h 22"/>
                  <a:gd name="T12" fmla="*/ 20 w 23"/>
                  <a:gd name="T13" fmla="*/ 20 h 22"/>
                  <a:gd name="T14" fmla="*/ 16 w 23"/>
                  <a:gd name="T15" fmla="*/ 22 h 22"/>
                  <a:gd name="T16" fmla="*/ 13 w 23"/>
                  <a:gd name="T17" fmla="*/ 22 h 22"/>
                  <a:gd name="T18" fmla="*/ 7 w 23"/>
                  <a:gd name="T19" fmla="*/ 22 h 22"/>
                  <a:gd name="T20" fmla="*/ 4 w 23"/>
                  <a:gd name="T21" fmla="*/ 20 h 22"/>
                  <a:gd name="T22" fmla="*/ 2 w 23"/>
                  <a:gd name="T23" fmla="*/ 16 h 22"/>
                  <a:gd name="T24" fmla="*/ 0 w 23"/>
                  <a:gd name="T25" fmla="*/ 11 h 22"/>
                  <a:gd name="T26" fmla="*/ 2 w 23"/>
                  <a:gd name="T27" fmla="*/ 8 h 22"/>
                  <a:gd name="T28" fmla="*/ 4 w 23"/>
                  <a:gd name="T29" fmla="*/ 4 h 22"/>
                  <a:gd name="T30" fmla="*/ 7 w 23"/>
                  <a:gd name="T31" fmla="*/ 0 h 22"/>
                  <a:gd name="T32" fmla="*/ 13 w 23"/>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13" y="0"/>
                    </a:moveTo>
                    <a:lnTo>
                      <a:pt x="16" y="0"/>
                    </a:lnTo>
                    <a:lnTo>
                      <a:pt x="20" y="4"/>
                    </a:lnTo>
                    <a:lnTo>
                      <a:pt x="21" y="8"/>
                    </a:lnTo>
                    <a:lnTo>
                      <a:pt x="23" y="11"/>
                    </a:lnTo>
                    <a:lnTo>
                      <a:pt x="21" y="16"/>
                    </a:lnTo>
                    <a:lnTo>
                      <a:pt x="20" y="20"/>
                    </a:lnTo>
                    <a:lnTo>
                      <a:pt x="16" y="22"/>
                    </a:lnTo>
                    <a:lnTo>
                      <a:pt x="13" y="22"/>
                    </a:lnTo>
                    <a:lnTo>
                      <a:pt x="7" y="22"/>
                    </a:lnTo>
                    <a:lnTo>
                      <a:pt x="4" y="20"/>
                    </a:lnTo>
                    <a:lnTo>
                      <a:pt x="2" y="16"/>
                    </a:lnTo>
                    <a:lnTo>
                      <a:pt x="0" y="11"/>
                    </a:lnTo>
                    <a:lnTo>
                      <a:pt x="2" y="8"/>
                    </a:lnTo>
                    <a:lnTo>
                      <a:pt x="4" y="4"/>
                    </a:lnTo>
                    <a:lnTo>
                      <a:pt x="7"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5">
                <a:extLst>
                  <a:ext uri="{FF2B5EF4-FFF2-40B4-BE49-F238E27FC236}">
                    <a16:creationId xmlns:a16="http://schemas.microsoft.com/office/drawing/2014/main" xmlns="" id="{3B593203-7AAE-4C19-8CBF-6AF1325F1424}"/>
                  </a:ext>
                </a:extLst>
              </p:cNvPr>
              <p:cNvSpPr>
                <a:spLocks/>
              </p:cNvSpPr>
              <p:nvPr/>
            </p:nvSpPr>
            <p:spPr bwMode="auto">
              <a:xfrm>
                <a:off x="7348538" y="1706563"/>
                <a:ext cx="47625" cy="44450"/>
              </a:xfrm>
              <a:custGeom>
                <a:avLst/>
                <a:gdLst>
                  <a:gd name="T0" fmla="*/ 14 w 30"/>
                  <a:gd name="T1" fmla="*/ 0 h 28"/>
                  <a:gd name="T2" fmla="*/ 20 w 30"/>
                  <a:gd name="T3" fmla="*/ 0 h 28"/>
                  <a:gd name="T4" fmla="*/ 25 w 30"/>
                  <a:gd name="T5" fmla="*/ 3 h 28"/>
                  <a:gd name="T6" fmla="*/ 29 w 30"/>
                  <a:gd name="T7" fmla="*/ 9 h 28"/>
                  <a:gd name="T8" fmla="*/ 30 w 30"/>
                  <a:gd name="T9" fmla="*/ 14 h 28"/>
                  <a:gd name="T10" fmla="*/ 29 w 30"/>
                  <a:gd name="T11" fmla="*/ 19 h 28"/>
                  <a:gd name="T12" fmla="*/ 25 w 30"/>
                  <a:gd name="T13" fmla="*/ 25 h 28"/>
                  <a:gd name="T14" fmla="*/ 20 w 30"/>
                  <a:gd name="T15" fmla="*/ 28 h 28"/>
                  <a:gd name="T16" fmla="*/ 14 w 30"/>
                  <a:gd name="T17" fmla="*/ 28 h 28"/>
                  <a:gd name="T18" fmla="*/ 9 w 30"/>
                  <a:gd name="T19" fmla="*/ 28 h 28"/>
                  <a:gd name="T20" fmla="*/ 4 w 30"/>
                  <a:gd name="T21" fmla="*/ 25 h 28"/>
                  <a:gd name="T22" fmla="*/ 0 w 30"/>
                  <a:gd name="T23" fmla="*/ 19 h 28"/>
                  <a:gd name="T24" fmla="*/ 0 w 30"/>
                  <a:gd name="T25" fmla="*/ 14 h 28"/>
                  <a:gd name="T26" fmla="*/ 0 w 30"/>
                  <a:gd name="T27" fmla="*/ 9 h 28"/>
                  <a:gd name="T28" fmla="*/ 4 w 30"/>
                  <a:gd name="T29" fmla="*/ 3 h 28"/>
                  <a:gd name="T30" fmla="*/ 9 w 30"/>
                  <a:gd name="T31" fmla="*/ 0 h 28"/>
                  <a:gd name="T32" fmla="*/ 14 w 30"/>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8">
                    <a:moveTo>
                      <a:pt x="14" y="0"/>
                    </a:moveTo>
                    <a:lnTo>
                      <a:pt x="20" y="0"/>
                    </a:lnTo>
                    <a:lnTo>
                      <a:pt x="25" y="3"/>
                    </a:lnTo>
                    <a:lnTo>
                      <a:pt x="29" y="9"/>
                    </a:lnTo>
                    <a:lnTo>
                      <a:pt x="30" y="14"/>
                    </a:lnTo>
                    <a:lnTo>
                      <a:pt x="29" y="19"/>
                    </a:lnTo>
                    <a:lnTo>
                      <a:pt x="25" y="25"/>
                    </a:lnTo>
                    <a:lnTo>
                      <a:pt x="20" y="28"/>
                    </a:lnTo>
                    <a:lnTo>
                      <a:pt x="14" y="28"/>
                    </a:lnTo>
                    <a:lnTo>
                      <a:pt x="9" y="28"/>
                    </a:lnTo>
                    <a:lnTo>
                      <a:pt x="4" y="25"/>
                    </a:lnTo>
                    <a:lnTo>
                      <a:pt x="0" y="19"/>
                    </a:lnTo>
                    <a:lnTo>
                      <a:pt x="0" y="14"/>
                    </a:lnTo>
                    <a:lnTo>
                      <a:pt x="0" y="9"/>
                    </a:lnTo>
                    <a:lnTo>
                      <a:pt x="4" y="3"/>
                    </a:lnTo>
                    <a:lnTo>
                      <a:pt x="9"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46">
                <a:extLst>
                  <a:ext uri="{FF2B5EF4-FFF2-40B4-BE49-F238E27FC236}">
                    <a16:creationId xmlns:a16="http://schemas.microsoft.com/office/drawing/2014/main" xmlns="" id="{DB7610A7-CD8D-413B-8EDD-09A391E058A6}"/>
                  </a:ext>
                </a:extLst>
              </p:cNvPr>
              <p:cNvSpPr>
                <a:spLocks noEditPoints="1"/>
              </p:cNvSpPr>
              <p:nvPr/>
            </p:nvSpPr>
            <p:spPr bwMode="auto">
              <a:xfrm>
                <a:off x="7161213" y="1554163"/>
                <a:ext cx="504825" cy="650875"/>
              </a:xfrm>
              <a:custGeom>
                <a:avLst/>
                <a:gdLst>
                  <a:gd name="T0" fmla="*/ 168 w 318"/>
                  <a:gd name="T1" fmla="*/ 163 h 410"/>
                  <a:gd name="T2" fmla="*/ 154 w 318"/>
                  <a:gd name="T3" fmla="*/ 172 h 410"/>
                  <a:gd name="T4" fmla="*/ 154 w 318"/>
                  <a:gd name="T5" fmla="*/ 184 h 410"/>
                  <a:gd name="T6" fmla="*/ 157 w 318"/>
                  <a:gd name="T7" fmla="*/ 196 h 410"/>
                  <a:gd name="T8" fmla="*/ 163 w 318"/>
                  <a:gd name="T9" fmla="*/ 207 h 410"/>
                  <a:gd name="T10" fmla="*/ 180 w 318"/>
                  <a:gd name="T11" fmla="*/ 207 h 410"/>
                  <a:gd name="T12" fmla="*/ 194 w 318"/>
                  <a:gd name="T13" fmla="*/ 209 h 410"/>
                  <a:gd name="T14" fmla="*/ 203 w 318"/>
                  <a:gd name="T15" fmla="*/ 202 h 410"/>
                  <a:gd name="T16" fmla="*/ 205 w 318"/>
                  <a:gd name="T17" fmla="*/ 189 h 410"/>
                  <a:gd name="T18" fmla="*/ 208 w 318"/>
                  <a:gd name="T19" fmla="*/ 172 h 410"/>
                  <a:gd name="T20" fmla="*/ 200 w 318"/>
                  <a:gd name="T21" fmla="*/ 163 h 410"/>
                  <a:gd name="T22" fmla="*/ 189 w 318"/>
                  <a:gd name="T23" fmla="*/ 156 h 410"/>
                  <a:gd name="T24" fmla="*/ 177 w 318"/>
                  <a:gd name="T25" fmla="*/ 154 h 410"/>
                  <a:gd name="T26" fmla="*/ 212 w 318"/>
                  <a:gd name="T27" fmla="*/ 98 h 410"/>
                  <a:gd name="T28" fmla="*/ 193 w 318"/>
                  <a:gd name="T29" fmla="*/ 110 h 410"/>
                  <a:gd name="T30" fmla="*/ 193 w 318"/>
                  <a:gd name="T31" fmla="*/ 124 h 410"/>
                  <a:gd name="T32" fmla="*/ 198 w 318"/>
                  <a:gd name="T33" fmla="*/ 142 h 410"/>
                  <a:gd name="T34" fmla="*/ 205 w 318"/>
                  <a:gd name="T35" fmla="*/ 156 h 410"/>
                  <a:gd name="T36" fmla="*/ 228 w 318"/>
                  <a:gd name="T37" fmla="*/ 156 h 410"/>
                  <a:gd name="T38" fmla="*/ 247 w 318"/>
                  <a:gd name="T39" fmla="*/ 159 h 410"/>
                  <a:gd name="T40" fmla="*/ 258 w 318"/>
                  <a:gd name="T41" fmla="*/ 151 h 410"/>
                  <a:gd name="T42" fmla="*/ 260 w 318"/>
                  <a:gd name="T43" fmla="*/ 131 h 410"/>
                  <a:gd name="T44" fmla="*/ 265 w 318"/>
                  <a:gd name="T45" fmla="*/ 108 h 410"/>
                  <a:gd name="T46" fmla="*/ 254 w 318"/>
                  <a:gd name="T47" fmla="*/ 98 h 410"/>
                  <a:gd name="T48" fmla="*/ 238 w 318"/>
                  <a:gd name="T49" fmla="*/ 89 h 410"/>
                  <a:gd name="T50" fmla="*/ 224 w 318"/>
                  <a:gd name="T51" fmla="*/ 85 h 410"/>
                  <a:gd name="T52" fmla="*/ 131 w 318"/>
                  <a:gd name="T53" fmla="*/ 68 h 410"/>
                  <a:gd name="T54" fmla="*/ 111 w 318"/>
                  <a:gd name="T55" fmla="*/ 62 h 410"/>
                  <a:gd name="T56" fmla="*/ 101 w 318"/>
                  <a:gd name="T57" fmla="*/ 82 h 410"/>
                  <a:gd name="T58" fmla="*/ 83 w 318"/>
                  <a:gd name="T59" fmla="*/ 91 h 410"/>
                  <a:gd name="T60" fmla="*/ 90 w 318"/>
                  <a:gd name="T61" fmla="*/ 113 h 410"/>
                  <a:gd name="T62" fmla="*/ 85 w 318"/>
                  <a:gd name="T63" fmla="*/ 131 h 410"/>
                  <a:gd name="T64" fmla="*/ 104 w 318"/>
                  <a:gd name="T65" fmla="*/ 142 h 410"/>
                  <a:gd name="T66" fmla="*/ 115 w 318"/>
                  <a:gd name="T67" fmla="*/ 159 h 410"/>
                  <a:gd name="T68" fmla="*/ 136 w 318"/>
                  <a:gd name="T69" fmla="*/ 152 h 410"/>
                  <a:gd name="T70" fmla="*/ 154 w 318"/>
                  <a:gd name="T71" fmla="*/ 158 h 410"/>
                  <a:gd name="T72" fmla="*/ 164 w 318"/>
                  <a:gd name="T73" fmla="*/ 138 h 410"/>
                  <a:gd name="T74" fmla="*/ 182 w 318"/>
                  <a:gd name="T75" fmla="*/ 129 h 410"/>
                  <a:gd name="T76" fmla="*/ 175 w 318"/>
                  <a:gd name="T77" fmla="*/ 106 h 410"/>
                  <a:gd name="T78" fmla="*/ 180 w 318"/>
                  <a:gd name="T79" fmla="*/ 89 h 410"/>
                  <a:gd name="T80" fmla="*/ 161 w 318"/>
                  <a:gd name="T81" fmla="*/ 78 h 410"/>
                  <a:gd name="T82" fmla="*/ 152 w 318"/>
                  <a:gd name="T83" fmla="*/ 60 h 410"/>
                  <a:gd name="T84" fmla="*/ 254 w 318"/>
                  <a:gd name="T85" fmla="*/ 30 h 410"/>
                  <a:gd name="T86" fmla="*/ 318 w 318"/>
                  <a:gd name="T87" fmla="*/ 138 h 410"/>
                  <a:gd name="T88" fmla="*/ 267 w 318"/>
                  <a:gd name="T89" fmla="*/ 265 h 410"/>
                  <a:gd name="T90" fmla="*/ 161 w 318"/>
                  <a:gd name="T91" fmla="*/ 408 h 410"/>
                  <a:gd name="T92" fmla="*/ 150 w 318"/>
                  <a:gd name="T93" fmla="*/ 407 h 410"/>
                  <a:gd name="T94" fmla="*/ 104 w 318"/>
                  <a:gd name="T95" fmla="*/ 336 h 410"/>
                  <a:gd name="T96" fmla="*/ 60 w 318"/>
                  <a:gd name="T97" fmla="*/ 340 h 410"/>
                  <a:gd name="T98" fmla="*/ 34 w 318"/>
                  <a:gd name="T99" fmla="*/ 324 h 410"/>
                  <a:gd name="T100" fmla="*/ 4 w 318"/>
                  <a:gd name="T101" fmla="*/ 241 h 410"/>
                  <a:gd name="T102" fmla="*/ 18 w 318"/>
                  <a:gd name="T103" fmla="*/ 189 h 410"/>
                  <a:gd name="T104" fmla="*/ 18 w 318"/>
                  <a:gd name="T105" fmla="*/ 115 h 410"/>
                  <a:gd name="T106" fmla="*/ 83 w 318"/>
                  <a:gd name="T107" fmla="*/ 2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8" h="410">
                    <a:moveTo>
                      <a:pt x="177" y="154"/>
                    </a:moveTo>
                    <a:lnTo>
                      <a:pt x="170" y="156"/>
                    </a:lnTo>
                    <a:lnTo>
                      <a:pt x="168" y="158"/>
                    </a:lnTo>
                    <a:lnTo>
                      <a:pt x="168" y="159"/>
                    </a:lnTo>
                    <a:lnTo>
                      <a:pt x="168" y="163"/>
                    </a:lnTo>
                    <a:lnTo>
                      <a:pt x="164" y="166"/>
                    </a:lnTo>
                    <a:lnTo>
                      <a:pt x="161" y="165"/>
                    </a:lnTo>
                    <a:lnTo>
                      <a:pt x="159" y="163"/>
                    </a:lnTo>
                    <a:lnTo>
                      <a:pt x="157" y="165"/>
                    </a:lnTo>
                    <a:lnTo>
                      <a:pt x="154" y="172"/>
                    </a:lnTo>
                    <a:lnTo>
                      <a:pt x="154" y="174"/>
                    </a:lnTo>
                    <a:lnTo>
                      <a:pt x="154" y="175"/>
                    </a:lnTo>
                    <a:lnTo>
                      <a:pt x="157" y="177"/>
                    </a:lnTo>
                    <a:lnTo>
                      <a:pt x="157" y="182"/>
                    </a:lnTo>
                    <a:lnTo>
                      <a:pt x="154" y="184"/>
                    </a:lnTo>
                    <a:lnTo>
                      <a:pt x="152" y="184"/>
                    </a:lnTo>
                    <a:lnTo>
                      <a:pt x="152" y="186"/>
                    </a:lnTo>
                    <a:lnTo>
                      <a:pt x="154" y="195"/>
                    </a:lnTo>
                    <a:lnTo>
                      <a:pt x="155" y="196"/>
                    </a:lnTo>
                    <a:lnTo>
                      <a:pt x="157" y="196"/>
                    </a:lnTo>
                    <a:lnTo>
                      <a:pt x="161" y="195"/>
                    </a:lnTo>
                    <a:lnTo>
                      <a:pt x="164" y="200"/>
                    </a:lnTo>
                    <a:lnTo>
                      <a:pt x="163" y="204"/>
                    </a:lnTo>
                    <a:lnTo>
                      <a:pt x="161" y="205"/>
                    </a:lnTo>
                    <a:lnTo>
                      <a:pt x="163" y="207"/>
                    </a:lnTo>
                    <a:lnTo>
                      <a:pt x="170" y="211"/>
                    </a:lnTo>
                    <a:lnTo>
                      <a:pt x="171" y="211"/>
                    </a:lnTo>
                    <a:lnTo>
                      <a:pt x="173" y="209"/>
                    </a:lnTo>
                    <a:lnTo>
                      <a:pt x="175" y="207"/>
                    </a:lnTo>
                    <a:lnTo>
                      <a:pt x="180" y="207"/>
                    </a:lnTo>
                    <a:lnTo>
                      <a:pt x="182" y="211"/>
                    </a:lnTo>
                    <a:lnTo>
                      <a:pt x="182" y="212"/>
                    </a:lnTo>
                    <a:lnTo>
                      <a:pt x="185" y="212"/>
                    </a:lnTo>
                    <a:lnTo>
                      <a:pt x="193" y="211"/>
                    </a:lnTo>
                    <a:lnTo>
                      <a:pt x="194" y="209"/>
                    </a:lnTo>
                    <a:lnTo>
                      <a:pt x="194" y="207"/>
                    </a:lnTo>
                    <a:lnTo>
                      <a:pt x="194" y="204"/>
                    </a:lnTo>
                    <a:lnTo>
                      <a:pt x="198" y="200"/>
                    </a:lnTo>
                    <a:lnTo>
                      <a:pt x="201" y="202"/>
                    </a:lnTo>
                    <a:lnTo>
                      <a:pt x="203" y="202"/>
                    </a:lnTo>
                    <a:lnTo>
                      <a:pt x="205" y="202"/>
                    </a:lnTo>
                    <a:lnTo>
                      <a:pt x="208" y="195"/>
                    </a:lnTo>
                    <a:lnTo>
                      <a:pt x="208" y="193"/>
                    </a:lnTo>
                    <a:lnTo>
                      <a:pt x="208" y="191"/>
                    </a:lnTo>
                    <a:lnTo>
                      <a:pt x="205" y="189"/>
                    </a:lnTo>
                    <a:lnTo>
                      <a:pt x="205" y="184"/>
                    </a:lnTo>
                    <a:lnTo>
                      <a:pt x="208" y="182"/>
                    </a:lnTo>
                    <a:lnTo>
                      <a:pt x="210" y="182"/>
                    </a:lnTo>
                    <a:lnTo>
                      <a:pt x="210" y="179"/>
                    </a:lnTo>
                    <a:lnTo>
                      <a:pt x="208" y="172"/>
                    </a:lnTo>
                    <a:lnTo>
                      <a:pt x="207" y="170"/>
                    </a:lnTo>
                    <a:lnTo>
                      <a:pt x="205" y="170"/>
                    </a:lnTo>
                    <a:lnTo>
                      <a:pt x="201" y="170"/>
                    </a:lnTo>
                    <a:lnTo>
                      <a:pt x="198" y="166"/>
                    </a:lnTo>
                    <a:lnTo>
                      <a:pt x="200" y="163"/>
                    </a:lnTo>
                    <a:lnTo>
                      <a:pt x="201" y="161"/>
                    </a:lnTo>
                    <a:lnTo>
                      <a:pt x="200" y="159"/>
                    </a:lnTo>
                    <a:lnTo>
                      <a:pt x="193" y="156"/>
                    </a:lnTo>
                    <a:lnTo>
                      <a:pt x="191" y="156"/>
                    </a:lnTo>
                    <a:lnTo>
                      <a:pt x="189" y="156"/>
                    </a:lnTo>
                    <a:lnTo>
                      <a:pt x="187" y="159"/>
                    </a:lnTo>
                    <a:lnTo>
                      <a:pt x="182" y="159"/>
                    </a:lnTo>
                    <a:lnTo>
                      <a:pt x="180" y="156"/>
                    </a:lnTo>
                    <a:lnTo>
                      <a:pt x="180" y="154"/>
                    </a:lnTo>
                    <a:lnTo>
                      <a:pt x="177" y="154"/>
                    </a:lnTo>
                    <a:close/>
                    <a:moveTo>
                      <a:pt x="224" y="85"/>
                    </a:moveTo>
                    <a:lnTo>
                      <a:pt x="214" y="89"/>
                    </a:lnTo>
                    <a:lnTo>
                      <a:pt x="212" y="91"/>
                    </a:lnTo>
                    <a:lnTo>
                      <a:pt x="212" y="92"/>
                    </a:lnTo>
                    <a:lnTo>
                      <a:pt x="212" y="98"/>
                    </a:lnTo>
                    <a:lnTo>
                      <a:pt x="207" y="101"/>
                    </a:lnTo>
                    <a:lnTo>
                      <a:pt x="203" y="99"/>
                    </a:lnTo>
                    <a:lnTo>
                      <a:pt x="200" y="99"/>
                    </a:lnTo>
                    <a:lnTo>
                      <a:pt x="198" y="99"/>
                    </a:lnTo>
                    <a:lnTo>
                      <a:pt x="193" y="110"/>
                    </a:lnTo>
                    <a:lnTo>
                      <a:pt x="193" y="112"/>
                    </a:lnTo>
                    <a:lnTo>
                      <a:pt x="194" y="115"/>
                    </a:lnTo>
                    <a:lnTo>
                      <a:pt x="198" y="117"/>
                    </a:lnTo>
                    <a:lnTo>
                      <a:pt x="198" y="124"/>
                    </a:lnTo>
                    <a:lnTo>
                      <a:pt x="193" y="124"/>
                    </a:lnTo>
                    <a:lnTo>
                      <a:pt x="191" y="126"/>
                    </a:lnTo>
                    <a:lnTo>
                      <a:pt x="191" y="129"/>
                    </a:lnTo>
                    <a:lnTo>
                      <a:pt x="193" y="140"/>
                    </a:lnTo>
                    <a:lnTo>
                      <a:pt x="194" y="142"/>
                    </a:lnTo>
                    <a:lnTo>
                      <a:pt x="198" y="142"/>
                    </a:lnTo>
                    <a:lnTo>
                      <a:pt x="201" y="140"/>
                    </a:lnTo>
                    <a:lnTo>
                      <a:pt x="207" y="145"/>
                    </a:lnTo>
                    <a:lnTo>
                      <a:pt x="203" y="151"/>
                    </a:lnTo>
                    <a:lnTo>
                      <a:pt x="203" y="152"/>
                    </a:lnTo>
                    <a:lnTo>
                      <a:pt x="205" y="156"/>
                    </a:lnTo>
                    <a:lnTo>
                      <a:pt x="214" y="161"/>
                    </a:lnTo>
                    <a:lnTo>
                      <a:pt x="217" y="161"/>
                    </a:lnTo>
                    <a:lnTo>
                      <a:pt x="219" y="159"/>
                    </a:lnTo>
                    <a:lnTo>
                      <a:pt x="223" y="154"/>
                    </a:lnTo>
                    <a:lnTo>
                      <a:pt x="228" y="156"/>
                    </a:lnTo>
                    <a:lnTo>
                      <a:pt x="230" y="161"/>
                    </a:lnTo>
                    <a:lnTo>
                      <a:pt x="231" y="163"/>
                    </a:lnTo>
                    <a:lnTo>
                      <a:pt x="233" y="163"/>
                    </a:lnTo>
                    <a:lnTo>
                      <a:pt x="244" y="161"/>
                    </a:lnTo>
                    <a:lnTo>
                      <a:pt x="247" y="159"/>
                    </a:lnTo>
                    <a:lnTo>
                      <a:pt x="247" y="156"/>
                    </a:lnTo>
                    <a:lnTo>
                      <a:pt x="245" y="151"/>
                    </a:lnTo>
                    <a:lnTo>
                      <a:pt x="251" y="147"/>
                    </a:lnTo>
                    <a:lnTo>
                      <a:pt x="254" y="151"/>
                    </a:lnTo>
                    <a:lnTo>
                      <a:pt x="258" y="151"/>
                    </a:lnTo>
                    <a:lnTo>
                      <a:pt x="260" y="149"/>
                    </a:lnTo>
                    <a:lnTo>
                      <a:pt x="265" y="138"/>
                    </a:lnTo>
                    <a:lnTo>
                      <a:pt x="265" y="136"/>
                    </a:lnTo>
                    <a:lnTo>
                      <a:pt x="265" y="135"/>
                    </a:lnTo>
                    <a:lnTo>
                      <a:pt x="260" y="131"/>
                    </a:lnTo>
                    <a:lnTo>
                      <a:pt x="260" y="126"/>
                    </a:lnTo>
                    <a:lnTo>
                      <a:pt x="265" y="124"/>
                    </a:lnTo>
                    <a:lnTo>
                      <a:pt x="267" y="122"/>
                    </a:lnTo>
                    <a:lnTo>
                      <a:pt x="268" y="119"/>
                    </a:lnTo>
                    <a:lnTo>
                      <a:pt x="265" y="108"/>
                    </a:lnTo>
                    <a:lnTo>
                      <a:pt x="263" y="106"/>
                    </a:lnTo>
                    <a:lnTo>
                      <a:pt x="261" y="106"/>
                    </a:lnTo>
                    <a:lnTo>
                      <a:pt x="256" y="108"/>
                    </a:lnTo>
                    <a:lnTo>
                      <a:pt x="253" y="103"/>
                    </a:lnTo>
                    <a:lnTo>
                      <a:pt x="254" y="98"/>
                    </a:lnTo>
                    <a:lnTo>
                      <a:pt x="254" y="96"/>
                    </a:lnTo>
                    <a:lnTo>
                      <a:pt x="253" y="94"/>
                    </a:lnTo>
                    <a:lnTo>
                      <a:pt x="244" y="89"/>
                    </a:lnTo>
                    <a:lnTo>
                      <a:pt x="240" y="87"/>
                    </a:lnTo>
                    <a:lnTo>
                      <a:pt x="238" y="89"/>
                    </a:lnTo>
                    <a:lnTo>
                      <a:pt x="237" y="94"/>
                    </a:lnTo>
                    <a:lnTo>
                      <a:pt x="230" y="92"/>
                    </a:lnTo>
                    <a:lnTo>
                      <a:pt x="228" y="87"/>
                    </a:lnTo>
                    <a:lnTo>
                      <a:pt x="226" y="85"/>
                    </a:lnTo>
                    <a:lnTo>
                      <a:pt x="224" y="85"/>
                    </a:lnTo>
                    <a:close/>
                    <a:moveTo>
                      <a:pt x="138" y="57"/>
                    </a:moveTo>
                    <a:lnTo>
                      <a:pt x="134" y="57"/>
                    </a:lnTo>
                    <a:lnTo>
                      <a:pt x="132" y="59"/>
                    </a:lnTo>
                    <a:lnTo>
                      <a:pt x="131" y="60"/>
                    </a:lnTo>
                    <a:lnTo>
                      <a:pt x="131" y="68"/>
                    </a:lnTo>
                    <a:lnTo>
                      <a:pt x="122" y="69"/>
                    </a:lnTo>
                    <a:lnTo>
                      <a:pt x="118" y="64"/>
                    </a:lnTo>
                    <a:lnTo>
                      <a:pt x="117" y="62"/>
                    </a:lnTo>
                    <a:lnTo>
                      <a:pt x="113" y="60"/>
                    </a:lnTo>
                    <a:lnTo>
                      <a:pt x="111" y="62"/>
                    </a:lnTo>
                    <a:lnTo>
                      <a:pt x="99" y="69"/>
                    </a:lnTo>
                    <a:lnTo>
                      <a:pt x="97" y="71"/>
                    </a:lnTo>
                    <a:lnTo>
                      <a:pt x="97" y="75"/>
                    </a:lnTo>
                    <a:lnTo>
                      <a:pt x="97" y="76"/>
                    </a:lnTo>
                    <a:lnTo>
                      <a:pt x="101" y="82"/>
                    </a:lnTo>
                    <a:lnTo>
                      <a:pt x="95" y="89"/>
                    </a:lnTo>
                    <a:lnTo>
                      <a:pt x="88" y="87"/>
                    </a:lnTo>
                    <a:lnTo>
                      <a:pt x="87" y="87"/>
                    </a:lnTo>
                    <a:lnTo>
                      <a:pt x="85" y="89"/>
                    </a:lnTo>
                    <a:lnTo>
                      <a:pt x="83" y="91"/>
                    </a:lnTo>
                    <a:lnTo>
                      <a:pt x="80" y="106"/>
                    </a:lnTo>
                    <a:lnTo>
                      <a:pt x="81" y="108"/>
                    </a:lnTo>
                    <a:lnTo>
                      <a:pt x="81" y="110"/>
                    </a:lnTo>
                    <a:lnTo>
                      <a:pt x="83" y="112"/>
                    </a:lnTo>
                    <a:lnTo>
                      <a:pt x="90" y="113"/>
                    </a:lnTo>
                    <a:lnTo>
                      <a:pt x="92" y="121"/>
                    </a:lnTo>
                    <a:lnTo>
                      <a:pt x="87" y="126"/>
                    </a:lnTo>
                    <a:lnTo>
                      <a:pt x="85" y="128"/>
                    </a:lnTo>
                    <a:lnTo>
                      <a:pt x="85" y="129"/>
                    </a:lnTo>
                    <a:lnTo>
                      <a:pt x="85" y="131"/>
                    </a:lnTo>
                    <a:lnTo>
                      <a:pt x="92" y="143"/>
                    </a:lnTo>
                    <a:lnTo>
                      <a:pt x="94" y="145"/>
                    </a:lnTo>
                    <a:lnTo>
                      <a:pt x="97" y="147"/>
                    </a:lnTo>
                    <a:lnTo>
                      <a:pt x="99" y="145"/>
                    </a:lnTo>
                    <a:lnTo>
                      <a:pt x="104" y="142"/>
                    </a:lnTo>
                    <a:lnTo>
                      <a:pt x="111" y="147"/>
                    </a:lnTo>
                    <a:lnTo>
                      <a:pt x="111" y="154"/>
                    </a:lnTo>
                    <a:lnTo>
                      <a:pt x="111" y="156"/>
                    </a:lnTo>
                    <a:lnTo>
                      <a:pt x="111" y="158"/>
                    </a:lnTo>
                    <a:lnTo>
                      <a:pt x="115" y="159"/>
                    </a:lnTo>
                    <a:lnTo>
                      <a:pt x="129" y="163"/>
                    </a:lnTo>
                    <a:lnTo>
                      <a:pt x="131" y="163"/>
                    </a:lnTo>
                    <a:lnTo>
                      <a:pt x="132" y="161"/>
                    </a:lnTo>
                    <a:lnTo>
                      <a:pt x="134" y="159"/>
                    </a:lnTo>
                    <a:lnTo>
                      <a:pt x="136" y="152"/>
                    </a:lnTo>
                    <a:lnTo>
                      <a:pt x="145" y="151"/>
                    </a:lnTo>
                    <a:lnTo>
                      <a:pt x="148" y="156"/>
                    </a:lnTo>
                    <a:lnTo>
                      <a:pt x="150" y="158"/>
                    </a:lnTo>
                    <a:lnTo>
                      <a:pt x="152" y="159"/>
                    </a:lnTo>
                    <a:lnTo>
                      <a:pt x="154" y="158"/>
                    </a:lnTo>
                    <a:lnTo>
                      <a:pt x="166" y="151"/>
                    </a:lnTo>
                    <a:lnTo>
                      <a:pt x="168" y="149"/>
                    </a:lnTo>
                    <a:lnTo>
                      <a:pt x="170" y="145"/>
                    </a:lnTo>
                    <a:lnTo>
                      <a:pt x="168" y="143"/>
                    </a:lnTo>
                    <a:lnTo>
                      <a:pt x="164" y="138"/>
                    </a:lnTo>
                    <a:lnTo>
                      <a:pt x="170" y="131"/>
                    </a:lnTo>
                    <a:lnTo>
                      <a:pt x="177" y="133"/>
                    </a:lnTo>
                    <a:lnTo>
                      <a:pt x="178" y="133"/>
                    </a:lnTo>
                    <a:lnTo>
                      <a:pt x="180" y="131"/>
                    </a:lnTo>
                    <a:lnTo>
                      <a:pt x="182" y="129"/>
                    </a:lnTo>
                    <a:lnTo>
                      <a:pt x="185" y="113"/>
                    </a:lnTo>
                    <a:lnTo>
                      <a:pt x="185" y="112"/>
                    </a:lnTo>
                    <a:lnTo>
                      <a:pt x="184" y="110"/>
                    </a:lnTo>
                    <a:lnTo>
                      <a:pt x="182" y="108"/>
                    </a:lnTo>
                    <a:lnTo>
                      <a:pt x="175" y="106"/>
                    </a:lnTo>
                    <a:lnTo>
                      <a:pt x="173" y="99"/>
                    </a:lnTo>
                    <a:lnTo>
                      <a:pt x="180" y="94"/>
                    </a:lnTo>
                    <a:lnTo>
                      <a:pt x="180" y="92"/>
                    </a:lnTo>
                    <a:lnTo>
                      <a:pt x="182" y="91"/>
                    </a:lnTo>
                    <a:lnTo>
                      <a:pt x="180" y="89"/>
                    </a:lnTo>
                    <a:lnTo>
                      <a:pt x="173" y="76"/>
                    </a:lnTo>
                    <a:lnTo>
                      <a:pt x="171" y="75"/>
                    </a:lnTo>
                    <a:lnTo>
                      <a:pt x="170" y="75"/>
                    </a:lnTo>
                    <a:lnTo>
                      <a:pt x="166" y="75"/>
                    </a:lnTo>
                    <a:lnTo>
                      <a:pt x="161" y="78"/>
                    </a:lnTo>
                    <a:lnTo>
                      <a:pt x="154" y="73"/>
                    </a:lnTo>
                    <a:lnTo>
                      <a:pt x="155" y="66"/>
                    </a:lnTo>
                    <a:lnTo>
                      <a:pt x="155" y="64"/>
                    </a:lnTo>
                    <a:lnTo>
                      <a:pt x="154" y="62"/>
                    </a:lnTo>
                    <a:lnTo>
                      <a:pt x="152" y="60"/>
                    </a:lnTo>
                    <a:lnTo>
                      <a:pt x="138" y="57"/>
                    </a:lnTo>
                    <a:close/>
                    <a:moveTo>
                      <a:pt x="163" y="0"/>
                    </a:moveTo>
                    <a:lnTo>
                      <a:pt x="198" y="4"/>
                    </a:lnTo>
                    <a:lnTo>
                      <a:pt x="228" y="15"/>
                    </a:lnTo>
                    <a:lnTo>
                      <a:pt x="254" y="30"/>
                    </a:lnTo>
                    <a:lnTo>
                      <a:pt x="274" y="46"/>
                    </a:lnTo>
                    <a:lnTo>
                      <a:pt x="288" y="60"/>
                    </a:lnTo>
                    <a:lnTo>
                      <a:pt x="302" y="83"/>
                    </a:lnTo>
                    <a:lnTo>
                      <a:pt x="313" y="110"/>
                    </a:lnTo>
                    <a:lnTo>
                      <a:pt x="318" y="138"/>
                    </a:lnTo>
                    <a:lnTo>
                      <a:pt x="316" y="168"/>
                    </a:lnTo>
                    <a:lnTo>
                      <a:pt x="307" y="196"/>
                    </a:lnTo>
                    <a:lnTo>
                      <a:pt x="290" y="227"/>
                    </a:lnTo>
                    <a:lnTo>
                      <a:pt x="277" y="246"/>
                    </a:lnTo>
                    <a:lnTo>
                      <a:pt x="267" y="265"/>
                    </a:lnTo>
                    <a:lnTo>
                      <a:pt x="261" y="285"/>
                    </a:lnTo>
                    <a:lnTo>
                      <a:pt x="263" y="306"/>
                    </a:lnTo>
                    <a:lnTo>
                      <a:pt x="263" y="310"/>
                    </a:lnTo>
                    <a:lnTo>
                      <a:pt x="261" y="311"/>
                    </a:lnTo>
                    <a:lnTo>
                      <a:pt x="161" y="408"/>
                    </a:lnTo>
                    <a:lnTo>
                      <a:pt x="159" y="410"/>
                    </a:lnTo>
                    <a:lnTo>
                      <a:pt x="155" y="410"/>
                    </a:lnTo>
                    <a:lnTo>
                      <a:pt x="154" y="410"/>
                    </a:lnTo>
                    <a:lnTo>
                      <a:pt x="152" y="408"/>
                    </a:lnTo>
                    <a:lnTo>
                      <a:pt x="150" y="407"/>
                    </a:lnTo>
                    <a:lnTo>
                      <a:pt x="143" y="385"/>
                    </a:lnTo>
                    <a:lnTo>
                      <a:pt x="134" y="364"/>
                    </a:lnTo>
                    <a:lnTo>
                      <a:pt x="122" y="347"/>
                    </a:lnTo>
                    <a:lnTo>
                      <a:pt x="108" y="336"/>
                    </a:lnTo>
                    <a:lnTo>
                      <a:pt x="104" y="336"/>
                    </a:lnTo>
                    <a:lnTo>
                      <a:pt x="101" y="336"/>
                    </a:lnTo>
                    <a:lnTo>
                      <a:pt x="92" y="336"/>
                    </a:lnTo>
                    <a:lnTo>
                      <a:pt x="83" y="338"/>
                    </a:lnTo>
                    <a:lnTo>
                      <a:pt x="72" y="338"/>
                    </a:lnTo>
                    <a:lnTo>
                      <a:pt x="60" y="340"/>
                    </a:lnTo>
                    <a:lnTo>
                      <a:pt x="51" y="338"/>
                    </a:lnTo>
                    <a:lnTo>
                      <a:pt x="44" y="336"/>
                    </a:lnTo>
                    <a:lnTo>
                      <a:pt x="39" y="334"/>
                    </a:lnTo>
                    <a:lnTo>
                      <a:pt x="35" y="329"/>
                    </a:lnTo>
                    <a:lnTo>
                      <a:pt x="34" y="324"/>
                    </a:lnTo>
                    <a:lnTo>
                      <a:pt x="30" y="306"/>
                    </a:lnTo>
                    <a:lnTo>
                      <a:pt x="28" y="287"/>
                    </a:lnTo>
                    <a:lnTo>
                      <a:pt x="23" y="267"/>
                    </a:lnTo>
                    <a:lnTo>
                      <a:pt x="16" y="253"/>
                    </a:lnTo>
                    <a:lnTo>
                      <a:pt x="4" y="241"/>
                    </a:lnTo>
                    <a:lnTo>
                      <a:pt x="0" y="232"/>
                    </a:lnTo>
                    <a:lnTo>
                      <a:pt x="0" y="223"/>
                    </a:lnTo>
                    <a:lnTo>
                      <a:pt x="5" y="211"/>
                    </a:lnTo>
                    <a:lnTo>
                      <a:pt x="11" y="200"/>
                    </a:lnTo>
                    <a:lnTo>
                      <a:pt x="18" y="189"/>
                    </a:lnTo>
                    <a:lnTo>
                      <a:pt x="21" y="179"/>
                    </a:lnTo>
                    <a:lnTo>
                      <a:pt x="23" y="170"/>
                    </a:lnTo>
                    <a:lnTo>
                      <a:pt x="21" y="163"/>
                    </a:lnTo>
                    <a:lnTo>
                      <a:pt x="18" y="138"/>
                    </a:lnTo>
                    <a:lnTo>
                      <a:pt x="18" y="115"/>
                    </a:lnTo>
                    <a:lnTo>
                      <a:pt x="21" y="94"/>
                    </a:lnTo>
                    <a:lnTo>
                      <a:pt x="30" y="73"/>
                    </a:lnTo>
                    <a:lnTo>
                      <a:pt x="46" y="52"/>
                    </a:lnTo>
                    <a:lnTo>
                      <a:pt x="46" y="52"/>
                    </a:lnTo>
                    <a:lnTo>
                      <a:pt x="83" y="23"/>
                    </a:lnTo>
                    <a:lnTo>
                      <a:pt x="122" y="6"/>
                    </a:lnTo>
                    <a:lnTo>
                      <a:pt x="1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descr="The outline of a face with a nurses cap on top of the hair.  The nurse's cap has the + medical symbol on it.  Below the nurse symbol are the words At-Home Care" title="symbol of a nurse's head">
            <a:extLst>
              <a:ext uri="{FF2B5EF4-FFF2-40B4-BE49-F238E27FC236}">
                <a16:creationId xmlns:a16="http://schemas.microsoft.com/office/drawing/2014/main" xmlns="" id="{D772AD8F-89C0-4329-8E8B-387C93A91959}"/>
              </a:ext>
            </a:extLst>
          </p:cNvPr>
          <p:cNvGrpSpPr/>
          <p:nvPr/>
        </p:nvGrpSpPr>
        <p:grpSpPr>
          <a:xfrm>
            <a:off x="6349480" y="4314131"/>
            <a:ext cx="2381522" cy="1465057"/>
            <a:chOff x="6349480" y="4314131"/>
            <a:chExt cx="2381522" cy="1465057"/>
          </a:xfrm>
        </p:grpSpPr>
        <p:sp>
          <p:nvSpPr>
            <p:cNvPr id="17" name="Rectangle 16">
              <a:extLst>
                <a:ext uri="{FF2B5EF4-FFF2-40B4-BE49-F238E27FC236}">
                  <a16:creationId xmlns:a16="http://schemas.microsoft.com/office/drawing/2014/main" xmlns="" id="{1FAEEF81-F0C4-4C2D-8E25-F968B6E3DBBA}"/>
                </a:ext>
              </a:extLst>
            </p:cNvPr>
            <p:cNvSpPr/>
            <p:nvPr/>
          </p:nvSpPr>
          <p:spPr>
            <a:xfrm>
              <a:off x="6349480" y="4318096"/>
              <a:ext cx="2381522" cy="1461092"/>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777240" bIns="91440" rtlCol="0" anchor="t"/>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At-Home Care</a:t>
              </a:r>
            </a:p>
          </p:txBody>
        </p:sp>
        <p:grpSp>
          <p:nvGrpSpPr>
            <p:cNvPr id="59" name="Group 58">
              <a:extLst>
                <a:ext uri="{FF2B5EF4-FFF2-40B4-BE49-F238E27FC236}">
                  <a16:creationId xmlns:a16="http://schemas.microsoft.com/office/drawing/2014/main" xmlns="" id="{CFFAF0E8-CDDE-46AB-898D-7E71BCD57213}"/>
                </a:ext>
              </a:extLst>
            </p:cNvPr>
            <p:cNvGrpSpPr/>
            <p:nvPr/>
          </p:nvGrpSpPr>
          <p:grpSpPr>
            <a:xfrm>
              <a:off x="6350902" y="4314131"/>
              <a:ext cx="2380100" cy="1465057"/>
              <a:chOff x="4687636" y="2448175"/>
              <a:chExt cx="2448690" cy="1591056"/>
            </a:xfrm>
            <a:solidFill>
              <a:schemeClr val="accent3"/>
            </a:solidFill>
          </p:grpSpPr>
          <p:sp>
            <p:nvSpPr>
              <p:cNvPr id="60" name="Freeform: Shape 6">
                <a:extLst>
                  <a:ext uri="{FF2B5EF4-FFF2-40B4-BE49-F238E27FC236}">
                    <a16:creationId xmlns:a16="http://schemas.microsoft.com/office/drawing/2014/main" xmlns="" id="{EDA0061C-1CF5-450A-9555-2028B0BA6D8F}"/>
                  </a:ext>
                </a:extLst>
              </p:cNvPr>
              <p:cNvSpPr/>
              <p:nvPr/>
            </p:nvSpPr>
            <p:spPr>
              <a:xfrm>
                <a:off x="4687636" y="3953506"/>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p>
            </p:txBody>
          </p:sp>
          <p:sp>
            <p:nvSpPr>
              <p:cNvPr id="61" name="Freeform: Shape 6">
                <a:extLst>
                  <a:ext uri="{FF2B5EF4-FFF2-40B4-BE49-F238E27FC236}">
                    <a16:creationId xmlns:a16="http://schemas.microsoft.com/office/drawing/2014/main" xmlns="" id="{BF7B58D4-59B3-4398-8084-0CECA5F38837}"/>
                  </a:ext>
                </a:extLst>
              </p:cNvPr>
              <p:cNvSpPr/>
              <p:nvPr/>
            </p:nvSpPr>
            <p:spPr>
              <a:xfrm>
                <a:off x="4687636" y="2448175"/>
                <a:ext cx="2448690" cy="85725"/>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365760" numCol="1" spcCol="1270" anchor="t" anchorCtr="0">
                <a:noAutofit/>
              </a:bodyPr>
              <a:lstStyle/>
              <a:p>
                <a:pPr marL="182880" lvl="0" indent="-182880">
                  <a:lnSpc>
                    <a:spcPct val="110000"/>
                  </a:lnSpc>
                  <a:spcAft>
                    <a:spcPts val="600"/>
                  </a:spcAft>
                  <a:buFont typeface="Arial" panose="020B0604020202020204" pitchFamily="34" charset="0"/>
                  <a:buChar char="•"/>
                  <a:defRPr/>
                </a:pPr>
                <a:endParaRPr lang="en-US" dirty="0"/>
              </a:p>
            </p:txBody>
          </p:sp>
        </p:grpSp>
        <p:sp>
          <p:nvSpPr>
            <p:cNvPr id="62" name="Freeform 34">
              <a:extLst>
                <a:ext uri="{FF2B5EF4-FFF2-40B4-BE49-F238E27FC236}">
                  <a16:creationId xmlns:a16="http://schemas.microsoft.com/office/drawing/2014/main" xmlns="" id="{9E20BD72-8761-4FDB-A660-742D968252C0}"/>
                </a:ext>
              </a:extLst>
            </p:cNvPr>
            <p:cNvSpPr>
              <a:spLocks noEditPoints="1"/>
            </p:cNvSpPr>
            <p:nvPr/>
          </p:nvSpPr>
          <p:spPr bwMode="auto">
            <a:xfrm>
              <a:off x="7231841" y="4493870"/>
              <a:ext cx="616800" cy="533486"/>
            </a:xfrm>
            <a:custGeom>
              <a:avLst/>
              <a:gdLst>
                <a:gd name="T0" fmla="*/ 183 w 459"/>
                <a:gd name="T1" fmla="*/ 222 h 397"/>
                <a:gd name="T2" fmla="*/ 123 w 459"/>
                <a:gd name="T3" fmla="*/ 257 h 397"/>
                <a:gd name="T4" fmla="*/ 144 w 459"/>
                <a:gd name="T5" fmla="*/ 319 h 397"/>
                <a:gd name="T6" fmla="*/ 204 w 459"/>
                <a:gd name="T7" fmla="*/ 372 h 397"/>
                <a:gd name="T8" fmla="*/ 279 w 459"/>
                <a:gd name="T9" fmla="*/ 358 h 397"/>
                <a:gd name="T10" fmla="*/ 328 w 459"/>
                <a:gd name="T11" fmla="*/ 286 h 397"/>
                <a:gd name="T12" fmla="*/ 302 w 459"/>
                <a:gd name="T13" fmla="*/ 242 h 397"/>
                <a:gd name="T14" fmla="*/ 229 w 459"/>
                <a:gd name="T15" fmla="*/ 169 h 397"/>
                <a:gd name="T16" fmla="*/ 272 w 459"/>
                <a:gd name="T17" fmla="*/ 40 h 397"/>
                <a:gd name="T18" fmla="*/ 279 w 459"/>
                <a:gd name="T19" fmla="*/ 47 h 397"/>
                <a:gd name="T20" fmla="*/ 275 w 459"/>
                <a:gd name="T21" fmla="*/ 74 h 397"/>
                <a:gd name="T22" fmla="*/ 250 w 459"/>
                <a:gd name="T23" fmla="*/ 97 h 397"/>
                <a:gd name="T24" fmla="*/ 335 w 459"/>
                <a:gd name="T25" fmla="*/ 120 h 397"/>
                <a:gd name="T26" fmla="*/ 342 w 459"/>
                <a:gd name="T27" fmla="*/ 38 h 397"/>
                <a:gd name="T28" fmla="*/ 250 w 459"/>
                <a:gd name="T29" fmla="*/ 21 h 397"/>
                <a:gd name="T30" fmla="*/ 141 w 459"/>
                <a:gd name="T31" fmla="*/ 30 h 397"/>
                <a:gd name="T32" fmla="*/ 93 w 459"/>
                <a:gd name="T33" fmla="*/ 58 h 397"/>
                <a:gd name="T34" fmla="*/ 178 w 459"/>
                <a:gd name="T35" fmla="*/ 99 h 397"/>
                <a:gd name="T36" fmla="*/ 192 w 459"/>
                <a:gd name="T37" fmla="*/ 74 h 397"/>
                <a:gd name="T38" fmla="*/ 185 w 459"/>
                <a:gd name="T39" fmla="*/ 67 h 397"/>
                <a:gd name="T40" fmla="*/ 189 w 459"/>
                <a:gd name="T41" fmla="*/ 42 h 397"/>
                <a:gd name="T42" fmla="*/ 213 w 459"/>
                <a:gd name="T43" fmla="*/ 21 h 397"/>
                <a:gd name="T44" fmla="*/ 294 w 459"/>
                <a:gd name="T45" fmla="*/ 5 h 397"/>
                <a:gd name="T46" fmla="*/ 367 w 459"/>
                <a:gd name="T47" fmla="*/ 30 h 397"/>
                <a:gd name="T48" fmla="*/ 385 w 459"/>
                <a:gd name="T49" fmla="*/ 61 h 397"/>
                <a:gd name="T50" fmla="*/ 383 w 459"/>
                <a:gd name="T51" fmla="*/ 157 h 397"/>
                <a:gd name="T52" fmla="*/ 445 w 459"/>
                <a:gd name="T53" fmla="*/ 199 h 397"/>
                <a:gd name="T54" fmla="*/ 459 w 459"/>
                <a:gd name="T55" fmla="*/ 259 h 397"/>
                <a:gd name="T56" fmla="*/ 450 w 459"/>
                <a:gd name="T57" fmla="*/ 298 h 397"/>
                <a:gd name="T58" fmla="*/ 411 w 459"/>
                <a:gd name="T59" fmla="*/ 321 h 397"/>
                <a:gd name="T60" fmla="*/ 356 w 459"/>
                <a:gd name="T61" fmla="*/ 328 h 397"/>
                <a:gd name="T62" fmla="*/ 337 w 459"/>
                <a:gd name="T63" fmla="*/ 319 h 397"/>
                <a:gd name="T64" fmla="*/ 280 w 459"/>
                <a:gd name="T65" fmla="*/ 381 h 397"/>
                <a:gd name="T66" fmla="*/ 203 w 459"/>
                <a:gd name="T67" fmla="*/ 393 h 397"/>
                <a:gd name="T68" fmla="*/ 137 w 459"/>
                <a:gd name="T69" fmla="*/ 346 h 397"/>
                <a:gd name="T70" fmla="*/ 107 w 459"/>
                <a:gd name="T71" fmla="*/ 326 h 397"/>
                <a:gd name="T72" fmla="*/ 47 w 459"/>
                <a:gd name="T73" fmla="*/ 321 h 397"/>
                <a:gd name="T74" fmla="*/ 8 w 459"/>
                <a:gd name="T75" fmla="*/ 298 h 397"/>
                <a:gd name="T76" fmla="*/ 0 w 459"/>
                <a:gd name="T77" fmla="*/ 259 h 397"/>
                <a:gd name="T78" fmla="*/ 12 w 459"/>
                <a:gd name="T79" fmla="*/ 199 h 397"/>
                <a:gd name="T80" fmla="*/ 74 w 459"/>
                <a:gd name="T81" fmla="*/ 157 h 397"/>
                <a:gd name="T82" fmla="*/ 72 w 459"/>
                <a:gd name="T83" fmla="*/ 61 h 397"/>
                <a:gd name="T84" fmla="*/ 90 w 459"/>
                <a:gd name="T85" fmla="*/ 30 h 397"/>
                <a:gd name="T86" fmla="*/ 164 w 459"/>
                <a:gd name="T87" fmla="*/ 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397">
                  <a:moveTo>
                    <a:pt x="229" y="169"/>
                  </a:moveTo>
                  <a:lnTo>
                    <a:pt x="210" y="197"/>
                  </a:lnTo>
                  <a:lnTo>
                    <a:pt x="183" y="222"/>
                  </a:lnTo>
                  <a:lnTo>
                    <a:pt x="155" y="242"/>
                  </a:lnTo>
                  <a:lnTo>
                    <a:pt x="128" y="256"/>
                  </a:lnTo>
                  <a:lnTo>
                    <a:pt x="123" y="257"/>
                  </a:lnTo>
                  <a:lnTo>
                    <a:pt x="130" y="289"/>
                  </a:lnTo>
                  <a:lnTo>
                    <a:pt x="132" y="295"/>
                  </a:lnTo>
                  <a:lnTo>
                    <a:pt x="144" y="319"/>
                  </a:lnTo>
                  <a:lnTo>
                    <a:pt x="160" y="342"/>
                  </a:lnTo>
                  <a:lnTo>
                    <a:pt x="181" y="360"/>
                  </a:lnTo>
                  <a:lnTo>
                    <a:pt x="204" y="372"/>
                  </a:lnTo>
                  <a:lnTo>
                    <a:pt x="229" y="376"/>
                  </a:lnTo>
                  <a:lnTo>
                    <a:pt x="256" y="371"/>
                  </a:lnTo>
                  <a:lnTo>
                    <a:pt x="279" y="358"/>
                  </a:lnTo>
                  <a:lnTo>
                    <a:pt x="300" y="339"/>
                  </a:lnTo>
                  <a:lnTo>
                    <a:pt x="317" y="314"/>
                  </a:lnTo>
                  <a:lnTo>
                    <a:pt x="328" y="286"/>
                  </a:lnTo>
                  <a:lnTo>
                    <a:pt x="335" y="257"/>
                  </a:lnTo>
                  <a:lnTo>
                    <a:pt x="330" y="256"/>
                  </a:lnTo>
                  <a:lnTo>
                    <a:pt x="302" y="242"/>
                  </a:lnTo>
                  <a:lnTo>
                    <a:pt x="273" y="222"/>
                  </a:lnTo>
                  <a:lnTo>
                    <a:pt x="249" y="197"/>
                  </a:lnTo>
                  <a:lnTo>
                    <a:pt x="229" y="169"/>
                  </a:lnTo>
                  <a:close/>
                  <a:moveTo>
                    <a:pt x="250" y="21"/>
                  </a:moveTo>
                  <a:lnTo>
                    <a:pt x="250" y="40"/>
                  </a:lnTo>
                  <a:lnTo>
                    <a:pt x="272" y="40"/>
                  </a:lnTo>
                  <a:lnTo>
                    <a:pt x="275" y="42"/>
                  </a:lnTo>
                  <a:lnTo>
                    <a:pt x="279" y="44"/>
                  </a:lnTo>
                  <a:lnTo>
                    <a:pt x="279" y="47"/>
                  </a:lnTo>
                  <a:lnTo>
                    <a:pt x="279" y="67"/>
                  </a:lnTo>
                  <a:lnTo>
                    <a:pt x="279" y="70"/>
                  </a:lnTo>
                  <a:lnTo>
                    <a:pt x="275" y="74"/>
                  </a:lnTo>
                  <a:lnTo>
                    <a:pt x="272" y="74"/>
                  </a:lnTo>
                  <a:lnTo>
                    <a:pt x="250" y="74"/>
                  </a:lnTo>
                  <a:lnTo>
                    <a:pt x="250" y="97"/>
                  </a:lnTo>
                  <a:lnTo>
                    <a:pt x="284" y="100"/>
                  </a:lnTo>
                  <a:lnTo>
                    <a:pt x="312" y="109"/>
                  </a:lnTo>
                  <a:lnTo>
                    <a:pt x="335" y="120"/>
                  </a:lnTo>
                  <a:lnTo>
                    <a:pt x="363" y="58"/>
                  </a:lnTo>
                  <a:lnTo>
                    <a:pt x="358" y="49"/>
                  </a:lnTo>
                  <a:lnTo>
                    <a:pt x="342" y="38"/>
                  </a:lnTo>
                  <a:lnTo>
                    <a:pt x="319" y="31"/>
                  </a:lnTo>
                  <a:lnTo>
                    <a:pt x="287" y="24"/>
                  </a:lnTo>
                  <a:lnTo>
                    <a:pt x="250" y="21"/>
                  </a:lnTo>
                  <a:close/>
                  <a:moveTo>
                    <a:pt x="213" y="21"/>
                  </a:moveTo>
                  <a:lnTo>
                    <a:pt x="174" y="24"/>
                  </a:lnTo>
                  <a:lnTo>
                    <a:pt x="141" y="30"/>
                  </a:lnTo>
                  <a:lnTo>
                    <a:pt x="116" y="38"/>
                  </a:lnTo>
                  <a:lnTo>
                    <a:pt x="100" y="49"/>
                  </a:lnTo>
                  <a:lnTo>
                    <a:pt x="93" y="58"/>
                  </a:lnTo>
                  <a:lnTo>
                    <a:pt x="121" y="118"/>
                  </a:lnTo>
                  <a:lnTo>
                    <a:pt x="146" y="107"/>
                  </a:lnTo>
                  <a:lnTo>
                    <a:pt x="178" y="99"/>
                  </a:lnTo>
                  <a:lnTo>
                    <a:pt x="213" y="95"/>
                  </a:lnTo>
                  <a:lnTo>
                    <a:pt x="213" y="74"/>
                  </a:lnTo>
                  <a:lnTo>
                    <a:pt x="192" y="74"/>
                  </a:lnTo>
                  <a:lnTo>
                    <a:pt x="189" y="74"/>
                  </a:lnTo>
                  <a:lnTo>
                    <a:pt x="185" y="70"/>
                  </a:lnTo>
                  <a:lnTo>
                    <a:pt x="185" y="67"/>
                  </a:lnTo>
                  <a:lnTo>
                    <a:pt x="185" y="47"/>
                  </a:lnTo>
                  <a:lnTo>
                    <a:pt x="185" y="44"/>
                  </a:lnTo>
                  <a:lnTo>
                    <a:pt x="189" y="42"/>
                  </a:lnTo>
                  <a:lnTo>
                    <a:pt x="192" y="40"/>
                  </a:lnTo>
                  <a:lnTo>
                    <a:pt x="213" y="40"/>
                  </a:lnTo>
                  <a:lnTo>
                    <a:pt x="213" y="21"/>
                  </a:lnTo>
                  <a:close/>
                  <a:moveTo>
                    <a:pt x="229" y="0"/>
                  </a:moveTo>
                  <a:lnTo>
                    <a:pt x="261" y="1"/>
                  </a:lnTo>
                  <a:lnTo>
                    <a:pt x="294" y="5"/>
                  </a:lnTo>
                  <a:lnTo>
                    <a:pt x="323" y="10"/>
                  </a:lnTo>
                  <a:lnTo>
                    <a:pt x="347" y="19"/>
                  </a:lnTo>
                  <a:lnTo>
                    <a:pt x="367" y="30"/>
                  </a:lnTo>
                  <a:lnTo>
                    <a:pt x="381" y="44"/>
                  </a:lnTo>
                  <a:lnTo>
                    <a:pt x="385" y="60"/>
                  </a:lnTo>
                  <a:lnTo>
                    <a:pt x="385" y="61"/>
                  </a:lnTo>
                  <a:lnTo>
                    <a:pt x="349" y="137"/>
                  </a:lnTo>
                  <a:lnTo>
                    <a:pt x="362" y="148"/>
                  </a:lnTo>
                  <a:lnTo>
                    <a:pt x="383" y="157"/>
                  </a:lnTo>
                  <a:lnTo>
                    <a:pt x="411" y="167"/>
                  </a:lnTo>
                  <a:lnTo>
                    <a:pt x="432" y="182"/>
                  </a:lnTo>
                  <a:lnTo>
                    <a:pt x="445" y="199"/>
                  </a:lnTo>
                  <a:lnTo>
                    <a:pt x="453" y="219"/>
                  </a:lnTo>
                  <a:lnTo>
                    <a:pt x="457" y="238"/>
                  </a:lnTo>
                  <a:lnTo>
                    <a:pt x="459" y="259"/>
                  </a:lnTo>
                  <a:lnTo>
                    <a:pt x="457" y="279"/>
                  </a:lnTo>
                  <a:lnTo>
                    <a:pt x="453" y="289"/>
                  </a:lnTo>
                  <a:lnTo>
                    <a:pt x="450" y="298"/>
                  </a:lnTo>
                  <a:lnTo>
                    <a:pt x="441" y="307"/>
                  </a:lnTo>
                  <a:lnTo>
                    <a:pt x="429" y="316"/>
                  </a:lnTo>
                  <a:lnTo>
                    <a:pt x="411" y="321"/>
                  </a:lnTo>
                  <a:lnTo>
                    <a:pt x="386" y="326"/>
                  </a:lnTo>
                  <a:lnTo>
                    <a:pt x="356" y="328"/>
                  </a:lnTo>
                  <a:lnTo>
                    <a:pt x="356" y="328"/>
                  </a:lnTo>
                  <a:lnTo>
                    <a:pt x="349" y="326"/>
                  </a:lnTo>
                  <a:lnTo>
                    <a:pt x="342" y="325"/>
                  </a:lnTo>
                  <a:lnTo>
                    <a:pt x="337" y="319"/>
                  </a:lnTo>
                  <a:lnTo>
                    <a:pt x="321" y="344"/>
                  </a:lnTo>
                  <a:lnTo>
                    <a:pt x="303" y="365"/>
                  </a:lnTo>
                  <a:lnTo>
                    <a:pt x="280" y="381"/>
                  </a:lnTo>
                  <a:lnTo>
                    <a:pt x="256" y="392"/>
                  </a:lnTo>
                  <a:lnTo>
                    <a:pt x="229" y="397"/>
                  </a:lnTo>
                  <a:lnTo>
                    <a:pt x="203" y="393"/>
                  </a:lnTo>
                  <a:lnTo>
                    <a:pt x="178" y="383"/>
                  </a:lnTo>
                  <a:lnTo>
                    <a:pt x="157" y="367"/>
                  </a:lnTo>
                  <a:lnTo>
                    <a:pt x="137" y="346"/>
                  </a:lnTo>
                  <a:lnTo>
                    <a:pt x="121" y="323"/>
                  </a:lnTo>
                  <a:lnTo>
                    <a:pt x="114" y="326"/>
                  </a:lnTo>
                  <a:lnTo>
                    <a:pt x="107" y="326"/>
                  </a:lnTo>
                  <a:lnTo>
                    <a:pt x="100" y="328"/>
                  </a:lnTo>
                  <a:lnTo>
                    <a:pt x="70" y="326"/>
                  </a:lnTo>
                  <a:lnTo>
                    <a:pt x="47" y="321"/>
                  </a:lnTo>
                  <a:lnTo>
                    <a:pt x="30" y="316"/>
                  </a:lnTo>
                  <a:lnTo>
                    <a:pt x="17" y="307"/>
                  </a:lnTo>
                  <a:lnTo>
                    <a:pt x="8" y="298"/>
                  </a:lnTo>
                  <a:lnTo>
                    <a:pt x="3" y="289"/>
                  </a:lnTo>
                  <a:lnTo>
                    <a:pt x="1" y="279"/>
                  </a:lnTo>
                  <a:lnTo>
                    <a:pt x="0" y="259"/>
                  </a:lnTo>
                  <a:lnTo>
                    <a:pt x="0" y="238"/>
                  </a:lnTo>
                  <a:lnTo>
                    <a:pt x="5" y="219"/>
                  </a:lnTo>
                  <a:lnTo>
                    <a:pt x="12" y="199"/>
                  </a:lnTo>
                  <a:lnTo>
                    <a:pt x="26" y="182"/>
                  </a:lnTo>
                  <a:lnTo>
                    <a:pt x="47" y="167"/>
                  </a:lnTo>
                  <a:lnTo>
                    <a:pt x="74" y="157"/>
                  </a:lnTo>
                  <a:lnTo>
                    <a:pt x="95" y="148"/>
                  </a:lnTo>
                  <a:lnTo>
                    <a:pt x="107" y="137"/>
                  </a:lnTo>
                  <a:lnTo>
                    <a:pt x="72" y="61"/>
                  </a:lnTo>
                  <a:lnTo>
                    <a:pt x="72" y="60"/>
                  </a:lnTo>
                  <a:lnTo>
                    <a:pt x="77" y="44"/>
                  </a:lnTo>
                  <a:lnTo>
                    <a:pt x="90" y="30"/>
                  </a:lnTo>
                  <a:lnTo>
                    <a:pt x="109" y="19"/>
                  </a:lnTo>
                  <a:lnTo>
                    <a:pt x="134" y="10"/>
                  </a:lnTo>
                  <a:lnTo>
                    <a:pt x="164" y="5"/>
                  </a:lnTo>
                  <a:lnTo>
                    <a:pt x="196" y="1"/>
                  </a:lnTo>
                  <a:lnTo>
                    <a:pt x="229"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3" name="TextBox 62"/>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4275751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737EC-8FFC-4043-BEAC-62B175C72839}"/>
              </a:ext>
            </a:extLst>
          </p:cNvPr>
          <p:cNvSpPr>
            <a:spLocks noGrp="1"/>
          </p:cNvSpPr>
          <p:nvPr>
            <p:ph type="title"/>
          </p:nvPr>
        </p:nvSpPr>
        <p:spPr/>
        <p:txBody>
          <a:bodyPr/>
          <a:lstStyle/>
          <a:p>
            <a:r>
              <a:rPr lang="en-US" dirty="0"/>
              <a:t>Public assistance benefits: Medicaid waivers</a:t>
            </a:r>
          </a:p>
        </p:txBody>
      </p:sp>
      <p:sp>
        <p:nvSpPr>
          <p:cNvPr id="4" name="Rectangle 3">
            <a:extLst>
              <a:ext uri="{FF2B5EF4-FFF2-40B4-BE49-F238E27FC236}">
                <a16:creationId xmlns:a16="http://schemas.microsoft.com/office/drawing/2014/main" xmlns="" id="{B3FCD485-3988-4D22-9784-F800126B8B41}"/>
              </a:ext>
            </a:extLst>
          </p:cNvPr>
          <p:cNvSpPr/>
          <p:nvPr/>
        </p:nvSpPr>
        <p:spPr>
          <a:xfrm>
            <a:off x="1" y="1242883"/>
            <a:ext cx="9144000" cy="2644179"/>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1188720" tIns="91440" rIns="411480" rtlCol="0" anchor="t"/>
          <a:lstStyle/>
          <a:p>
            <a:pPr marL="228600" indent="-228600">
              <a:spcAft>
                <a:spcPts val="200"/>
              </a:spcAft>
              <a:buFont typeface="Arial" panose="020B0604020202020204" pitchFamily="34" charset="0"/>
              <a:buChar char="•"/>
              <a:defRPr/>
            </a:pPr>
            <a:r>
              <a:rPr lang="en-US" sz="1600" dirty="0">
                <a:solidFill>
                  <a:schemeClr val="tx1">
                    <a:lumMod val="65000"/>
                    <a:lumOff val="35000"/>
                  </a:schemeClr>
                </a:solidFill>
                <a:latin typeface="Arial" panose="020B0604020202020204" pitchFamily="34" charset="0"/>
                <a:cs typeface="Arial" panose="020B0604020202020204" pitchFamily="34" charset="0"/>
              </a:rPr>
              <a:t>A waiver is a program that can waive, or set aside, some of the strict eligibility requirements – including income guidelines, benefits and healthcare delivery options – required under federal Medicaid program regulations.</a:t>
            </a:r>
          </a:p>
          <a:p>
            <a:pPr marL="228600" indent="-228600">
              <a:spcAft>
                <a:spcPts val="200"/>
              </a:spcAft>
              <a:buFont typeface="Arial" panose="020B0604020202020204" pitchFamily="34" charset="0"/>
              <a:buChar char="•"/>
              <a:defRPr/>
            </a:pPr>
            <a:r>
              <a:rPr lang="en-US" sz="1600" dirty="0">
                <a:solidFill>
                  <a:schemeClr val="tx1">
                    <a:lumMod val="65000"/>
                    <a:lumOff val="35000"/>
                  </a:schemeClr>
                </a:solidFill>
                <a:latin typeface="Arial" panose="020B0604020202020204" pitchFamily="34" charset="0"/>
                <a:cs typeface="Arial" panose="020B0604020202020204" pitchFamily="34" charset="0"/>
              </a:rPr>
              <a:t>A Home- and Community-Based Services waiver can provide extra services that make living at home possible. These services can include personal care, nursing, respite, adult day care, supported employment, home modifications, assistive technology and transportation. </a:t>
            </a:r>
          </a:p>
          <a:p>
            <a:pPr marL="228600" indent="-228600">
              <a:spcAft>
                <a:spcPts val="200"/>
              </a:spcAft>
              <a:buFont typeface="Arial" panose="020B0604020202020204" pitchFamily="34" charset="0"/>
              <a:buChar char="•"/>
              <a:defRPr/>
            </a:pPr>
            <a:r>
              <a:rPr lang="en-US" sz="1600" dirty="0">
                <a:solidFill>
                  <a:schemeClr val="tx1">
                    <a:lumMod val="65000"/>
                    <a:lumOff val="35000"/>
                  </a:schemeClr>
                </a:solidFill>
                <a:latin typeface="Arial" panose="020B0604020202020204" pitchFamily="34" charset="0"/>
                <a:cs typeface="Arial" panose="020B0604020202020204" pitchFamily="34" charset="0"/>
              </a:rPr>
              <a:t>While waivers can differ substantially between states and counties in eligibility and services, an important advantage is that they can expand services to cover individuals who may be over the income requirements for traditional Medicaid. </a:t>
            </a:r>
          </a:p>
        </p:txBody>
      </p:sp>
      <p:sp>
        <p:nvSpPr>
          <p:cNvPr id="7" name="Freeform 54" title="symbol of a clip board with a paper that has lines checked off is on it">
            <a:extLst>
              <a:ext uri="{FF2B5EF4-FFF2-40B4-BE49-F238E27FC236}">
                <a16:creationId xmlns:a16="http://schemas.microsoft.com/office/drawing/2014/main" xmlns="" id="{80341892-C122-4018-A6D6-16843536229C}"/>
              </a:ext>
            </a:extLst>
          </p:cNvPr>
          <p:cNvSpPr>
            <a:spLocks noEditPoints="1"/>
          </p:cNvSpPr>
          <p:nvPr/>
        </p:nvSpPr>
        <p:spPr bwMode="auto">
          <a:xfrm>
            <a:off x="393700" y="1286853"/>
            <a:ext cx="658723" cy="807937"/>
          </a:xfrm>
          <a:custGeom>
            <a:avLst/>
            <a:gdLst>
              <a:gd name="T0" fmla="*/ 70 w 153"/>
              <a:gd name="T1" fmla="*/ 9 h 187"/>
              <a:gd name="T2" fmla="*/ 60 w 153"/>
              <a:gd name="T3" fmla="*/ 0 h 187"/>
              <a:gd name="T4" fmla="*/ 47 w 153"/>
              <a:gd name="T5" fmla="*/ 13 h 187"/>
              <a:gd name="T6" fmla="*/ 35 w 153"/>
              <a:gd name="T7" fmla="*/ 21 h 187"/>
              <a:gd name="T8" fmla="*/ 86 w 153"/>
              <a:gd name="T9" fmla="*/ 21 h 187"/>
              <a:gd name="T10" fmla="*/ 60 w 153"/>
              <a:gd name="T11" fmla="*/ 13 h 187"/>
              <a:gd name="T12" fmla="*/ 64 w 153"/>
              <a:gd name="T13" fmla="*/ 9 h 187"/>
              <a:gd name="T14" fmla="*/ 11 w 153"/>
              <a:gd name="T15" fmla="*/ 168 h 187"/>
              <a:gd name="T16" fmla="*/ 8 w 153"/>
              <a:gd name="T17" fmla="*/ 18 h 187"/>
              <a:gd name="T18" fmla="*/ 43 w 153"/>
              <a:gd name="T19" fmla="*/ 35 h 187"/>
              <a:gd name="T20" fmla="*/ 91 w 153"/>
              <a:gd name="T21" fmla="*/ 18 h 187"/>
              <a:gd name="T22" fmla="*/ 121 w 153"/>
              <a:gd name="T23" fmla="*/ 110 h 187"/>
              <a:gd name="T24" fmla="*/ 107 w 153"/>
              <a:gd name="T25" fmla="*/ 48 h 187"/>
              <a:gd name="T26" fmla="*/ 75 w 153"/>
              <a:gd name="T27" fmla="*/ 155 h 187"/>
              <a:gd name="T28" fmla="*/ 83 w 153"/>
              <a:gd name="T29" fmla="*/ 152 h 187"/>
              <a:gd name="T30" fmla="*/ 118 w 153"/>
              <a:gd name="T31" fmla="*/ 118 h 187"/>
              <a:gd name="T32" fmla="*/ 115 w 153"/>
              <a:gd name="T33" fmla="*/ 171 h 187"/>
              <a:gd name="T34" fmla="*/ 98 w 153"/>
              <a:gd name="T35" fmla="*/ 152 h 187"/>
              <a:gd name="T36" fmla="*/ 133 w 153"/>
              <a:gd name="T37" fmla="*/ 138 h 187"/>
              <a:gd name="T38" fmla="*/ 94 w 153"/>
              <a:gd name="T39" fmla="*/ 93 h 187"/>
              <a:gd name="T40" fmla="*/ 48 w 153"/>
              <a:gd name="T41" fmla="*/ 88 h 187"/>
              <a:gd name="T42" fmla="*/ 96 w 153"/>
              <a:gd name="T43" fmla="*/ 88 h 187"/>
              <a:gd name="T44" fmla="*/ 94 w 153"/>
              <a:gd name="T45" fmla="*/ 69 h 187"/>
              <a:gd name="T46" fmla="*/ 48 w 153"/>
              <a:gd name="T47" fmla="*/ 64 h 187"/>
              <a:gd name="T48" fmla="*/ 96 w 153"/>
              <a:gd name="T49" fmla="*/ 64 h 187"/>
              <a:gd name="T50" fmla="*/ 80 w 153"/>
              <a:gd name="T51" fmla="*/ 115 h 187"/>
              <a:gd name="T52" fmla="*/ 48 w 153"/>
              <a:gd name="T53" fmla="*/ 110 h 187"/>
              <a:gd name="T54" fmla="*/ 83 w 153"/>
              <a:gd name="T55" fmla="*/ 110 h 187"/>
              <a:gd name="T56" fmla="*/ 75 w 153"/>
              <a:gd name="T57" fmla="*/ 139 h 187"/>
              <a:gd name="T58" fmla="*/ 48 w 153"/>
              <a:gd name="T59" fmla="*/ 134 h 187"/>
              <a:gd name="T60" fmla="*/ 78 w 153"/>
              <a:gd name="T61" fmla="*/ 134 h 187"/>
              <a:gd name="T62" fmla="*/ 43 w 153"/>
              <a:gd name="T63" fmla="*/ 59 h 187"/>
              <a:gd name="T64" fmla="*/ 30 w 153"/>
              <a:gd name="T65" fmla="*/ 71 h 187"/>
              <a:gd name="T66" fmla="*/ 27 w 153"/>
              <a:gd name="T67" fmla="*/ 62 h 187"/>
              <a:gd name="T68" fmla="*/ 43 w 153"/>
              <a:gd name="T69" fmla="*/ 56 h 187"/>
              <a:gd name="T70" fmla="*/ 33 w 153"/>
              <a:gd name="T71" fmla="*/ 94 h 187"/>
              <a:gd name="T72" fmla="*/ 24 w 153"/>
              <a:gd name="T73" fmla="*/ 90 h 187"/>
              <a:gd name="T74" fmla="*/ 31 w 153"/>
              <a:gd name="T75" fmla="*/ 89 h 187"/>
              <a:gd name="T76" fmla="*/ 43 w 153"/>
              <a:gd name="T77" fmla="*/ 83 h 187"/>
              <a:gd name="T78" fmla="*/ 31 w 153"/>
              <a:gd name="T79" fmla="*/ 118 h 187"/>
              <a:gd name="T80" fmla="*/ 23 w 153"/>
              <a:gd name="T81" fmla="*/ 109 h 187"/>
              <a:gd name="T82" fmla="*/ 39 w 153"/>
              <a:gd name="T83" fmla="*/ 103 h 187"/>
              <a:gd name="T84" fmla="*/ 43 w 153"/>
              <a:gd name="T85" fmla="*/ 129 h 187"/>
              <a:gd name="T86" fmla="*/ 30 w 153"/>
              <a:gd name="T87" fmla="*/ 140 h 187"/>
              <a:gd name="T88" fmla="*/ 27 w 153"/>
              <a:gd name="T89" fmla="*/ 132 h 187"/>
              <a:gd name="T90" fmla="*/ 43 w 153"/>
              <a:gd name="T91" fmla="*/ 126 h 187"/>
              <a:gd name="T92" fmla="*/ 43 w 153"/>
              <a:gd name="T93"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87">
                <a:moveTo>
                  <a:pt x="78" y="13"/>
                </a:moveTo>
                <a:cubicBezTo>
                  <a:pt x="74" y="13"/>
                  <a:pt x="74" y="13"/>
                  <a:pt x="74" y="13"/>
                </a:cubicBezTo>
                <a:cubicBezTo>
                  <a:pt x="72" y="13"/>
                  <a:pt x="70" y="11"/>
                  <a:pt x="70" y="9"/>
                </a:cubicBezTo>
                <a:cubicBezTo>
                  <a:pt x="70" y="9"/>
                  <a:pt x="70" y="9"/>
                  <a:pt x="70" y="9"/>
                </a:cubicBezTo>
                <a:cubicBezTo>
                  <a:pt x="70" y="4"/>
                  <a:pt x="66" y="0"/>
                  <a:pt x="60" y="0"/>
                </a:cubicBezTo>
                <a:cubicBezTo>
                  <a:pt x="60" y="0"/>
                  <a:pt x="60" y="0"/>
                  <a:pt x="60" y="0"/>
                </a:cubicBezTo>
                <a:cubicBezTo>
                  <a:pt x="55" y="0"/>
                  <a:pt x="51" y="4"/>
                  <a:pt x="51" y="9"/>
                </a:cubicBezTo>
                <a:cubicBezTo>
                  <a:pt x="51" y="9"/>
                  <a:pt x="51" y="9"/>
                  <a:pt x="51" y="9"/>
                </a:cubicBezTo>
                <a:cubicBezTo>
                  <a:pt x="51" y="11"/>
                  <a:pt x="49" y="13"/>
                  <a:pt x="47" y="13"/>
                </a:cubicBezTo>
                <a:cubicBezTo>
                  <a:pt x="43" y="13"/>
                  <a:pt x="43" y="13"/>
                  <a:pt x="43" y="13"/>
                </a:cubicBezTo>
                <a:cubicBezTo>
                  <a:pt x="38" y="13"/>
                  <a:pt x="35" y="17"/>
                  <a:pt x="35" y="21"/>
                </a:cubicBezTo>
                <a:cubicBezTo>
                  <a:pt x="35" y="21"/>
                  <a:pt x="35" y="21"/>
                  <a:pt x="35" y="21"/>
                </a:cubicBezTo>
                <a:cubicBezTo>
                  <a:pt x="35" y="26"/>
                  <a:pt x="38" y="29"/>
                  <a:pt x="43" y="29"/>
                </a:cubicBezTo>
                <a:cubicBezTo>
                  <a:pt x="78" y="29"/>
                  <a:pt x="78" y="29"/>
                  <a:pt x="78" y="29"/>
                </a:cubicBezTo>
                <a:cubicBezTo>
                  <a:pt x="82" y="29"/>
                  <a:pt x="86" y="26"/>
                  <a:pt x="86" y="21"/>
                </a:cubicBezTo>
                <a:cubicBezTo>
                  <a:pt x="86" y="21"/>
                  <a:pt x="86" y="21"/>
                  <a:pt x="86" y="21"/>
                </a:cubicBezTo>
                <a:cubicBezTo>
                  <a:pt x="86" y="17"/>
                  <a:pt x="82" y="13"/>
                  <a:pt x="78" y="13"/>
                </a:cubicBezTo>
                <a:close/>
                <a:moveTo>
                  <a:pt x="60" y="13"/>
                </a:moveTo>
                <a:cubicBezTo>
                  <a:pt x="58" y="13"/>
                  <a:pt x="56" y="11"/>
                  <a:pt x="56" y="9"/>
                </a:cubicBezTo>
                <a:cubicBezTo>
                  <a:pt x="56" y="7"/>
                  <a:pt x="58" y="5"/>
                  <a:pt x="60" y="5"/>
                </a:cubicBezTo>
                <a:cubicBezTo>
                  <a:pt x="63" y="5"/>
                  <a:pt x="64" y="7"/>
                  <a:pt x="64" y="9"/>
                </a:cubicBezTo>
                <a:cubicBezTo>
                  <a:pt x="64" y="11"/>
                  <a:pt x="63" y="13"/>
                  <a:pt x="60" y="13"/>
                </a:cubicBezTo>
                <a:close/>
                <a:moveTo>
                  <a:pt x="78" y="168"/>
                </a:moveTo>
                <a:cubicBezTo>
                  <a:pt x="11" y="168"/>
                  <a:pt x="11" y="168"/>
                  <a:pt x="11" y="168"/>
                </a:cubicBezTo>
                <a:cubicBezTo>
                  <a:pt x="5" y="168"/>
                  <a:pt x="0" y="164"/>
                  <a:pt x="0" y="158"/>
                </a:cubicBezTo>
                <a:cubicBezTo>
                  <a:pt x="0" y="29"/>
                  <a:pt x="0" y="29"/>
                  <a:pt x="0" y="29"/>
                </a:cubicBezTo>
                <a:cubicBezTo>
                  <a:pt x="0" y="23"/>
                  <a:pt x="5" y="18"/>
                  <a:pt x="8" y="18"/>
                </a:cubicBezTo>
                <a:cubicBezTo>
                  <a:pt x="30" y="18"/>
                  <a:pt x="30" y="18"/>
                  <a:pt x="30" y="18"/>
                </a:cubicBezTo>
                <a:cubicBezTo>
                  <a:pt x="30" y="19"/>
                  <a:pt x="30" y="20"/>
                  <a:pt x="30" y="21"/>
                </a:cubicBezTo>
                <a:cubicBezTo>
                  <a:pt x="30" y="29"/>
                  <a:pt x="36" y="35"/>
                  <a:pt x="43" y="35"/>
                </a:cubicBezTo>
                <a:cubicBezTo>
                  <a:pt x="78" y="35"/>
                  <a:pt x="78" y="35"/>
                  <a:pt x="78" y="35"/>
                </a:cubicBezTo>
                <a:cubicBezTo>
                  <a:pt x="85" y="35"/>
                  <a:pt x="91" y="29"/>
                  <a:pt x="91" y="21"/>
                </a:cubicBezTo>
                <a:cubicBezTo>
                  <a:pt x="91" y="20"/>
                  <a:pt x="91" y="19"/>
                  <a:pt x="91" y="18"/>
                </a:cubicBezTo>
                <a:cubicBezTo>
                  <a:pt x="107" y="18"/>
                  <a:pt x="107" y="18"/>
                  <a:pt x="107" y="18"/>
                </a:cubicBezTo>
                <a:cubicBezTo>
                  <a:pt x="116" y="18"/>
                  <a:pt x="121" y="23"/>
                  <a:pt x="121" y="29"/>
                </a:cubicBezTo>
                <a:cubicBezTo>
                  <a:pt x="121" y="110"/>
                  <a:pt x="121" y="110"/>
                  <a:pt x="121" y="110"/>
                </a:cubicBezTo>
                <a:cubicBezTo>
                  <a:pt x="120" y="110"/>
                  <a:pt x="119" y="110"/>
                  <a:pt x="118" y="110"/>
                </a:cubicBezTo>
                <a:cubicBezTo>
                  <a:pt x="114" y="110"/>
                  <a:pt x="111" y="110"/>
                  <a:pt x="107" y="111"/>
                </a:cubicBezTo>
                <a:cubicBezTo>
                  <a:pt x="107" y="48"/>
                  <a:pt x="107" y="48"/>
                  <a:pt x="107" y="48"/>
                </a:cubicBezTo>
                <a:cubicBezTo>
                  <a:pt x="13" y="48"/>
                  <a:pt x="13" y="48"/>
                  <a:pt x="13" y="48"/>
                </a:cubicBezTo>
                <a:cubicBezTo>
                  <a:pt x="13" y="155"/>
                  <a:pt x="13" y="155"/>
                  <a:pt x="13" y="155"/>
                </a:cubicBezTo>
                <a:cubicBezTo>
                  <a:pt x="75" y="155"/>
                  <a:pt x="75" y="155"/>
                  <a:pt x="75" y="155"/>
                </a:cubicBezTo>
                <a:cubicBezTo>
                  <a:pt x="76" y="160"/>
                  <a:pt x="77" y="164"/>
                  <a:pt x="78" y="168"/>
                </a:cubicBezTo>
                <a:close/>
                <a:moveTo>
                  <a:pt x="118" y="118"/>
                </a:moveTo>
                <a:cubicBezTo>
                  <a:pt x="99" y="118"/>
                  <a:pt x="83" y="133"/>
                  <a:pt x="83" y="152"/>
                </a:cubicBezTo>
                <a:cubicBezTo>
                  <a:pt x="83" y="172"/>
                  <a:pt x="99" y="187"/>
                  <a:pt x="118" y="187"/>
                </a:cubicBezTo>
                <a:cubicBezTo>
                  <a:pt x="137" y="187"/>
                  <a:pt x="153" y="172"/>
                  <a:pt x="153" y="152"/>
                </a:cubicBezTo>
                <a:cubicBezTo>
                  <a:pt x="153" y="133"/>
                  <a:pt x="137" y="118"/>
                  <a:pt x="118" y="118"/>
                </a:cubicBezTo>
                <a:close/>
                <a:moveTo>
                  <a:pt x="141" y="145"/>
                </a:moveTo>
                <a:cubicBezTo>
                  <a:pt x="119" y="169"/>
                  <a:pt x="119" y="169"/>
                  <a:pt x="119" y="169"/>
                </a:cubicBezTo>
                <a:cubicBezTo>
                  <a:pt x="118" y="170"/>
                  <a:pt x="117" y="171"/>
                  <a:pt x="115" y="171"/>
                </a:cubicBezTo>
                <a:cubicBezTo>
                  <a:pt x="114" y="171"/>
                  <a:pt x="113" y="171"/>
                  <a:pt x="112" y="170"/>
                </a:cubicBezTo>
                <a:cubicBezTo>
                  <a:pt x="99" y="159"/>
                  <a:pt x="99" y="159"/>
                  <a:pt x="99" y="159"/>
                </a:cubicBezTo>
                <a:cubicBezTo>
                  <a:pt x="96" y="157"/>
                  <a:pt x="96" y="154"/>
                  <a:pt x="98" y="152"/>
                </a:cubicBezTo>
                <a:cubicBezTo>
                  <a:pt x="100" y="149"/>
                  <a:pt x="103" y="149"/>
                  <a:pt x="105" y="151"/>
                </a:cubicBezTo>
                <a:cubicBezTo>
                  <a:pt x="115" y="158"/>
                  <a:pt x="115" y="158"/>
                  <a:pt x="115" y="158"/>
                </a:cubicBezTo>
                <a:cubicBezTo>
                  <a:pt x="133" y="138"/>
                  <a:pt x="133" y="138"/>
                  <a:pt x="133" y="138"/>
                </a:cubicBezTo>
                <a:cubicBezTo>
                  <a:pt x="135" y="136"/>
                  <a:pt x="138" y="136"/>
                  <a:pt x="140" y="138"/>
                </a:cubicBezTo>
                <a:cubicBezTo>
                  <a:pt x="142" y="140"/>
                  <a:pt x="143" y="143"/>
                  <a:pt x="141" y="145"/>
                </a:cubicBezTo>
                <a:close/>
                <a:moveTo>
                  <a:pt x="94" y="93"/>
                </a:moveTo>
                <a:cubicBezTo>
                  <a:pt x="51" y="93"/>
                  <a:pt x="51" y="93"/>
                  <a:pt x="51" y="93"/>
                </a:cubicBezTo>
                <a:cubicBezTo>
                  <a:pt x="49" y="93"/>
                  <a:pt x="48" y="92"/>
                  <a:pt x="48" y="91"/>
                </a:cubicBezTo>
                <a:cubicBezTo>
                  <a:pt x="48" y="88"/>
                  <a:pt x="48" y="88"/>
                  <a:pt x="48" y="88"/>
                </a:cubicBezTo>
                <a:cubicBezTo>
                  <a:pt x="48" y="87"/>
                  <a:pt x="49" y="85"/>
                  <a:pt x="51" y="85"/>
                </a:cubicBezTo>
                <a:cubicBezTo>
                  <a:pt x="94" y="85"/>
                  <a:pt x="94" y="85"/>
                  <a:pt x="94" y="85"/>
                </a:cubicBezTo>
                <a:cubicBezTo>
                  <a:pt x="95" y="85"/>
                  <a:pt x="96" y="87"/>
                  <a:pt x="96" y="88"/>
                </a:cubicBezTo>
                <a:cubicBezTo>
                  <a:pt x="96" y="91"/>
                  <a:pt x="96" y="91"/>
                  <a:pt x="96" y="91"/>
                </a:cubicBezTo>
                <a:cubicBezTo>
                  <a:pt x="96" y="92"/>
                  <a:pt x="95" y="93"/>
                  <a:pt x="94" y="93"/>
                </a:cubicBezTo>
                <a:close/>
                <a:moveTo>
                  <a:pt x="94" y="69"/>
                </a:moveTo>
                <a:cubicBezTo>
                  <a:pt x="51" y="69"/>
                  <a:pt x="51" y="69"/>
                  <a:pt x="51" y="69"/>
                </a:cubicBezTo>
                <a:cubicBezTo>
                  <a:pt x="49" y="69"/>
                  <a:pt x="48" y="68"/>
                  <a:pt x="48" y="67"/>
                </a:cubicBezTo>
                <a:cubicBezTo>
                  <a:pt x="48" y="64"/>
                  <a:pt x="48" y="64"/>
                  <a:pt x="48" y="64"/>
                </a:cubicBezTo>
                <a:cubicBezTo>
                  <a:pt x="48" y="63"/>
                  <a:pt x="49" y="61"/>
                  <a:pt x="51" y="61"/>
                </a:cubicBezTo>
                <a:cubicBezTo>
                  <a:pt x="94" y="61"/>
                  <a:pt x="94" y="61"/>
                  <a:pt x="94" y="61"/>
                </a:cubicBezTo>
                <a:cubicBezTo>
                  <a:pt x="95" y="61"/>
                  <a:pt x="96" y="63"/>
                  <a:pt x="96" y="64"/>
                </a:cubicBezTo>
                <a:cubicBezTo>
                  <a:pt x="96" y="67"/>
                  <a:pt x="96" y="67"/>
                  <a:pt x="96" y="67"/>
                </a:cubicBezTo>
                <a:cubicBezTo>
                  <a:pt x="96" y="68"/>
                  <a:pt x="95" y="69"/>
                  <a:pt x="94" y="69"/>
                </a:cubicBezTo>
                <a:close/>
                <a:moveTo>
                  <a:pt x="80" y="115"/>
                </a:moveTo>
                <a:cubicBezTo>
                  <a:pt x="51" y="115"/>
                  <a:pt x="51" y="115"/>
                  <a:pt x="51" y="115"/>
                </a:cubicBezTo>
                <a:cubicBezTo>
                  <a:pt x="49" y="115"/>
                  <a:pt x="48" y="114"/>
                  <a:pt x="48" y="112"/>
                </a:cubicBezTo>
                <a:cubicBezTo>
                  <a:pt x="48" y="110"/>
                  <a:pt x="48" y="110"/>
                  <a:pt x="48" y="110"/>
                </a:cubicBezTo>
                <a:cubicBezTo>
                  <a:pt x="48" y="108"/>
                  <a:pt x="49" y="107"/>
                  <a:pt x="51" y="107"/>
                </a:cubicBezTo>
                <a:cubicBezTo>
                  <a:pt x="80" y="107"/>
                  <a:pt x="80" y="107"/>
                  <a:pt x="80" y="107"/>
                </a:cubicBezTo>
                <a:cubicBezTo>
                  <a:pt x="82" y="107"/>
                  <a:pt x="83" y="108"/>
                  <a:pt x="83" y="110"/>
                </a:cubicBezTo>
                <a:cubicBezTo>
                  <a:pt x="83" y="112"/>
                  <a:pt x="83" y="112"/>
                  <a:pt x="83" y="112"/>
                </a:cubicBezTo>
                <a:cubicBezTo>
                  <a:pt x="83" y="114"/>
                  <a:pt x="82" y="115"/>
                  <a:pt x="80" y="115"/>
                </a:cubicBezTo>
                <a:close/>
                <a:moveTo>
                  <a:pt x="75" y="139"/>
                </a:moveTo>
                <a:cubicBezTo>
                  <a:pt x="51" y="139"/>
                  <a:pt x="51" y="139"/>
                  <a:pt x="51" y="139"/>
                </a:cubicBezTo>
                <a:cubicBezTo>
                  <a:pt x="49" y="139"/>
                  <a:pt x="48" y="138"/>
                  <a:pt x="48" y="136"/>
                </a:cubicBezTo>
                <a:cubicBezTo>
                  <a:pt x="48" y="134"/>
                  <a:pt x="48" y="134"/>
                  <a:pt x="48" y="134"/>
                </a:cubicBezTo>
                <a:cubicBezTo>
                  <a:pt x="48" y="132"/>
                  <a:pt x="49" y="131"/>
                  <a:pt x="51" y="131"/>
                </a:cubicBezTo>
                <a:cubicBezTo>
                  <a:pt x="75" y="131"/>
                  <a:pt x="75" y="131"/>
                  <a:pt x="75" y="131"/>
                </a:cubicBezTo>
                <a:cubicBezTo>
                  <a:pt x="77" y="131"/>
                  <a:pt x="78" y="132"/>
                  <a:pt x="78" y="134"/>
                </a:cubicBezTo>
                <a:cubicBezTo>
                  <a:pt x="78" y="136"/>
                  <a:pt x="78" y="136"/>
                  <a:pt x="78" y="136"/>
                </a:cubicBezTo>
                <a:cubicBezTo>
                  <a:pt x="78" y="138"/>
                  <a:pt x="77" y="139"/>
                  <a:pt x="75" y="139"/>
                </a:cubicBezTo>
                <a:close/>
                <a:moveTo>
                  <a:pt x="43" y="59"/>
                </a:moveTo>
                <a:cubicBezTo>
                  <a:pt x="33" y="71"/>
                  <a:pt x="33" y="71"/>
                  <a:pt x="33" y="71"/>
                </a:cubicBezTo>
                <a:cubicBezTo>
                  <a:pt x="33" y="71"/>
                  <a:pt x="32" y="71"/>
                  <a:pt x="31" y="71"/>
                </a:cubicBezTo>
                <a:cubicBezTo>
                  <a:pt x="31" y="71"/>
                  <a:pt x="30" y="71"/>
                  <a:pt x="30" y="71"/>
                </a:cubicBezTo>
                <a:cubicBezTo>
                  <a:pt x="24" y="66"/>
                  <a:pt x="24" y="66"/>
                  <a:pt x="24" y="66"/>
                </a:cubicBezTo>
                <a:cubicBezTo>
                  <a:pt x="23" y="65"/>
                  <a:pt x="23" y="64"/>
                  <a:pt x="23" y="62"/>
                </a:cubicBezTo>
                <a:cubicBezTo>
                  <a:pt x="24" y="61"/>
                  <a:pt x="26" y="61"/>
                  <a:pt x="27" y="62"/>
                </a:cubicBezTo>
                <a:cubicBezTo>
                  <a:pt x="31" y="66"/>
                  <a:pt x="31" y="66"/>
                  <a:pt x="31" y="66"/>
                </a:cubicBezTo>
                <a:cubicBezTo>
                  <a:pt x="39" y="56"/>
                  <a:pt x="39" y="56"/>
                  <a:pt x="39" y="56"/>
                </a:cubicBezTo>
                <a:cubicBezTo>
                  <a:pt x="40" y="55"/>
                  <a:pt x="42" y="55"/>
                  <a:pt x="43" y="56"/>
                </a:cubicBezTo>
                <a:cubicBezTo>
                  <a:pt x="44" y="57"/>
                  <a:pt x="44" y="58"/>
                  <a:pt x="43" y="59"/>
                </a:cubicBezTo>
                <a:close/>
                <a:moveTo>
                  <a:pt x="43" y="83"/>
                </a:moveTo>
                <a:cubicBezTo>
                  <a:pt x="33" y="94"/>
                  <a:pt x="33" y="94"/>
                  <a:pt x="33" y="94"/>
                </a:cubicBezTo>
                <a:cubicBezTo>
                  <a:pt x="33" y="95"/>
                  <a:pt x="32" y="95"/>
                  <a:pt x="31" y="95"/>
                </a:cubicBezTo>
                <a:cubicBezTo>
                  <a:pt x="31" y="95"/>
                  <a:pt x="30" y="95"/>
                  <a:pt x="30" y="95"/>
                </a:cubicBezTo>
                <a:cubicBezTo>
                  <a:pt x="24" y="90"/>
                  <a:pt x="24" y="90"/>
                  <a:pt x="24" y="90"/>
                </a:cubicBezTo>
                <a:cubicBezTo>
                  <a:pt x="23" y="89"/>
                  <a:pt x="23" y="87"/>
                  <a:pt x="23" y="86"/>
                </a:cubicBezTo>
                <a:cubicBezTo>
                  <a:pt x="24" y="85"/>
                  <a:pt x="26" y="85"/>
                  <a:pt x="27" y="86"/>
                </a:cubicBezTo>
                <a:cubicBezTo>
                  <a:pt x="31" y="89"/>
                  <a:pt x="31" y="89"/>
                  <a:pt x="31" y="89"/>
                </a:cubicBezTo>
                <a:cubicBezTo>
                  <a:pt x="39" y="80"/>
                  <a:pt x="39" y="80"/>
                  <a:pt x="39" y="80"/>
                </a:cubicBezTo>
                <a:cubicBezTo>
                  <a:pt x="40" y="79"/>
                  <a:pt x="42" y="79"/>
                  <a:pt x="43" y="80"/>
                </a:cubicBezTo>
                <a:cubicBezTo>
                  <a:pt x="44" y="81"/>
                  <a:pt x="44" y="82"/>
                  <a:pt x="43" y="83"/>
                </a:cubicBezTo>
                <a:close/>
                <a:moveTo>
                  <a:pt x="43" y="106"/>
                </a:moveTo>
                <a:cubicBezTo>
                  <a:pt x="33" y="117"/>
                  <a:pt x="33" y="117"/>
                  <a:pt x="33" y="117"/>
                </a:cubicBezTo>
                <a:cubicBezTo>
                  <a:pt x="33" y="118"/>
                  <a:pt x="32" y="118"/>
                  <a:pt x="31" y="118"/>
                </a:cubicBezTo>
                <a:cubicBezTo>
                  <a:pt x="31" y="118"/>
                  <a:pt x="30" y="118"/>
                  <a:pt x="30" y="117"/>
                </a:cubicBezTo>
                <a:cubicBezTo>
                  <a:pt x="24" y="113"/>
                  <a:pt x="24" y="113"/>
                  <a:pt x="24" y="113"/>
                </a:cubicBezTo>
                <a:cubicBezTo>
                  <a:pt x="23" y="112"/>
                  <a:pt x="23" y="110"/>
                  <a:pt x="23" y="109"/>
                </a:cubicBezTo>
                <a:cubicBezTo>
                  <a:pt x="24" y="108"/>
                  <a:pt x="26" y="108"/>
                  <a:pt x="27" y="109"/>
                </a:cubicBezTo>
                <a:cubicBezTo>
                  <a:pt x="31" y="112"/>
                  <a:pt x="31" y="112"/>
                  <a:pt x="31" y="112"/>
                </a:cubicBezTo>
                <a:cubicBezTo>
                  <a:pt x="39" y="103"/>
                  <a:pt x="39" y="103"/>
                  <a:pt x="39" y="103"/>
                </a:cubicBezTo>
                <a:cubicBezTo>
                  <a:pt x="40" y="102"/>
                  <a:pt x="42" y="102"/>
                  <a:pt x="43" y="103"/>
                </a:cubicBezTo>
                <a:cubicBezTo>
                  <a:pt x="44" y="103"/>
                  <a:pt x="44" y="105"/>
                  <a:pt x="43" y="106"/>
                </a:cubicBezTo>
                <a:close/>
                <a:moveTo>
                  <a:pt x="43" y="129"/>
                </a:moveTo>
                <a:cubicBezTo>
                  <a:pt x="33" y="140"/>
                  <a:pt x="33" y="140"/>
                  <a:pt x="33" y="140"/>
                </a:cubicBezTo>
                <a:cubicBezTo>
                  <a:pt x="33" y="141"/>
                  <a:pt x="32" y="141"/>
                  <a:pt x="31" y="141"/>
                </a:cubicBezTo>
                <a:cubicBezTo>
                  <a:pt x="31" y="141"/>
                  <a:pt x="30" y="141"/>
                  <a:pt x="30" y="140"/>
                </a:cubicBezTo>
                <a:cubicBezTo>
                  <a:pt x="24" y="135"/>
                  <a:pt x="24" y="135"/>
                  <a:pt x="24" y="135"/>
                </a:cubicBezTo>
                <a:cubicBezTo>
                  <a:pt x="23" y="135"/>
                  <a:pt x="23" y="133"/>
                  <a:pt x="23" y="132"/>
                </a:cubicBezTo>
                <a:cubicBezTo>
                  <a:pt x="24" y="131"/>
                  <a:pt x="26" y="131"/>
                  <a:pt x="27" y="132"/>
                </a:cubicBezTo>
                <a:cubicBezTo>
                  <a:pt x="31" y="135"/>
                  <a:pt x="31" y="135"/>
                  <a:pt x="31" y="135"/>
                </a:cubicBezTo>
                <a:cubicBezTo>
                  <a:pt x="39" y="126"/>
                  <a:pt x="39" y="126"/>
                  <a:pt x="39" y="126"/>
                </a:cubicBezTo>
                <a:cubicBezTo>
                  <a:pt x="40" y="125"/>
                  <a:pt x="42" y="125"/>
                  <a:pt x="43" y="126"/>
                </a:cubicBezTo>
                <a:cubicBezTo>
                  <a:pt x="44" y="126"/>
                  <a:pt x="44" y="128"/>
                  <a:pt x="43" y="129"/>
                </a:cubicBezTo>
                <a:close/>
                <a:moveTo>
                  <a:pt x="43" y="129"/>
                </a:moveTo>
                <a:cubicBezTo>
                  <a:pt x="43" y="129"/>
                  <a:pt x="43" y="129"/>
                  <a:pt x="43" y="12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 name="Picture 2" descr="Two children, one male and one female and on the floor side by side.  They are both laying on their stomach and the young boy has his hands up cupping the bottom of his face.  The girl appears to be holding something that is not seen in the picture and they are both looking at it." title="a decorative picture of 2 children looking at something">
            <a:extLst>
              <a:ext uri="{FF2B5EF4-FFF2-40B4-BE49-F238E27FC236}">
                <a16:creationId xmlns:a16="http://schemas.microsoft.com/office/drawing/2014/main" xmlns="" id="{60089600-9ECD-42F7-A093-DD44DF949F0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0175" b="47052"/>
          <a:stretch/>
        </p:blipFill>
        <p:spPr bwMode="auto">
          <a:xfrm>
            <a:off x="0" y="3931032"/>
            <a:ext cx="9144000" cy="18022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xmlns="" id="{47B36280-5110-4224-BCAE-C26F353EF61D}"/>
              </a:ext>
            </a:extLst>
          </p:cNvPr>
          <p:cNvSpPr/>
          <p:nvPr/>
        </p:nvSpPr>
        <p:spPr>
          <a:xfrm>
            <a:off x="394434" y="5777006"/>
            <a:ext cx="6437687" cy="138499"/>
          </a:xfrm>
          <a:prstGeom prst="rect">
            <a:avLst/>
          </a:prstGeom>
        </p:spPr>
        <p:txBody>
          <a:bodyPr wrap="square" lIns="0" tIns="0" rIns="0" bIns="0">
            <a:spAutoFit/>
          </a:bodyPr>
          <a:lstStyle/>
          <a:p>
            <a:pPr marL="0" lvl="1">
              <a:defRPr/>
            </a:pPr>
            <a:r>
              <a:rPr lang="fr-FR" sz="900" dirty="0">
                <a:solidFill>
                  <a:schemeClr val="tx1">
                    <a:lumMod val="65000"/>
                    <a:lumOff val="35000"/>
                  </a:schemeClr>
                </a:solidFill>
                <a:latin typeface="Arial" panose="020B0604020202020204" pitchFamily="34" charset="0"/>
                <a:cs typeface="Arial" panose="020B0604020202020204" pitchFamily="34" charset="0"/>
              </a:rPr>
              <a:t>Source: 1999-2018: https://www.cincinnatichildrens.org/patients/child/special-needs/financial/coverage/waivers</a:t>
            </a:r>
          </a:p>
        </p:txBody>
      </p:sp>
      <p:sp>
        <p:nvSpPr>
          <p:cNvPr id="8" name="TextBox 7"/>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818750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393700" y="382389"/>
            <a:ext cx="8339328" cy="717551"/>
          </a:xfrm>
        </p:spPr>
        <p:txBody>
          <a:bodyPr/>
          <a:lstStyle/>
          <a:p>
            <a:r>
              <a:rPr lang="en-US" dirty="0"/>
              <a:t>Maximize potential benefits </a:t>
            </a:r>
          </a:p>
        </p:txBody>
      </p:sp>
      <p:sp>
        <p:nvSpPr>
          <p:cNvPr id="4" name="Rectangle: Rounded Corners 3" descr="Each number is inside a blue box and there is a line going from box 1 to box 2 as well as a line going from box 2 to box 3" title="Rectangle with the numbers 1, 2 and 3 in it.  ">
            <a:extLst>
              <a:ext uri="{FF2B5EF4-FFF2-40B4-BE49-F238E27FC236}">
                <a16:creationId xmlns:a16="http://schemas.microsoft.com/office/drawing/2014/main" xmlns="" id="{6CB8BDED-8E4B-48DA-ACD2-3698C2733106}"/>
              </a:ext>
            </a:extLst>
          </p:cNvPr>
          <p:cNvSpPr/>
          <p:nvPr/>
        </p:nvSpPr>
        <p:spPr>
          <a:xfrm>
            <a:off x="393699" y="1238250"/>
            <a:ext cx="8335963" cy="2040256"/>
          </a:xfrm>
          <a:prstGeom prst="rect">
            <a:avLst/>
          </a:prstGeom>
          <a:solidFill>
            <a:schemeClr val="tx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8" name="Group 17" title="Blue box containing the number 1">
            <a:extLst>
              <a:ext uri="{FF2B5EF4-FFF2-40B4-BE49-F238E27FC236}">
                <a16:creationId xmlns:a16="http://schemas.microsoft.com/office/drawing/2014/main" xmlns="" id="{401EAC4C-AA0B-49EB-B1F4-CC22AF4446E5}"/>
              </a:ext>
            </a:extLst>
          </p:cNvPr>
          <p:cNvGrpSpPr/>
          <p:nvPr/>
        </p:nvGrpSpPr>
        <p:grpSpPr>
          <a:xfrm>
            <a:off x="539053" y="1510284"/>
            <a:ext cx="2450592" cy="1496188"/>
            <a:chOff x="539053" y="1510284"/>
            <a:chExt cx="2450592" cy="1496188"/>
          </a:xfrm>
        </p:grpSpPr>
        <p:sp>
          <p:nvSpPr>
            <p:cNvPr id="5" name="Rectangle: Rounded Corners 4">
              <a:extLst>
                <a:ext uri="{FF2B5EF4-FFF2-40B4-BE49-F238E27FC236}">
                  <a16:creationId xmlns:a16="http://schemas.microsoft.com/office/drawing/2014/main" xmlns="" id="{437383BF-3E58-4017-86E7-995754C121D7}"/>
                </a:ext>
              </a:extLst>
            </p:cNvPr>
            <p:cNvSpPr/>
            <p:nvPr/>
          </p:nvSpPr>
          <p:spPr>
            <a:xfrm>
              <a:off x="540956" y="1510284"/>
              <a:ext cx="2448689" cy="1496188"/>
            </a:xfrm>
            <a:prstGeom prst="rect">
              <a:avLst/>
            </a:prstGeom>
            <a:solidFill>
              <a:schemeClr val="bg1">
                <a:lumMod val="95000"/>
              </a:schemeClr>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r>
                <a:rPr lang="en-US" sz="8800" b="1" dirty="0">
                  <a:solidFill>
                    <a:schemeClr val="accent1"/>
                  </a:solidFill>
                  <a:latin typeface="Arial" panose="020B0604020202020204" pitchFamily="34" charset="0"/>
                  <a:cs typeface="Arial" panose="020B0604020202020204" pitchFamily="34" charset="0"/>
                </a:rPr>
                <a:t>1</a:t>
              </a:r>
            </a:p>
          </p:txBody>
        </p:sp>
        <p:cxnSp>
          <p:nvCxnSpPr>
            <p:cNvPr id="30" name="Straight Connector 29">
              <a:extLst>
                <a:ext uri="{FF2B5EF4-FFF2-40B4-BE49-F238E27FC236}">
                  <a16:creationId xmlns:a16="http://schemas.microsoft.com/office/drawing/2014/main" xmlns="" id="{461CC7F3-7C75-4B8A-A158-8D7BD4D23447}"/>
                </a:ext>
              </a:extLst>
            </p:cNvPr>
            <p:cNvCxnSpPr/>
            <p:nvPr/>
          </p:nvCxnSpPr>
          <p:spPr>
            <a:xfrm>
              <a:off x="539053" y="3006472"/>
              <a:ext cx="245059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7" name="Freeform: Shape 6" title="https://www.voya.com/articles/tools-and-resources ">
            <a:extLst>
              <a:ext uri="{FF2B5EF4-FFF2-40B4-BE49-F238E27FC236}">
                <a16:creationId xmlns:a16="http://schemas.microsoft.com/office/drawing/2014/main" xmlns="" id="{E42BEDC3-2F90-407A-AB60-B0E8B041E50A}"/>
              </a:ext>
            </a:extLst>
          </p:cNvPr>
          <p:cNvSpPr/>
          <p:nvPr/>
        </p:nvSpPr>
        <p:spPr>
          <a:xfrm>
            <a:off x="393700" y="3278503"/>
            <a:ext cx="2743199" cy="249364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0" indent="-182880">
              <a:spcAft>
                <a:spcPts val="300"/>
              </a:spcAft>
              <a:buFont typeface="Arial" panose="020B0604020202020204" pitchFamily="34" charset="0"/>
              <a:buChar char="•"/>
              <a:defRPr/>
            </a:pPr>
            <a:r>
              <a:rPr lang="en-US" sz="1400" dirty="0">
                <a:solidFill>
                  <a:prstClr val="black">
                    <a:lumMod val="65000"/>
                    <a:lumOff val="35000"/>
                  </a:prstClr>
                </a:solidFill>
                <a:latin typeface="Arial" panose="020B0604020202020204" pitchFamily="34" charset="0"/>
                <a:cs typeface="Arial" panose="020B0604020202020204" pitchFamily="34" charset="0"/>
              </a:rPr>
              <a:t>Go online to your own community and state disability webpages and see what programs may be available.</a:t>
            </a:r>
          </a:p>
          <a:p>
            <a:pPr marL="182880" lvl="0" indent="-182880">
              <a:spcAft>
                <a:spcPts val="300"/>
              </a:spcAft>
              <a:buFont typeface="Arial" panose="020B0604020202020204" pitchFamily="34" charset="0"/>
              <a:buChar char="•"/>
              <a:defRPr/>
            </a:pPr>
            <a:r>
              <a:rPr lang="en-US" sz="1400" dirty="0">
                <a:solidFill>
                  <a:prstClr val="black">
                    <a:lumMod val="65000"/>
                    <a:lumOff val="35000"/>
                  </a:prstClr>
                </a:solidFill>
                <a:latin typeface="Arial" panose="020B0604020202020204" pitchFamily="34" charset="0"/>
                <a:cs typeface="Arial" panose="020B0604020202020204" pitchFamily="34" charset="0"/>
              </a:rPr>
              <a:t>Check out Voya Cares Tools and Resources for links </a:t>
            </a:r>
            <a:r>
              <a:rPr lang="en-US" sz="1400" dirty="0">
                <a:solidFill>
                  <a:prstClr val="black">
                    <a:lumMod val="65000"/>
                    <a:lumOff val="35000"/>
                  </a:prst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https://www.voya.com/articles/tools-and-resources</a:t>
            </a:r>
            <a:r>
              <a:rPr lang="en-US" sz="1400" dirty="0">
                <a:solidFill>
                  <a:prstClr val="black">
                    <a:lumMod val="65000"/>
                    <a:lumOff val="35000"/>
                  </a:prstClr>
                </a:solidFill>
                <a:latin typeface="Arial" panose="020B0604020202020204" pitchFamily="34" charset="0"/>
                <a:cs typeface="Arial" panose="020B0604020202020204" pitchFamily="34" charset="0"/>
              </a:rPr>
              <a:t> </a:t>
            </a:r>
          </a:p>
        </p:txBody>
      </p:sp>
      <p:sp>
        <p:nvSpPr>
          <p:cNvPr id="34" name="Freeform: Shape 6" title="orange decorative line">
            <a:extLst>
              <a:ext uri="{FF2B5EF4-FFF2-40B4-BE49-F238E27FC236}">
                <a16:creationId xmlns:a16="http://schemas.microsoft.com/office/drawing/2014/main" xmlns="" id="{44827F77-9473-4066-AAA3-0CF597CFE2C1}"/>
              </a:ext>
            </a:extLst>
          </p:cNvPr>
          <p:cNvSpPr/>
          <p:nvPr/>
        </p:nvSpPr>
        <p:spPr>
          <a:xfrm>
            <a:off x="393700" y="5660814"/>
            <a:ext cx="2743199" cy="85725"/>
          </a:xfrm>
          <a:prstGeom prst="rect">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0" indent="-182880">
              <a:spcAft>
                <a:spcPts val="300"/>
              </a:spcAft>
              <a:buFont typeface="Arial" panose="020B0604020202020204" pitchFamily="34" charset="0"/>
              <a:buChar char="•"/>
              <a:defRPr/>
            </a:pPr>
            <a:endParaRPr lang="en-US" sz="12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27" name="Freeform: Shape 6" title="orange decorative line">
            <a:extLst>
              <a:ext uri="{FF2B5EF4-FFF2-40B4-BE49-F238E27FC236}">
                <a16:creationId xmlns:a16="http://schemas.microsoft.com/office/drawing/2014/main" xmlns="" id="{F17C86FD-AC94-455C-AA32-AAE33744792F}"/>
              </a:ext>
            </a:extLst>
          </p:cNvPr>
          <p:cNvSpPr/>
          <p:nvPr/>
        </p:nvSpPr>
        <p:spPr>
          <a:xfrm>
            <a:off x="393700" y="5686424"/>
            <a:ext cx="2743199" cy="85725"/>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0" indent="-182880">
              <a:spcAft>
                <a:spcPts val="300"/>
              </a:spcAft>
              <a:buFont typeface="Arial" panose="020B0604020202020204" pitchFamily="34" charset="0"/>
              <a:buChar char="•"/>
              <a:defRPr/>
            </a:pPr>
            <a:endParaRPr lang="en-US" sz="12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9" name="Freeform: Shape 8" descr="You may qualify for additional&#10;programs, such as:&#10;Supplemental Nutritional Assistance Program (SNAP)&#10;Section 8 Housing&#10;Children’s Health Insurance Program (CHIP)&#10;Grants&#10;Parent and community groups&#10;" title="blue box with the following information:">
            <a:extLst>
              <a:ext uri="{FF2B5EF4-FFF2-40B4-BE49-F238E27FC236}">
                <a16:creationId xmlns:a16="http://schemas.microsoft.com/office/drawing/2014/main" xmlns="" id="{FD48A0E8-F629-40BE-ACD7-34BB498CB6EE}"/>
              </a:ext>
            </a:extLst>
          </p:cNvPr>
          <p:cNvSpPr/>
          <p:nvPr/>
        </p:nvSpPr>
        <p:spPr>
          <a:xfrm>
            <a:off x="3191764" y="3278503"/>
            <a:ext cx="2743200" cy="249364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a:spcAft>
                <a:spcPts val="300"/>
              </a:spcAft>
            </a:pPr>
            <a:r>
              <a:rPr lang="en-US" sz="1400" b="1" dirty="0">
                <a:solidFill>
                  <a:schemeClr val="accent3"/>
                </a:solidFill>
                <a:latin typeface="Arial" panose="020B0604020202020204" pitchFamily="34" charset="0"/>
                <a:cs typeface="Arial" panose="020B0604020202020204" pitchFamily="34" charset="0"/>
              </a:rPr>
              <a:t>You may qualify for additional</a:t>
            </a:r>
            <a:br>
              <a:rPr lang="en-US" sz="1400" b="1" dirty="0">
                <a:solidFill>
                  <a:schemeClr val="accent3"/>
                </a:solidFill>
                <a:latin typeface="Arial" panose="020B0604020202020204" pitchFamily="34" charset="0"/>
                <a:cs typeface="Arial" panose="020B0604020202020204" pitchFamily="34" charset="0"/>
              </a:rPr>
            </a:br>
            <a:r>
              <a:rPr lang="en-US" sz="1400" b="1" dirty="0">
                <a:solidFill>
                  <a:schemeClr val="accent3"/>
                </a:solidFill>
                <a:latin typeface="Arial" panose="020B0604020202020204" pitchFamily="34" charset="0"/>
                <a:cs typeface="Arial" panose="020B0604020202020204" pitchFamily="34" charset="0"/>
              </a:rPr>
              <a:t>programs, such as:</a:t>
            </a:r>
          </a:p>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Supplemental Nutritional Assistance Program (SNAP)</a:t>
            </a:r>
          </a:p>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Section 8 Housing</a:t>
            </a:r>
          </a:p>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Children’s Health Insurance Program (CHIP)</a:t>
            </a:r>
          </a:p>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Grants</a:t>
            </a:r>
          </a:p>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Parent and community groups</a:t>
            </a:r>
          </a:p>
        </p:txBody>
      </p:sp>
      <p:grpSp>
        <p:nvGrpSpPr>
          <p:cNvPr id="17" name="Group 16" title="blue box containing the number 2">
            <a:extLst>
              <a:ext uri="{FF2B5EF4-FFF2-40B4-BE49-F238E27FC236}">
                <a16:creationId xmlns:a16="http://schemas.microsoft.com/office/drawing/2014/main" xmlns="" id="{36D8CAEC-9EB5-4DE3-9FC2-F84CF1812BBB}"/>
              </a:ext>
            </a:extLst>
          </p:cNvPr>
          <p:cNvGrpSpPr/>
          <p:nvPr/>
        </p:nvGrpSpPr>
        <p:grpSpPr>
          <a:xfrm>
            <a:off x="3337117" y="1510284"/>
            <a:ext cx="2450592" cy="1496188"/>
            <a:chOff x="3337117" y="1510284"/>
            <a:chExt cx="2450592" cy="1496188"/>
          </a:xfrm>
        </p:grpSpPr>
        <p:sp>
          <p:nvSpPr>
            <p:cNvPr id="8" name="Rectangle: Rounded Corners 7">
              <a:extLst>
                <a:ext uri="{FF2B5EF4-FFF2-40B4-BE49-F238E27FC236}">
                  <a16:creationId xmlns:a16="http://schemas.microsoft.com/office/drawing/2014/main" xmlns="" id="{26A35B22-BCBC-4CF4-8938-E70295B15B52}"/>
                </a:ext>
              </a:extLst>
            </p:cNvPr>
            <p:cNvSpPr/>
            <p:nvPr/>
          </p:nvSpPr>
          <p:spPr>
            <a:xfrm>
              <a:off x="3339020" y="1510284"/>
              <a:ext cx="2448689" cy="1496188"/>
            </a:xfrm>
            <a:prstGeom prst="rect">
              <a:avLst/>
            </a:prstGeom>
            <a:solidFill>
              <a:schemeClr val="bg1">
                <a:lumMod val="95000"/>
              </a:schemeClr>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r>
                <a:rPr lang="en-US" sz="8800" b="1" dirty="0">
                  <a:solidFill>
                    <a:schemeClr val="accent3"/>
                  </a:solidFill>
                  <a:latin typeface="Arial" panose="020B0604020202020204" pitchFamily="34" charset="0"/>
                  <a:cs typeface="Arial" panose="020B0604020202020204" pitchFamily="34" charset="0"/>
                </a:rPr>
                <a:t>2</a:t>
              </a:r>
            </a:p>
          </p:txBody>
        </p:sp>
        <p:cxnSp>
          <p:nvCxnSpPr>
            <p:cNvPr id="32" name="Straight Connector 31">
              <a:extLst>
                <a:ext uri="{FF2B5EF4-FFF2-40B4-BE49-F238E27FC236}">
                  <a16:creationId xmlns:a16="http://schemas.microsoft.com/office/drawing/2014/main" xmlns="" id="{93E3A73B-E7A9-4F5F-AFD7-82209E51D20C}"/>
                </a:ext>
              </a:extLst>
            </p:cNvPr>
            <p:cNvCxnSpPr/>
            <p:nvPr/>
          </p:nvCxnSpPr>
          <p:spPr>
            <a:xfrm>
              <a:off x="3337117" y="3006472"/>
              <a:ext cx="245059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cxnSp>
        <p:nvCxnSpPr>
          <p:cNvPr id="15" name="Straight Connector 14" title="Line between boxes 1 and 2">
            <a:extLst>
              <a:ext uri="{FF2B5EF4-FFF2-40B4-BE49-F238E27FC236}">
                <a16:creationId xmlns:a16="http://schemas.microsoft.com/office/drawing/2014/main" xmlns="" id="{9101DDA7-B551-4498-918B-DFF8463C6053}"/>
              </a:ext>
            </a:extLst>
          </p:cNvPr>
          <p:cNvCxnSpPr>
            <a:stCxn id="5" idx="3"/>
            <a:endCxn id="8" idx="1"/>
          </p:cNvCxnSpPr>
          <p:nvPr/>
        </p:nvCxnSpPr>
        <p:spPr>
          <a:xfrm>
            <a:off x="2989645" y="2258378"/>
            <a:ext cx="349375" cy="0"/>
          </a:xfrm>
          <a:prstGeom prst="line">
            <a:avLst/>
          </a:prstGeom>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sp>
        <p:nvSpPr>
          <p:cNvPr id="35" name="Freeform: Shape 8" title="red decorative line">
            <a:extLst>
              <a:ext uri="{FF2B5EF4-FFF2-40B4-BE49-F238E27FC236}">
                <a16:creationId xmlns:a16="http://schemas.microsoft.com/office/drawing/2014/main" xmlns="" id="{402FDC6C-C498-44A8-AD57-6BF9D9E91A9B}"/>
              </a:ext>
            </a:extLst>
          </p:cNvPr>
          <p:cNvSpPr/>
          <p:nvPr/>
        </p:nvSpPr>
        <p:spPr>
          <a:xfrm>
            <a:off x="3191764" y="5660814"/>
            <a:ext cx="2743200" cy="85725"/>
          </a:xfrm>
          <a:prstGeom prst="rect">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a:spcAft>
                <a:spcPts val="300"/>
              </a:spcAft>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Freeform: Shape 8" title="red decorative line">
            <a:extLst>
              <a:ext uri="{FF2B5EF4-FFF2-40B4-BE49-F238E27FC236}">
                <a16:creationId xmlns:a16="http://schemas.microsoft.com/office/drawing/2014/main" xmlns="" id="{85EE88CB-DF0A-4ACA-8093-E1C8ACCA144A}"/>
              </a:ext>
            </a:extLst>
          </p:cNvPr>
          <p:cNvSpPr/>
          <p:nvPr/>
        </p:nvSpPr>
        <p:spPr>
          <a:xfrm>
            <a:off x="3191764" y="5686424"/>
            <a:ext cx="2743200" cy="85725"/>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a:spcAft>
                <a:spcPts val="300"/>
              </a:spcAft>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6" name="Group 15" title="Blue box containing the number 3">
            <a:extLst>
              <a:ext uri="{FF2B5EF4-FFF2-40B4-BE49-F238E27FC236}">
                <a16:creationId xmlns:a16="http://schemas.microsoft.com/office/drawing/2014/main" xmlns="" id="{72953E4A-F0F2-420B-B267-65CA437DA4B1}"/>
              </a:ext>
            </a:extLst>
          </p:cNvPr>
          <p:cNvGrpSpPr/>
          <p:nvPr/>
        </p:nvGrpSpPr>
        <p:grpSpPr>
          <a:xfrm>
            <a:off x="6135181" y="1510284"/>
            <a:ext cx="2450592" cy="1496188"/>
            <a:chOff x="6135181" y="1510284"/>
            <a:chExt cx="2450592" cy="1496188"/>
          </a:xfrm>
        </p:grpSpPr>
        <p:sp>
          <p:nvSpPr>
            <p:cNvPr id="10" name="Rectangle: Rounded Corners 9">
              <a:extLst>
                <a:ext uri="{FF2B5EF4-FFF2-40B4-BE49-F238E27FC236}">
                  <a16:creationId xmlns:a16="http://schemas.microsoft.com/office/drawing/2014/main" xmlns="" id="{EE8D7356-2688-4736-95C0-A22B883FF4C0}"/>
                </a:ext>
              </a:extLst>
            </p:cNvPr>
            <p:cNvSpPr/>
            <p:nvPr/>
          </p:nvSpPr>
          <p:spPr>
            <a:xfrm>
              <a:off x="6137084" y="1510284"/>
              <a:ext cx="2448689" cy="1496188"/>
            </a:xfrm>
            <a:prstGeom prst="rect">
              <a:avLst/>
            </a:prstGeom>
            <a:solidFill>
              <a:schemeClr val="bg1">
                <a:lumMod val="95000"/>
              </a:schemeClr>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r>
                <a:rPr lang="en-US" sz="8800" b="1" dirty="0">
                  <a:solidFill>
                    <a:schemeClr val="accent4"/>
                  </a:solidFill>
                  <a:latin typeface="Arial" panose="020B0604020202020204" pitchFamily="34" charset="0"/>
                  <a:cs typeface="Arial" panose="020B0604020202020204" pitchFamily="34" charset="0"/>
                </a:rPr>
                <a:t>3</a:t>
              </a:r>
            </a:p>
          </p:txBody>
        </p:sp>
        <p:cxnSp>
          <p:nvCxnSpPr>
            <p:cNvPr id="33" name="Straight Connector 32">
              <a:extLst>
                <a:ext uri="{FF2B5EF4-FFF2-40B4-BE49-F238E27FC236}">
                  <a16:creationId xmlns:a16="http://schemas.microsoft.com/office/drawing/2014/main" xmlns="" id="{F341D497-44CF-41A3-A1D1-5850296D38D3}"/>
                </a:ext>
              </a:extLst>
            </p:cNvPr>
            <p:cNvCxnSpPr/>
            <p:nvPr/>
          </p:nvCxnSpPr>
          <p:spPr>
            <a:xfrm>
              <a:off x="6135181" y="3006472"/>
              <a:ext cx="2450592"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23" name="Straight Connector 22" title="Line between boxes 2 and 3">
            <a:extLst>
              <a:ext uri="{FF2B5EF4-FFF2-40B4-BE49-F238E27FC236}">
                <a16:creationId xmlns:a16="http://schemas.microsoft.com/office/drawing/2014/main" xmlns="" id="{25A814BB-EA96-435D-B390-14A5C67E0ADC}"/>
              </a:ext>
            </a:extLst>
          </p:cNvPr>
          <p:cNvCxnSpPr>
            <a:cxnSpLocks/>
            <a:stCxn id="8" idx="3"/>
            <a:endCxn id="10" idx="1"/>
          </p:cNvCxnSpPr>
          <p:nvPr/>
        </p:nvCxnSpPr>
        <p:spPr>
          <a:xfrm>
            <a:off x="5787709" y="2258378"/>
            <a:ext cx="349375" cy="0"/>
          </a:xfrm>
          <a:prstGeom prst="line">
            <a:avLst/>
          </a:prstGeom>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grpSp>
        <p:nvGrpSpPr>
          <p:cNvPr id="12" name="Group 11" title="blue box conaining information">
            <a:extLst>
              <a:ext uri="{FF2B5EF4-FFF2-40B4-BE49-F238E27FC236}">
                <a16:creationId xmlns:a16="http://schemas.microsoft.com/office/drawing/2014/main" xmlns="" id="{1C603977-BC4D-4E0B-81A1-A652420D0F8A}"/>
              </a:ext>
            </a:extLst>
          </p:cNvPr>
          <p:cNvGrpSpPr/>
          <p:nvPr/>
        </p:nvGrpSpPr>
        <p:grpSpPr>
          <a:xfrm>
            <a:off x="5989828" y="3278503"/>
            <a:ext cx="2743200" cy="2493647"/>
            <a:chOff x="6030894" y="3278503"/>
            <a:chExt cx="2448689" cy="2493647"/>
          </a:xfrm>
        </p:grpSpPr>
        <p:sp>
          <p:nvSpPr>
            <p:cNvPr id="11" name="Freeform: Shape 10" descr="Visit ssa.gov https://www.ssa.gov/benefits/disability/&#10;to familiarize yourself with disability-related Social Security programs, and how to apply for them&#10;" title="Blue box with the following information:">
              <a:extLst>
                <a:ext uri="{FF2B5EF4-FFF2-40B4-BE49-F238E27FC236}">
                  <a16:creationId xmlns:a16="http://schemas.microsoft.com/office/drawing/2014/main" xmlns="" id="{4B90415A-26AC-411E-98A7-306358C5CDC5}"/>
                </a:ext>
              </a:extLst>
            </p:cNvPr>
            <p:cNvSpPr/>
            <p:nvPr/>
          </p:nvSpPr>
          <p:spPr>
            <a:xfrm>
              <a:off x="6030894" y="3278503"/>
              <a:ext cx="2448689" cy="249364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Visit </a:t>
              </a:r>
              <a:r>
                <a:rPr lang="en-US" sz="1400" b="1" dirty="0">
                  <a:solidFill>
                    <a:schemeClr val="accent4"/>
                  </a:solidFill>
                  <a:latin typeface="Arial" panose="020B0604020202020204" pitchFamily="34" charset="0"/>
                  <a:cs typeface="Arial" panose="020B0604020202020204" pitchFamily="34" charset="0"/>
                </a:rPr>
                <a:t>ssa.gov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4"/>
                </a:rPr>
                <a:t>https://www.ssa.gov/benefits/disability</a:t>
              </a:r>
              <a:r>
                <a:rPr lang="en-US" sz="1400" dirty="0">
                  <a:solidFill>
                    <a:schemeClr val="tx1">
                      <a:lumMod val="65000"/>
                      <a:lumOff val="35000"/>
                    </a:schemeClr>
                  </a:solidFill>
                  <a:latin typeface="Arial" panose="020B0604020202020204" pitchFamily="34" charset="0"/>
                  <a:cs typeface="Arial" panose="020B0604020202020204" pitchFamily="34" charset="0"/>
                </a:rPr>
                <a:t>/</a:t>
              </a:r>
            </a:p>
            <a:p>
              <a:pPr marL="182880" indent="-182880">
                <a:spcAft>
                  <a:spcPts val="300"/>
                </a:spcAft>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cs typeface="Arial" panose="020B0604020202020204" pitchFamily="34" charset="0"/>
                </a:rPr>
                <a:t>to familiarize yourself with disability-related Social Security programs, and how to apply for them</a:t>
              </a:r>
            </a:p>
          </p:txBody>
        </p:sp>
        <p:sp>
          <p:nvSpPr>
            <p:cNvPr id="36" name="Freeform: Shape 10">
              <a:extLst>
                <a:ext uri="{FF2B5EF4-FFF2-40B4-BE49-F238E27FC236}">
                  <a16:creationId xmlns:a16="http://schemas.microsoft.com/office/drawing/2014/main" xmlns="" id="{944401DE-D23B-45D8-A532-9E4714C61D67}"/>
                </a:ext>
              </a:extLst>
            </p:cNvPr>
            <p:cNvSpPr/>
            <p:nvPr/>
          </p:nvSpPr>
          <p:spPr>
            <a:xfrm>
              <a:off x="6030894" y="5660814"/>
              <a:ext cx="2448689" cy="85725"/>
            </a:xfrm>
            <a:prstGeom prst="rect">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indent="-182880">
                <a:spcAft>
                  <a:spcPts val="300"/>
                </a:spcAft>
                <a:buFont typeface="Arial" panose="020B0604020202020204" pitchFamily="34" charset="0"/>
                <a:buChar char="•"/>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Freeform: Shape 10">
              <a:extLst>
                <a:ext uri="{FF2B5EF4-FFF2-40B4-BE49-F238E27FC236}">
                  <a16:creationId xmlns:a16="http://schemas.microsoft.com/office/drawing/2014/main" xmlns="" id="{2C3E2825-9FEF-4654-A44D-7D5005B2892E}"/>
                </a:ext>
              </a:extLst>
            </p:cNvPr>
            <p:cNvSpPr/>
            <p:nvPr/>
          </p:nvSpPr>
          <p:spPr>
            <a:xfrm>
              <a:off x="6030894" y="5686424"/>
              <a:ext cx="2448689" cy="85725"/>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indent="-182880">
                <a:spcAft>
                  <a:spcPts val="300"/>
                </a:spcAft>
                <a:buFont typeface="Arial" panose="020B0604020202020204" pitchFamily="34" charset="0"/>
                <a:buChar char="•"/>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7" name="TextBox 36"/>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3068156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 overview of legal instruments</a:t>
            </a:r>
          </a:p>
        </p:txBody>
      </p:sp>
      <p:sp>
        <p:nvSpPr>
          <p:cNvPr id="21" name="Rectangle 20" title="Blue box conatining a list of legal instruments and "/>
          <p:cNvSpPr/>
          <p:nvPr/>
        </p:nvSpPr>
        <p:spPr>
          <a:xfrm>
            <a:off x="2984740" y="1242882"/>
            <a:ext cx="6159259" cy="4529267"/>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descr="Wills&#10;Advanced Medical Directives &#10;Durable Powers of Attorney&#10;Guardianship (person) and Conservatorship/Trustee (assets/property) &#10;Estate planning&#10;Trusts&#10;Special needs trusts (SNTs)&#10;" title="List of the following legal instruments:"/>
          <p:cNvSpPr>
            <a:spLocks noGrp="1"/>
          </p:cNvSpPr>
          <p:nvPr>
            <p:ph idx="4294967295"/>
          </p:nvPr>
        </p:nvSpPr>
        <p:spPr>
          <a:xfrm>
            <a:off x="3204849" y="1436688"/>
            <a:ext cx="5529262" cy="3648075"/>
          </a:xfrm>
        </p:spPr>
        <p:txBody>
          <a:bodyPr anchor="t">
            <a:noAutofit/>
          </a:bodyPr>
          <a:lstStyle/>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Wills</a:t>
            </a:r>
          </a:p>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Advanced Medical Directives </a:t>
            </a:r>
          </a:p>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Durable Powers of Attorney</a:t>
            </a:r>
          </a:p>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Guardianship (person) and Conservatorship/Trustee (assets/property) </a:t>
            </a:r>
          </a:p>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Estate planning</a:t>
            </a:r>
          </a:p>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Trusts</a:t>
            </a:r>
          </a:p>
          <a:p>
            <a:pPr marL="228600" indent="-228600">
              <a:spcBef>
                <a:spcPts val="0"/>
              </a:spcBef>
              <a:spcAft>
                <a:spcPts val="1200"/>
              </a:spcAft>
              <a:buFont typeface="Arial" panose="020B0604020202020204" pitchFamily="34" charset="0"/>
              <a:buChar char="•"/>
            </a:pPr>
            <a:r>
              <a:rPr lang="en-US" sz="1800" spc="-20" dirty="0">
                <a:solidFill>
                  <a:schemeClr val="tx1">
                    <a:lumMod val="65000"/>
                    <a:lumOff val="35000"/>
                  </a:schemeClr>
                </a:solidFill>
                <a:latin typeface="Arial" panose="020B0604020202020204" pitchFamily="34" charset="0"/>
                <a:cs typeface="Arial" panose="020B0604020202020204" pitchFamily="34" charset="0"/>
              </a:rPr>
              <a:t>Special needs trusts (SNTs)</a:t>
            </a:r>
          </a:p>
        </p:txBody>
      </p:sp>
      <p:pic>
        <p:nvPicPr>
          <p:cNvPr id="9" name="Picture 2" title="decorative picture os a notebook, calculator and a pencil">
            <a:extLst>
              <a:ext uri="{FF2B5EF4-FFF2-40B4-BE49-F238E27FC236}">
                <a16:creationId xmlns:a16="http://schemas.microsoft.com/office/drawing/2014/main" xmlns="" id="{CF1ACAD1-9A44-45DB-A8CC-D15398E502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242882"/>
            <a:ext cx="2984740" cy="45347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phic 1" title="symbol for the scales of justice">
            <a:extLst>
              <a:ext uri="{FF2B5EF4-FFF2-40B4-BE49-F238E27FC236}">
                <a16:creationId xmlns:a16="http://schemas.microsoft.com/office/drawing/2014/main" xmlns="" id="{266B061A-3093-4FD6-8556-105DB0CD06E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91245" y="4490048"/>
            <a:ext cx="1175080" cy="1175080"/>
          </a:xfrm>
          <a:prstGeom prst="rect">
            <a:avLst/>
          </a:prstGeom>
        </p:spPr>
      </p:pic>
      <p:sp>
        <p:nvSpPr>
          <p:cNvPr id="22" name="TextBox 21"/>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935023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types of special needs trusts</a:t>
            </a:r>
          </a:p>
        </p:txBody>
      </p:sp>
      <p:sp>
        <p:nvSpPr>
          <p:cNvPr id="2" name="Rectangle 1" descr="Orange square:&#10;First Party Trust with the outline of bills and coins under it then the words :Assets such as inheritance, accident settlement or self-settled" title="rectangle containing 3 different colored squares and the following information:">
            <a:extLst>
              <a:ext uri="{FF2B5EF4-FFF2-40B4-BE49-F238E27FC236}">
                <a16:creationId xmlns:a16="http://schemas.microsoft.com/office/drawing/2014/main" xmlns="" id="{FA77084B-5944-4BDB-86C0-C9067D4014AD}"/>
              </a:ext>
            </a:extLst>
          </p:cNvPr>
          <p:cNvSpPr/>
          <p:nvPr/>
        </p:nvSpPr>
        <p:spPr>
          <a:xfrm>
            <a:off x="393701" y="2096854"/>
            <a:ext cx="8335962" cy="317296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75276" y="2186699"/>
            <a:ext cx="2651760" cy="2993279"/>
          </a:xfrm>
          <a:prstGeom prst="rect">
            <a:avLst/>
          </a:prstGeom>
          <a:solidFill>
            <a:schemeClr val="tx2"/>
          </a:solidFill>
        </p:spPr>
        <p:txBody>
          <a:bodyPr wrap="square" lIns="91440" tIns="91440" rIns="91440" bIns="137160">
            <a:noAutofit/>
          </a:bodyPr>
          <a:lstStyle/>
          <a:p>
            <a:pPr algn="ctr">
              <a:defRPr/>
            </a:pPr>
            <a:r>
              <a:rPr lang="en-US" sz="2400" b="1" dirty="0">
                <a:solidFill>
                  <a:schemeClr val="bg1"/>
                </a:solidFill>
                <a:latin typeface="Arial"/>
                <a:cs typeface="Arial"/>
              </a:rPr>
              <a:t>First Party Trust</a:t>
            </a:r>
          </a:p>
          <a:p>
            <a:pPr algn="ctr">
              <a:defRPr/>
            </a:pPr>
            <a:endParaRPr lang="en-US" sz="2000" b="1" dirty="0">
              <a:solidFill>
                <a:schemeClr val="bg1"/>
              </a:solidFill>
              <a:latin typeface="Arial"/>
              <a:cs typeface="Arial"/>
            </a:endParaRPr>
          </a:p>
          <a:p>
            <a:pPr algn="ctr">
              <a:defRPr/>
            </a:pPr>
            <a:endParaRPr lang="en-US" sz="2000" b="1" dirty="0">
              <a:solidFill>
                <a:schemeClr val="bg1"/>
              </a:solidFill>
              <a:latin typeface="Arial"/>
              <a:cs typeface="Arial"/>
            </a:endParaRPr>
          </a:p>
          <a:p>
            <a:pPr algn="ctr">
              <a:defRPr/>
            </a:pPr>
            <a:endParaRPr lang="en-US" sz="2000" b="1" dirty="0">
              <a:solidFill>
                <a:schemeClr val="bg1"/>
              </a:solidFill>
              <a:latin typeface="Arial"/>
              <a:cs typeface="Arial"/>
            </a:endParaRPr>
          </a:p>
          <a:p>
            <a:pPr algn="ctr">
              <a:defRPr/>
            </a:pPr>
            <a:endParaRPr lang="en-US" sz="1400" b="1" dirty="0">
              <a:solidFill>
                <a:schemeClr val="bg1"/>
              </a:solidFill>
              <a:latin typeface="Arial"/>
              <a:cs typeface="Arial"/>
            </a:endParaRPr>
          </a:p>
          <a:p>
            <a:pPr algn="ctr">
              <a:spcBef>
                <a:spcPts val="600"/>
              </a:spcBef>
              <a:defRPr/>
            </a:pPr>
            <a:r>
              <a:rPr lang="en-US" sz="2000" dirty="0">
                <a:solidFill>
                  <a:schemeClr val="bg1"/>
                </a:solidFill>
                <a:latin typeface="Arial"/>
                <a:cs typeface="Arial"/>
              </a:rPr>
              <a:t>Assets such as inheritance, accident settlement or self settled</a:t>
            </a:r>
            <a:endParaRPr lang="en-US" sz="2000" baseline="30000" dirty="0">
              <a:solidFill>
                <a:schemeClr val="bg1"/>
              </a:solidFill>
              <a:latin typeface="Arial"/>
              <a:cs typeface="Arial"/>
            </a:endParaRPr>
          </a:p>
        </p:txBody>
      </p:sp>
      <p:pic>
        <p:nvPicPr>
          <p:cNvPr id="3" name="Graphic 2" title="money symbol- outline of bills and coins">
            <a:extLst>
              <a:ext uri="{FF2B5EF4-FFF2-40B4-BE49-F238E27FC236}">
                <a16:creationId xmlns:a16="http://schemas.microsoft.com/office/drawing/2014/main" xmlns="" id="{2A53B8DF-57B3-4CEB-A9BD-FD425F13956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58919" y="2762086"/>
            <a:ext cx="1105112" cy="1105112"/>
          </a:xfrm>
          <a:prstGeom prst="rect">
            <a:avLst/>
          </a:prstGeom>
        </p:spPr>
      </p:pic>
      <p:cxnSp>
        <p:nvCxnSpPr>
          <p:cNvPr id="10" name="Straight Connector 9" title="decorative line under the words First Party Trust">
            <a:extLst>
              <a:ext uri="{FF2B5EF4-FFF2-40B4-BE49-F238E27FC236}">
                <a16:creationId xmlns:a16="http://schemas.microsoft.com/office/drawing/2014/main" xmlns="" id="{0649267C-0705-44E1-BA18-75FDA7211A25}"/>
              </a:ext>
            </a:extLst>
          </p:cNvPr>
          <p:cNvCxnSpPr>
            <a:cxnSpLocks/>
          </p:cNvCxnSpPr>
          <p:nvPr/>
        </p:nvCxnSpPr>
        <p:spPr>
          <a:xfrm flipV="1">
            <a:off x="555291" y="2727584"/>
            <a:ext cx="2491729" cy="4631"/>
          </a:xfrm>
          <a:prstGeom prst="line">
            <a:avLst/>
          </a:prstGeom>
          <a:solidFill>
            <a:schemeClr val="bg1">
              <a:lumMod val="95000"/>
            </a:schemeClr>
          </a:solidFill>
          <a:ln w="31750">
            <a:solidFill>
              <a:schemeClr val="bg1"/>
            </a:solidFill>
          </a:ln>
          <a:effectLst/>
        </p:spPr>
        <p:style>
          <a:lnRef idx="1">
            <a:schemeClr val="accent1"/>
          </a:lnRef>
          <a:fillRef idx="3">
            <a:schemeClr val="accent1"/>
          </a:fillRef>
          <a:effectRef idx="2">
            <a:schemeClr val="accent1"/>
          </a:effectRef>
          <a:fontRef idx="minor">
            <a:schemeClr val="lt1"/>
          </a:fontRef>
        </p:style>
      </p:cxnSp>
      <p:sp>
        <p:nvSpPr>
          <p:cNvPr id="35" name="Rectangle 34">
            <a:extLst>
              <a:ext uri="{FF2B5EF4-FFF2-40B4-BE49-F238E27FC236}">
                <a16:creationId xmlns:a16="http://schemas.microsoft.com/office/drawing/2014/main" xmlns="" id="{714A48F6-17AC-460B-849F-F0B662C5D664}"/>
              </a:ext>
            </a:extLst>
          </p:cNvPr>
          <p:cNvSpPr/>
          <p:nvPr/>
        </p:nvSpPr>
        <p:spPr>
          <a:xfrm>
            <a:off x="3235802" y="2186699"/>
            <a:ext cx="2651760" cy="2993279"/>
          </a:xfrm>
          <a:prstGeom prst="rect">
            <a:avLst/>
          </a:prstGeom>
          <a:solidFill>
            <a:schemeClr val="accent3"/>
          </a:solidFill>
        </p:spPr>
        <p:txBody>
          <a:bodyPr wrap="square" lIns="91440" tIns="91440" rIns="91440" bIns="91440">
            <a:noAutofit/>
          </a:bodyPr>
          <a:lstStyle/>
          <a:p>
            <a:pPr algn="ctr">
              <a:defRPr/>
            </a:pPr>
            <a:r>
              <a:rPr lang="en-US" sz="2400" b="1" dirty="0">
                <a:solidFill>
                  <a:schemeClr val="bg1"/>
                </a:solidFill>
                <a:latin typeface="Arial"/>
                <a:cs typeface="Arial"/>
              </a:rPr>
              <a:t>Third Party Trust</a:t>
            </a:r>
          </a:p>
          <a:p>
            <a:pPr algn="ctr">
              <a:defRPr/>
            </a:pPr>
            <a:endParaRPr lang="en-US" sz="2000" b="1" dirty="0">
              <a:solidFill>
                <a:schemeClr val="bg1"/>
              </a:solidFill>
              <a:latin typeface="Arial"/>
              <a:cs typeface="Arial"/>
            </a:endParaRPr>
          </a:p>
          <a:p>
            <a:pPr algn="ctr">
              <a:defRPr/>
            </a:pPr>
            <a:endParaRPr lang="en-US" sz="2000" b="1" dirty="0">
              <a:solidFill>
                <a:schemeClr val="bg1"/>
              </a:solidFill>
              <a:latin typeface="Arial"/>
              <a:cs typeface="Arial"/>
            </a:endParaRPr>
          </a:p>
          <a:p>
            <a:pPr algn="ctr">
              <a:defRPr/>
            </a:pPr>
            <a:endParaRPr lang="en-US" sz="2000" b="1" dirty="0">
              <a:solidFill>
                <a:schemeClr val="bg1"/>
              </a:solidFill>
              <a:latin typeface="Arial"/>
              <a:cs typeface="Arial"/>
            </a:endParaRPr>
          </a:p>
          <a:p>
            <a:pPr algn="ctr">
              <a:defRPr/>
            </a:pPr>
            <a:endParaRPr lang="en-US" sz="1400" b="1" dirty="0">
              <a:solidFill>
                <a:schemeClr val="bg1"/>
              </a:solidFill>
              <a:latin typeface="Arial"/>
              <a:cs typeface="Arial"/>
            </a:endParaRPr>
          </a:p>
          <a:p>
            <a:pPr algn="ctr">
              <a:spcBef>
                <a:spcPts val="600"/>
              </a:spcBef>
              <a:defRPr/>
            </a:pPr>
            <a:r>
              <a:rPr lang="en-US" sz="2000" dirty="0">
                <a:solidFill>
                  <a:schemeClr val="bg1"/>
                </a:solidFill>
                <a:latin typeface="Arial"/>
                <a:cs typeface="Arial"/>
              </a:rPr>
              <a:t>Funded by </a:t>
            </a:r>
            <a:br>
              <a:rPr lang="en-US" sz="2000" dirty="0">
                <a:solidFill>
                  <a:schemeClr val="bg1"/>
                </a:solidFill>
                <a:latin typeface="Arial"/>
                <a:cs typeface="Arial"/>
              </a:rPr>
            </a:br>
            <a:r>
              <a:rPr lang="en-US" sz="2000" dirty="0">
                <a:solidFill>
                  <a:schemeClr val="bg1"/>
                </a:solidFill>
                <a:latin typeface="Arial"/>
                <a:cs typeface="Arial"/>
              </a:rPr>
              <a:t>parents or family</a:t>
            </a:r>
          </a:p>
        </p:txBody>
      </p:sp>
      <p:cxnSp>
        <p:nvCxnSpPr>
          <p:cNvPr id="18" name="Straight Connector 17" title="Decorative line under the words Third Party Trust">
            <a:extLst>
              <a:ext uri="{FF2B5EF4-FFF2-40B4-BE49-F238E27FC236}">
                <a16:creationId xmlns:a16="http://schemas.microsoft.com/office/drawing/2014/main" xmlns="" id="{8EC7832E-8E6B-4C9F-B316-06B244FC3F2B}"/>
              </a:ext>
            </a:extLst>
          </p:cNvPr>
          <p:cNvCxnSpPr>
            <a:cxnSpLocks/>
          </p:cNvCxnSpPr>
          <p:nvPr/>
        </p:nvCxnSpPr>
        <p:spPr>
          <a:xfrm flipV="1">
            <a:off x="3306841" y="2727584"/>
            <a:ext cx="2491729" cy="4631"/>
          </a:xfrm>
          <a:prstGeom prst="line">
            <a:avLst/>
          </a:prstGeom>
          <a:solidFill>
            <a:schemeClr val="bg1">
              <a:lumMod val="95000"/>
            </a:schemeClr>
          </a:solidFill>
          <a:ln w="31750">
            <a:solidFill>
              <a:schemeClr val="bg1"/>
            </a:solidFill>
          </a:ln>
          <a:effectLst/>
        </p:spPr>
        <p:style>
          <a:lnRef idx="1">
            <a:schemeClr val="accent1"/>
          </a:lnRef>
          <a:fillRef idx="3">
            <a:schemeClr val="accent1"/>
          </a:fillRef>
          <a:effectRef idx="2">
            <a:schemeClr val="accent1"/>
          </a:effectRef>
          <a:fontRef idx="minor">
            <a:schemeClr val="lt1"/>
          </a:fontRef>
        </p:style>
      </p:cxnSp>
      <p:pic>
        <p:nvPicPr>
          <p:cNvPr id="6" name="Graphic 5" title="outline of a piggy bank with a coin on the top of it">
            <a:extLst>
              <a:ext uri="{FF2B5EF4-FFF2-40B4-BE49-F238E27FC236}">
                <a16:creationId xmlns:a16="http://schemas.microsoft.com/office/drawing/2014/main" xmlns="" id="{E4116901-F861-4AFB-9329-1A92E5826A1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50485" y="2793125"/>
            <a:ext cx="1043032" cy="1043032"/>
          </a:xfrm>
          <a:prstGeom prst="rect">
            <a:avLst/>
          </a:prstGeom>
        </p:spPr>
      </p:pic>
      <p:sp>
        <p:nvSpPr>
          <p:cNvPr id="38" name="Rectangle 37">
            <a:extLst>
              <a:ext uri="{FF2B5EF4-FFF2-40B4-BE49-F238E27FC236}">
                <a16:creationId xmlns:a16="http://schemas.microsoft.com/office/drawing/2014/main" xmlns="" id="{20976CE7-F3F3-44BD-B6F3-B88491DB6750}"/>
              </a:ext>
            </a:extLst>
          </p:cNvPr>
          <p:cNvSpPr/>
          <p:nvPr/>
        </p:nvSpPr>
        <p:spPr>
          <a:xfrm>
            <a:off x="5996329" y="2186699"/>
            <a:ext cx="2651760" cy="2993279"/>
          </a:xfrm>
          <a:prstGeom prst="rect">
            <a:avLst/>
          </a:prstGeom>
          <a:solidFill>
            <a:schemeClr val="accent4"/>
          </a:solidFill>
        </p:spPr>
        <p:txBody>
          <a:bodyPr wrap="square" lIns="91440" tIns="91440" rIns="91440" bIns="91440">
            <a:noAutofit/>
          </a:bodyPr>
          <a:lstStyle/>
          <a:p>
            <a:pPr algn="ctr">
              <a:defRPr/>
            </a:pPr>
            <a:r>
              <a:rPr lang="en-US" sz="2400" b="1" dirty="0">
                <a:solidFill>
                  <a:schemeClr val="bg1"/>
                </a:solidFill>
                <a:latin typeface="Arial"/>
                <a:cs typeface="Arial"/>
              </a:rPr>
              <a:t>Pooled Trust</a:t>
            </a:r>
          </a:p>
          <a:p>
            <a:pPr algn="ctr">
              <a:defRPr/>
            </a:pPr>
            <a:endParaRPr lang="en-US" sz="2000" b="1" dirty="0">
              <a:solidFill>
                <a:schemeClr val="bg1"/>
              </a:solidFill>
              <a:latin typeface="Arial"/>
              <a:cs typeface="Arial"/>
            </a:endParaRPr>
          </a:p>
          <a:p>
            <a:pPr algn="ctr">
              <a:defRPr/>
            </a:pPr>
            <a:endParaRPr lang="en-US" sz="2000" b="1" dirty="0">
              <a:solidFill>
                <a:schemeClr val="bg1"/>
              </a:solidFill>
              <a:latin typeface="Arial"/>
              <a:cs typeface="Arial"/>
            </a:endParaRPr>
          </a:p>
          <a:p>
            <a:pPr algn="ctr">
              <a:defRPr/>
            </a:pPr>
            <a:endParaRPr lang="en-US" sz="2000" b="1" dirty="0">
              <a:solidFill>
                <a:schemeClr val="bg1"/>
              </a:solidFill>
              <a:latin typeface="Arial"/>
              <a:cs typeface="Arial"/>
            </a:endParaRPr>
          </a:p>
          <a:p>
            <a:pPr algn="ctr">
              <a:defRPr/>
            </a:pPr>
            <a:endParaRPr lang="en-US" sz="1400" b="1" dirty="0">
              <a:solidFill>
                <a:schemeClr val="bg1"/>
              </a:solidFill>
              <a:latin typeface="Arial"/>
              <a:cs typeface="Arial"/>
            </a:endParaRPr>
          </a:p>
          <a:p>
            <a:pPr algn="ctr">
              <a:spcBef>
                <a:spcPts val="600"/>
              </a:spcBef>
              <a:defRPr/>
            </a:pPr>
            <a:r>
              <a:rPr lang="en-US" sz="2000" dirty="0">
                <a:solidFill>
                  <a:schemeClr val="bg1"/>
                </a:solidFill>
                <a:latin typeface="Arial"/>
                <a:cs typeface="Arial"/>
              </a:rPr>
              <a:t>Administered by </a:t>
            </a:r>
            <a:br>
              <a:rPr lang="en-US" sz="2000" dirty="0">
                <a:solidFill>
                  <a:schemeClr val="bg1"/>
                </a:solidFill>
                <a:latin typeface="Arial"/>
                <a:cs typeface="Arial"/>
              </a:rPr>
            </a:br>
            <a:r>
              <a:rPr lang="en-US" sz="2000" dirty="0">
                <a:solidFill>
                  <a:schemeClr val="bg1"/>
                </a:solidFill>
                <a:latin typeface="Arial"/>
                <a:cs typeface="Arial"/>
              </a:rPr>
              <a:t>non-profit organization</a:t>
            </a:r>
          </a:p>
        </p:txBody>
      </p:sp>
      <p:cxnSp>
        <p:nvCxnSpPr>
          <p:cNvPr id="19" name="Straight Connector 18" title="Decorative line under the words Pooled Trust">
            <a:extLst>
              <a:ext uri="{FF2B5EF4-FFF2-40B4-BE49-F238E27FC236}">
                <a16:creationId xmlns:a16="http://schemas.microsoft.com/office/drawing/2014/main" xmlns="" id="{0D6EDB66-635A-448B-97A0-9A754A3E4246}"/>
              </a:ext>
            </a:extLst>
          </p:cNvPr>
          <p:cNvCxnSpPr>
            <a:cxnSpLocks/>
          </p:cNvCxnSpPr>
          <p:nvPr/>
        </p:nvCxnSpPr>
        <p:spPr>
          <a:xfrm flipV="1">
            <a:off x="6076344" y="2727584"/>
            <a:ext cx="2491729" cy="4631"/>
          </a:xfrm>
          <a:prstGeom prst="line">
            <a:avLst/>
          </a:prstGeom>
          <a:solidFill>
            <a:schemeClr val="bg1">
              <a:lumMod val="95000"/>
            </a:schemeClr>
          </a:solidFill>
          <a:ln w="31750">
            <a:solidFill>
              <a:schemeClr val="bg1"/>
            </a:solidFill>
          </a:ln>
          <a:effectLst/>
        </p:spPr>
        <p:style>
          <a:lnRef idx="1">
            <a:schemeClr val="accent1"/>
          </a:lnRef>
          <a:fillRef idx="3">
            <a:schemeClr val="accent1"/>
          </a:fillRef>
          <a:effectRef idx="2">
            <a:schemeClr val="accent1"/>
          </a:effectRef>
          <a:fontRef idx="minor">
            <a:schemeClr val="lt1"/>
          </a:fontRef>
        </p:style>
      </p:cxnSp>
      <p:pic>
        <p:nvPicPr>
          <p:cNvPr id="7" name="Graphic 6" title="outline of a building with a dollar sign on the top">
            <a:extLst>
              <a:ext uri="{FF2B5EF4-FFF2-40B4-BE49-F238E27FC236}">
                <a16:creationId xmlns:a16="http://schemas.microsoft.com/office/drawing/2014/main" xmlns="" id="{C7FA82C8-8A91-44F2-97A9-DF086BB71E8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824370" y="2806484"/>
            <a:ext cx="1016316" cy="1016316"/>
          </a:xfrm>
          <a:prstGeom prst="rect">
            <a:avLst/>
          </a:prstGeom>
        </p:spPr>
      </p:pic>
      <p:sp>
        <p:nvSpPr>
          <p:cNvPr id="39" name="TextBox 38"/>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61368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Legal planning: Special needs trust</a:t>
            </a:r>
          </a:p>
        </p:txBody>
      </p:sp>
      <p:pic>
        <p:nvPicPr>
          <p:cNvPr id="9" name="Picture 6" descr="A special needs trust can supplement government benefits and provide for a higher quality of life for your loved one with special needs.&#10;Following the birth of their son, Paul, Martin and Sally Johnson created an estate plan naming him as the sole beneficiary. Their lives changed dramatically when Paul experienced the onset of severe epilepsy and developmental regression at the age of four. It became clear Paul would have lifelong special needs, and the Johnsons needed to rethink everything—especially naming Paul as their sole beneficiary.&#10;Due to income-based guidelines, leaving Paul as little as $2,000 could affect his eligibility for Supplemental Security Income (SSI), Medicaid and other means-tested benefits. The Johnsons decided to consult a financial professional for guidance in planning a lifetime of care for Paul.&#10;" title="Picture of a man and a child looking at a tablet with the following information">
            <a:extLst>
              <a:ext uri="{FF2B5EF4-FFF2-40B4-BE49-F238E27FC236}">
                <a16:creationId xmlns:a16="http://schemas.microsoft.com/office/drawing/2014/main" xmlns="" id="{C769A13F-B14D-4BCF-B423-2800AE03F414}"/>
              </a:ext>
            </a:extLst>
          </p:cNvPr>
          <p:cNvPicPr preferRelativeResize="0">
            <a:picLocks noChangeArrowheads="1"/>
          </p:cNvPicPr>
          <p:nvPr/>
        </p:nvPicPr>
        <p:blipFill rotWithShape="1">
          <a:blip r:embed="rId3" cstate="email">
            <a:extLst>
              <a:ext uri="{28A0092B-C50C-407E-A947-70E740481C1C}">
                <a14:useLocalDpi xmlns:a14="http://schemas.microsoft.com/office/drawing/2010/main" val="0"/>
              </a:ext>
            </a:extLst>
          </a:blip>
          <a:srcRect t="10402" b="18943"/>
          <a:stretch/>
        </p:blipFill>
        <p:spPr bwMode="auto">
          <a:xfrm>
            <a:off x="0" y="1242883"/>
            <a:ext cx="9144000" cy="45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descr="A special needs trust can supplement government benefits and provide for a higher quality of life for your loved one with special needs.&#10;Following the birth of their son, Paul, Martin and Sally Johnson created an estate plan naming him as the sole beneficiary. Their lives changed dramatically when Paul experienced the onset of severe epilepsy and developmental regression at the age of four. It became clear Paul would have lifelong special needs, and the Johnsons needed to rethink everything—especially naming Paul as their sole beneficiary.&#10;Due to income-based guidelines, leaving Paul as little as $2,000 could affect his eligibility for Supplemental Security Income (SSI), Medicaid and other means-tested benefits. The Johnsons decided to consult a financial professional for guidance in planning a lifetime of care for Paul.&#10;" title="Written description of a situation">
            <a:extLst>
              <a:ext uri="{FF2B5EF4-FFF2-40B4-BE49-F238E27FC236}">
                <a16:creationId xmlns:a16="http://schemas.microsoft.com/office/drawing/2014/main" xmlns="" id="{3D3CC189-2C18-481F-AFBD-F531A2F826FD}"/>
              </a:ext>
            </a:extLst>
          </p:cNvPr>
          <p:cNvSpPr txBox="1">
            <a:spLocks/>
          </p:cNvSpPr>
          <p:nvPr/>
        </p:nvSpPr>
        <p:spPr>
          <a:xfrm>
            <a:off x="4714336" y="1254504"/>
            <a:ext cx="4043363" cy="3648417"/>
          </a:xfrm>
          <a:prstGeom prst="rect">
            <a:avLst/>
          </a:prstGeom>
        </p:spPr>
        <p:txBody>
          <a:bodyPr vert="horz" lIns="0" tIns="0" rIns="91440" bIns="45720" rtlCol="0" anchor="t">
            <a:no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400"/>
              </a:spcAft>
              <a:buFont typeface="Wingdings" charset="2"/>
              <a:buNone/>
            </a:pPr>
            <a:r>
              <a:rPr lang="en-US" sz="1600" b="1" dirty="0">
                <a:solidFill>
                  <a:schemeClr val="accent3"/>
                </a:solidFill>
                <a:latin typeface="Arial" panose="020B0604020202020204" pitchFamily="34" charset="0"/>
                <a:cs typeface="Arial" panose="020B0604020202020204" pitchFamily="34" charset="0"/>
              </a:rPr>
              <a:t>A special needs trust can supplement government benefits and provide for a higher quality of life for your loved one with special needs.</a:t>
            </a:r>
          </a:p>
          <a:p>
            <a:pPr marL="0" indent="0">
              <a:spcBef>
                <a:spcPts val="0"/>
              </a:spcBef>
              <a:spcAft>
                <a:spcPts val="400"/>
              </a:spcAft>
              <a:buFont typeface="Wingdings" charset="2"/>
              <a:buNone/>
            </a:pPr>
            <a:r>
              <a:rPr lang="en-US" sz="1400" spc="-20" dirty="0">
                <a:solidFill>
                  <a:schemeClr val="tx1">
                    <a:lumMod val="65000"/>
                    <a:lumOff val="35000"/>
                  </a:schemeClr>
                </a:solidFill>
                <a:latin typeface="Arial" panose="020B0604020202020204" pitchFamily="34" charset="0"/>
                <a:cs typeface="Arial" panose="020B0604020202020204" pitchFamily="34" charset="0"/>
              </a:rPr>
              <a:t>Following the birth of their son, Paul, Martin and Sally Johnson created an estate plan naming him as the sole beneficiary. Their lives changed dramatically when Paul experienced the onset of severe epilepsy and developmental regression at the age of four. It became clear Paul would have lifelong special needs, and the Johnsons needed to rethink everything—especially naming Paul as their sole beneficiary.</a:t>
            </a:r>
          </a:p>
          <a:p>
            <a:pPr marL="0" indent="0">
              <a:spcBef>
                <a:spcPts val="0"/>
              </a:spcBef>
              <a:spcAft>
                <a:spcPts val="400"/>
              </a:spcAft>
              <a:buFont typeface="Wingdings" charset="2"/>
              <a:buNone/>
            </a:pPr>
            <a:r>
              <a:rPr lang="en-US" sz="1400" spc="-20" dirty="0">
                <a:solidFill>
                  <a:schemeClr val="tx1">
                    <a:lumMod val="65000"/>
                    <a:lumOff val="35000"/>
                  </a:schemeClr>
                </a:solidFill>
                <a:latin typeface="Arial" panose="020B0604020202020204" pitchFamily="34" charset="0"/>
                <a:cs typeface="Arial" panose="020B0604020202020204" pitchFamily="34" charset="0"/>
              </a:rPr>
              <a:t>Due to income-based guidelines, leaving Paul as little as $2,000 could affect his eligibility for Supplemental Security Income (SSI), Medicaid and other means-tested benefits. The Johnsons decided to consult a financial professional for guidance in planning a lifetime of care for Paul.</a:t>
            </a:r>
          </a:p>
        </p:txBody>
      </p:sp>
      <p:sp>
        <p:nvSpPr>
          <p:cNvPr id="22" name="Rectangle 21">
            <a:extLst>
              <a:ext uri="{FF2B5EF4-FFF2-40B4-BE49-F238E27FC236}">
                <a16:creationId xmlns:a16="http://schemas.microsoft.com/office/drawing/2014/main" xmlns="" id="{F89DB046-2169-4162-B33F-5CB939B087DC}"/>
              </a:ext>
            </a:extLst>
          </p:cNvPr>
          <p:cNvSpPr/>
          <p:nvPr/>
        </p:nvSpPr>
        <p:spPr>
          <a:xfrm>
            <a:off x="394434" y="5790722"/>
            <a:ext cx="6707406" cy="138499"/>
          </a:xfrm>
          <a:prstGeom prst="rect">
            <a:avLst/>
          </a:prstGeom>
        </p:spPr>
        <p:txBody>
          <a:bodyPr wrap="square" lIns="0" tIns="0" rIns="0" bIns="0">
            <a:spAutoFit/>
          </a:bodyPr>
          <a:lstStyle/>
          <a:p>
            <a:pPr marL="0" lvl="1">
              <a:defRPr/>
            </a:pPr>
            <a:r>
              <a:rPr lang="fr-FR" sz="900" dirty="0">
                <a:solidFill>
                  <a:schemeClr val="tx1">
                    <a:lumMod val="65000"/>
                    <a:lumOff val="35000"/>
                  </a:schemeClr>
                </a:solidFill>
                <a:latin typeface="Arial" panose="020B0604020202020204" pitchFamily="34" charset="0"/>
                <a:cs typeface="Arial" panose="020B0604020202020204" pitchFamily="34" charset="0"/>
              </a:rPr>
              <a:t>Source: https://www.ssa.gov</a:t>
            </a:r>
          </a:p>
        </p:txBody>
      </p:sp>
      <p:sp>
        <p:nvSpPr>
          <p:cNvPr id="23" name="TextBox 22"/>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83230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Legal planning: Special needs trust (cont’d)</a:t>
            </a:r>
          </a:p>
        </p:txBody>
      </p:sp>
      <p:pic>
        <p:nvPicPr>
          <p:cNvPr id="9" name="Picture 6" descr="Little things can make a big difference&#10;After meeting with their financial professional, the Johnsons learned they could create a Special Needs Trust (SNT) to ensure Paul has access to financial resources without jeopardizing his eligibility for government benefits. They included specific language in the SNT as legal guidance on how the funds should be used to enrich Paul's life. Some of the hobbies that make Paul happiest that the SNT may pay for include: &#10;Summer camp and fall basketball league&#10;Trips and accommodations to sporting events&#10;Friday night bowling with his support group&#10;Although the SNT can be used for a variety of purposes, the funds shouldn’t be used for cash distributions or pay for items covered by Paul’s public assistance, such as*:&#10;Food, groceries and restaurant meals&#10;Rent, mortgage, and property taxes&#10;Basic utilities (e.g., heating fuel, gas, electricity, water, etc.)&#10;" title="picture of a man and young boy looking at a tablet with information next to it">
            <a:extLst>
              <a:ext uri="{FF2B5EF4-FFF2-40B4-BE49-F238E27FC236}">
                <a16:creationId xmlns:a16="http://schemas.microsoft.com/office/drawing/2014/main" xmlns="" id="{C769A13F-B14D-4BCF-B423-2800AE03F414}"/>
              </a:ext>
            </a:extLst>
          </p:cNvPr>
          <p:cNvPicPr preferRelativeResize="0">
            <a:picLocks noChangeArrowheads="1"/>
          </p:cNvPicPr>
          <p:nvPr/>
        </p:nvPicPr>
        <p:blipFill rotWithShape="1">
          <a:blip r:embed="rId3" cstate="email">
            <a:extLst>
              <a:ext uri="{28A0092B-C50C-407E-A947-70E740481C1C}">
                <a14:useLocalDpi xmlns:a14="http://schemas.microsoft.com/office/drawing/2010/main" val="0"/>
              </a:ext>
            </a:extLst>
          </a:blip>
          <a:srcRect t="10402" b="18943"/>
          <a:stretch/>
        </p:blipFill>
        <p:spPr bwMode="auto">
          <a:xfrm>
            <a:off x="0" y="1242883"/>
            <a:ext cx="9144000" cy="452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descr="Little things can make a big difference&#10;After meeting with their financial professional, the Johnsons learned they could create a Special Needs Trust (SNT) to ensure Paul has access to financial resources without jeopardizing his eligibility for government benefits. They included specific language in the SNT as legal guidance on how the funds should be used to enrich Paul's life. Some of the hobbies that make Paul happiest that the SNT may pay for include: &#10;Summer camp and fall basketball league&#10;Trips and accommodations to sporting events&#10;Friday night bowling with his support group&#10;Although the SNT can be used for a variety of purposes, the funds shouldn’t be used for cash distributions or pay for items covered by Paul’s public assistance, such as*:&#10;Food, groceries and restaurant meals&#10;Rent, mortgage, and property taxes&#10;Basic utilities (e.g., heating fuel, gas, electricity, water, etc.)&#10;" title="Information written out">
            <a:extLst>
              <a:ext uri="{FF2B5EF4-FFF2-40B4-BE49-F238E27FC236}">
                <a16:creationId xmlns:a16="http://schemas.microsoft.com/office/drawing/2014/main" xmlns="" id="{D4CFF0E1-6837-4DDF-ADD3-4A9840AB51CD}"/>
              </a:ext>
            </a:extLst>
          </p:cNvPr>
          <p:cNvSpPr txBox="1">
            <a:spLocks/>
          </p:cNvSpPr>
          <p:nvPr/>
        </p:nvSpPr>
        <p:spPr>
          <a:xfrm>
            <a:off x="4686300" y="1254504"/>
            <a:ext cx="4043363" cy="3648417"/>
          </a:xfrm>
          <a:prstGeom prst="rect">
            <a:avLst/>
          </a:prstGeom>
        </p:spPr>
        <p:txBody>
          <a:bodyPr vert="horz" lIns="0" tIns="0" rIns="91440" bIns="45720" rtlCol="0" anchor="t">
            <a:no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Font typeface="Wingdings" charset="2"/>
              <a:buNone/>
            </a:pPr>
            <a:r>
              <a:rPr lang="en-US" sz="1600" b="1" dirty="0">
                <a:solidFill>
                  <a:schemeClr val="accent3"/>
                </a:solidFill>
                <a:latin typeface="Arial" panose="020B0604020202020204" pitchFamily="34" charset="0"/>
                <a:cs typeface="Arial" panose="020B0604020202020204" pitchFamily="34" charset="0"/>
              </a:rPr>
              <a:t>Little things can make a big difference</a:t>
            </a:r>
          </a:p>
          <a:p>
            <a:pPr marL="0" indent="0">
              <a:lnSpc>
                <a:spcPct val="95000"/>
              </a:lnSpc>
              <a:spcBef>
                <a:spcPts val="0"/>
              </a:spcBef>
              <a:spcAft>
                <a:spcPts val="100"/>
              </a:spcAft>
              <a:buFont typeface="Wingdings" charset="2"/>
              <a:buNone/>
            </a:pPr>
            <a:r>
              <a:rPr lang="en-US" sz="1400" spc="-20" dirty="0">
                <a:solidFill>
                  <a:schemeClr val="tx1">
                    <a:lumMod val="65000"/>
                    <a:lumOff val="35000"/>
                  </a:schemeClr>
                </a:solidFill>
                <a:latin typeface="Arial" panose="020B0604020202020204" pitchFamily="34" charset="0"/>
                <a:cs typeface="Arial" panose="020B0604020202020204" pitchFamily="34" charset="0"/>
              </a:rPr>
              <a:t>After meeting with their financial professional, the Johnsons learned they could create a Special Needs Trust (SNT) to ensure Paul has access to financial resources without jeopardizing his eligibility for government benefits. They included specific language in the SNT as legal guidance on how the funds should be used to enrich Paul's life. Some of the hobbies that make Paul happiest that the SNT may pay for include: </a:t>
            </a:r>
          </a:p>
          <a:p>
            <a:pPr marL="182880" indent="-182880">
              <a:lnSpc>
                <a:spcPct val="95000"/>
              </a:lnSpc>
              <a:spcBef>
                <a:spcPts val="0"/>
              </a:spcBef>
              <a:spcAft>
                <a:spcPts val="100"/>
              </a:spcAft>
              <a:buFont typeface="Arial" panose="020B0604020202020204" pitchFamily="34" charset="0"/>
              <a:buChar char="•"/>
            </a:pPr>
            <a:r>
              <a:rPr lang="en-US" sz="1400" b="1" spc="-20" dirty="0">
                <a:solidFill>
                  <a:schemeClr val="tx1">
                    <a:lumMod val="65000"/>
                    <a:lumOff val="35000"/>
                  </a:schemeClr>
                </a:solidFill>
                <a:latin typeface="Arial" panose="020B0604020202020204" pitchFamily="34" charset="0"/>
                <a:cs typeface="Arial" panose="020B0604020202020204" pitchFamily="34" charset="0"/>
              </a:rPr>
              <a:t>Summer camp and fall basketball league</a:t>
            </a:r>
          </a:p>
          <a:p>
            <a:pPr marL="182880" indent="-182880">
              <a:lnSpc>
                <a:spcPct val="95000"/>
              </a:lnSpc>
              <a:spcBef>
                <a:spcPts val="0"/>
              </a:spcBef>
              <a:spcAft>
                <a:spcPts val="100"/>
              </a:spcAft>
              <a:buFont typeface="Arial" panose="020B0604020202020204" pitchFamily="34" charset="0"/>
              <a:buChar char="•"/>
            </a:pPr>
            <a:r>
              <a:rPr lang="en-US" sz="1400" b="1" spc="-20" dirty="0">
                <a:solidFill>
                  <a:schemeClr val="tx1">
                    <a:lumMod val="65000"/>
                    <a:lumOff val="35000"/>
                  </a:schemeClr>
                </a:solidFill>
                <a:latin typeface="Arial" panose="020B0604020202020204" pitchFamily="34" charset="0"/>
                <a:cs typeface="Arial" panose="020B0604020202020204" pitchFamily="34" charset="0"/>
              </a:rPr>
              <a:t>Trips and accommodations to sporting events</a:t>
            </a:r>
          </a:p>
          <a:p>
            <a:pPr marL="182880" indent="-182880">
              <a:lnSpc>
                <a:spcPct val="95000"/>
              </a:lnSpc>
              <a:spcBef>
                <a:spcPts val="0"/>
              </a:spcBef>
              <a:spcAft>
                <a:spcPts val="100"/>
              </a:spcAft>
              <a:buFont typeface="Arial" panose="020B0604020202020204" pitchFamily="34" charset="0"/>
              <a:buChar char="•"/>
            </a:pPr>
            <a:r>
              <a:rPr lang="en-US" sz="1400" b="1" spc="-20" dirty="0">
                <a:solidFill>
                  <a:schemeClr val="tx1">
                    <a:lumMod val="65000"/>
                    <a:lumOff val="35000"/>
                  </a:schemeClr>
                </a:solidFill>
                <a:latin typeface="Arial" panose="020B0604020202020204" pitchFamily="34" charset="0"/>
                <a:cs typeface="Arial" panose="020B0604020202020204" pitchFamily="34" charset="0"/>
              </a:rPr>
              <a:t>Friday night bowling with his support group</a:t>
            </a:r>
          </a:p>
          <a:p>
            <a:pPr marL="0" indent="0">
              <a:lnSpc>
                <a:spcPct val="95000"/>
              </a:lnSpc>
              <a:spcBef>
                <a:spcPts val="0"/>
              </a:spcBef>
              <a:spcAft>
                <a:spcPts val="100"/>
              </a:spcAft>
              <a:buFont typeface="Wingdings" charset="2"/>
              <a:buNone/>
            </a:pPr>
            <a:r>
              <a:rPr lang="en-US" sz="1400" spc="-20" dirty="0">
                <a:solidFill>
                  <a:schemeClr val="tx1">
                    <a:lumMod val="65000"/>
                    <a:lumOff val="35000"/>
                  </a:schemeClr>
                </a:solidFill>
                <a:latin typeface="Arial" panose="020B0604020202020204" pitchFamily="34" charset="0"/>
                <a:cs typeface="Arial" panose="020B0604020202020204" pitchFamily="34" charset="0"/>
              </a:rPr>
              <a:t>Although the SNT can be used for a variety of purposes, the funds shouldn’t be used for cash distributions or pay for items covered by Paul’s public assistance, such as*:</a:t>
            </a:r>
          </a:p>
          <a:p>
            <a:pPr marL="182880" indent="-182880">
              <a:lnSpc>
                <a:spcPct val="95000"/>
              </a:lnSpc>
              <a:spcBef>
                <a:spcPts val="0"/>
              </a:spcBef>
              <a:spcAft>
                <a:spcPts val="100"/>
              </a:spcAft>
              <a:buFont typeface="Arial" panose="020B0604020202020204" pitchFamily="34" charset="0"/>
              <a:buChar char="•"/>
            </a:pPr>
            <a:r>
              <a:rPr lang="en-US" sz="1400" b="1" spc="-20" dirty="0">
                <a:solidFill>
                  <a:schemeClr val="tx1">
                    <a:lumMod val="65000"/>
                    <a:lumOff val="35000"/>
                  </a:schemeClr>
                </a:solidFill>
                <a:latin typeface="Arial" panose="020B0604020202020204" pitchFamily="34" charset="0"/>
                <a:cs typeface="Arial" panose="020B0604020202020204" pitchFamily="34" charset="0"/>
              </a:rPr>
              <a:t>Food, groceries and restaurant meals</a:t>
            </a:r>
          </a:p>
          <a:p>
            <a:pPr marL="182880" indent="-182880">
              <a:lnSpc>
                <a:spcPct val="95000"/>
              </a:lnSpc>
              <a:spcBef>
                <a:spcPts val="0"/>
              </a:spcBef>
              <a:spcAft>
                <a:spcPts val="100"/>
              </a:spcAft>
              <a:buFont typeface="Arial" panose="020B0604020202020204" pitchFamily="34" charset="0"/>
              <a:buChar char="•"/>
            </a:pPr>
            <a:r>
              <a:rPr lang="en-US" sz="1400" b="1" spc="-20" dirty="0">
                <a:solidFill>
                  <a:schemeClr val="tx1">
                    <a:lumMod val="65000"/>
                    <a:lumOff val="35000"/>
                  </a:schemeClr>
                </a:solidFill>
                <a:latin typeface="Arial" panose="020B0604020202020204" pitchFamily="34" charset="0"/>
                <a:cs typeface="Arial" panose="020B0604020202020204" pitchFamily="34" charset="0"/>
              </a:rPr>
              <a:t>Rent, mortgage, and property taxes</a:t>
            </a:r>
          </a:p>
          <a:p>
            <a:pPr marL="182880" indent="-182880">
              <a:lnSpc>
                <a:spcPct val="95000"/>
              </a:lnSpc>
              <a:spcBef>
                <a:spcPts val="0"/>
              </a:spcBef>
              <a:spcAft>
                <a:spcPts val="100"/>
              </a:spcAft>
              <a:buFont typeface="Arial" panose="020B0604020202020204" pitchFamily="34" charset="0"/>
              <a:buChar char="•"/>
            </a:pPr>
            <a:r>
              <a:rPr lang="en-US" sz="1400" b="1" spc="-20" dirty="0">
                <a:solidFill>
                  <a:schemeClr val="tx1">
                    <a:lumMod val="65000"/>
                    <a:lumOff val="35000"/>
                  </a:schemeClr>
                </a:solidFill>
                <a:latin typeface="Arial" panose="020B0604020202020204" pitchFamily="34" charset="0"/>
                <a:cs typeface="Arial" panose="020B0604020202020204" pitchFamily="34" charset="0"/>
              </a:rPr>
              <a:t>Basic utilities (e.g., heating fuel, gas, electricity, water, etc.)</a:t>
            </a:r>
          </a:p>
        </p:txBody>
      </p:sp>
      <p:sp>
        <p:nvSpPr>
          <p:cNvPr id="22" name="Rectangle 21">
            <a:extLst>
              <a:ext uri="{FF2B5EF4-FFF2-40B4-BE49-F238E27FC236}">
                <a16:creationId xmlns:a16="http://schemas.microsoft.com/office/drawing/2014/main" xmlns="" id="{F89DB046-2169-4162-B33F-5CB939B087DC}"/>
              </a:ext>
            </a:extLst>
          </p:cNvPr>
          <p:cNvSpPr/>
          <p:nvPr/>
        </p:nvSpPr>
        <p:spPr>
          <a:xfrm>
            <a:off x="394434" y="5790722"/>
            <a:ext cx="6437687" cy="369332"/>
          </a:xfrm>
          <a:prstGeom prst="rect">
            <a:avLst/>
          </a:prstGeom>
        </p:spPr>
        <p:txBody>
          <a:bodyPr wrap="square" lIns="0" tIns="0" rIns="0" bIns="0">
            <a:spAutoFit/>
          </a:bodyPr>
          <a:lstStyle/>
          <a:p>
            <a:pPr marL="0" lvl="1">
              <a:defRPr/>
            </a:pPr>
            <a:r>
              <a:rPr lang="en-US" sz="800" dirty="0">
                <a:solidFill>
                  <a:schemeClr val="tx1">
                    <a:lumMod val="65000"/>
                    <a:lumOff val="35000"/>
                  </a:schemeClr>
                </a:solidFill>
                <a:latin typeface="Arial" panose="020B0604020202020204" pitchFamily="34" charset="0"/>
                <a:cs typeface="Arial" panose="020B0604020202020204" pitchFamily="34" charset="0"/>
              </a:rPr>
              <a:t>Neither Voya </a:t>
            </a:r>
            <a:r>
              <a:rPr lang="en-US" sz="800" baseline="30000" dirty="0">
                <a:solidFill>
                  <a:schemeClr val="tx1">
                    <a:lumMod val="65000"/>
                    <a:lumOff val="35000"/>
                  </a:schemeClr>
                </a:solidFill>
                <a:latin typeface="Arial" panose="020B0604020202020204" pitchFamily="34" charset="0"/>
                <a:cs typeface="Arial" panose="020B0604020202020204" pitchFamily="34" charset="0"/>
              </a:rPr>
              <a:t>®</a:t>
            </a:r>
            <a:r>
              <a:rPr lang="en-US" sz="800" dirty="0">
                <a:solidFill>
                  <a:schemeClr val="tx1">
                    <a:lumMod val="65000"/>
                    <a:lumOff val="35000"/>
                  </a:schemeClr>
                </a:solidFill>
                <a:latin typeface="Arial" panose="020B0604020202020204" pitchFamily="34" charset="0"/>
                <a:cs typeface="Arial" panose="020B0604020202020204" pitchFamily="34" charset="0"/>
              </a:rPr>
              <a:t> nor its affiliated companies or representatives provide tax or legal advice. Please consult a tax adviser or attorney before making a tax-related investment/insurance decision.</a:t>
            </a:r>
          </a:p>
          <a:p>
            <a:pPr marL="0" lvl="1">
              <a:defRPr/>
            </a:pPr>
            <a:r>
              <a:rPr lang="en-US" sz="800" i="1" dirty="0">
                <a:solidFill>
                  <a:schemeClr val="tx1">
                    <a:lumMod val="65000"/>
                    <a:lumOff val="35000"/>
                  </a:schemeClr>
                </a:solidFill>
                <a:latin typeface="Arial" panose="020B0604020202020204" pitchFamily="34" charset="0"/>
                <a:cs typeface="Arial" panose="020B0604020202020204" pitchFamily="34" charset="0"/>
              </a:rPr>
              <a:t>*Payments from an SNT for the above items could reduce SSI payments</a:t>
            </a:r>
          </a:p>
        </p:txBody>
      </p:sp>
      <p:sp>
        <p:nvSpPr>
          <p:cNvPr id="23" name="TextBox 22"/>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493987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dirty="0"/>
              <a:t>There are different types of disabilities</a:t>
            </a:r>
          </a:p>
        </p:txBody>
      </p:sp>
      <p:grpSp>
        <p:nvGrpSpPr>
          <p:cNvPr id="6" name="Group 5" title="Caregivers">
            <a:extLst>
              <a:ext uri="{FF2B5EF4-FFF2-40B4-BE49-F238E27FC236}">
                <a16:creationId xmlns:a16="http://schemas.microsoft.com/office/drawing/2014/main" xmlns="" id="{ED415404-F1BB-4246-99C6-F16441D394D1}"/>
              </a:ext>
            </a:extLst>
          </p:cNvPr>
          <p:cNvGrpSpPr/>
          <p:nvPr/>
        </p:nvGrpSpPr>
        <p:grpSpPr>
          <a:xfrm>
            <a:off x="3603934" y="5169329"/>
            <a:ext cx="2098520" cy="522287"/>
            <a:chOff x="3324816" y="5171897"/>
            <a:chExt cx="2377638" cy="522287"/>
          </a:xfrm>
        </p:grpSpPr>
        <p:sp>
          <p:nvSpPr>
            <p:cNvPr id="26" name="Rectangle 25"/>
            <p:cNvSpPr/>
            <p:nvPr/>
          </p:nvSpPr>
          <p:spPr>
            <a:xfrm>
              <a:off x="3395877" y="5182299"/>
              <a:ext cx="2306577" cy="508895"/>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Rectangle 51" title="Orange rectangle with the word Caregivers"/>
            <p:cNvSpPr/>
            <p:nvPr/>
          </p:nvSpPr>
          <p:spPr>
            <a:xfrm>
              <a:off x="3324816" y="5171897"/>
              <a:ext cx="2267606" cy="522287"/>
            </a:xfrm>
            <a:prstGeom prst="rect">
              <a:avLst/>
            </a:prstGeom>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Caregivers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3" name="Rectangle 52" descr="Increased life expectancy of those giving and receiving care can extend caregiving&#10;" title="text box with the following statement"/>
          <p:cNvSpPr/>
          <p:nvPr/>
        </p:nvSpPr>
        <p:spPr>
          <a:xfrm>
            <a:off x="393698" y="4999667"/>
            <a:ext cx="3191473" cy="944611"/>
          </a:xfrm>
          <a:prstGeom prst="rect">
            <a:avLst/>
          </a:prstGeom>
          <a:no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0" name="Picture 4" descr="C:\Users\i714613\Desktop\Photos\GettyImages-948481390small.jpg&#10;&#10;Picture of a blond headed woman kissing the cheek of a child.  The child has their mouth open." title="picture of a mom kissing a chil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24103" y="4855903"/>
            <a:ext cx="1152525" cy="1149138"/>
          </a:xfrm>
          <a:prstGeom prst="ellipse">
            <a:avLst/>
          </a:prstGeom>
          <a:ln w="28575" cap="rnd">
            <a:solidFill>
              <a:schemeClr val="accent1">
                <a:lumMod val="40000"/>
                <a:lumOff val="60000"/>
              </a:schemeClr>
            </a:solidFill>
          </a:ln>
          <a:effectLst/>
          <a:extLst>
            <a:ext uri="{909E8E84-426E-40DD-AFC4-6F175D3DCCD1}">
              <a14:hiddenFill xmlns:a14="http://schemas.microsoft.com/office/drawing/2010/main">
                <a:solidFill>
                  <a:srgbClr val="FFFFFF"/>
                </a:solidFill>
              </a14:hiddenFill>
            </a:ext>
          </a:extLst>
        </p:spPr>
      </p:pic>
      <p:sp>
        <p:nvSpPr>
          <p:cNvPr id="38" name="TextBox 37" descr="Increased life expectancy of those giving and receiving care can extend caregiving&#10;" title="statement written in orange"/>
          <p:cNvSpPr txBox="1"/>
          <p:nvPr/>
        </p:nvSpPr>
        <p:spPr>
          <a:xfrm>
            <a:off x="431114" y="5017276"/>
            <a:ext cx="3143299" cy="923330"/>
          </a:xfrm>
          <a:prstGeom prst="rect">
            <a:avLst/>
          </a:prstGeom>
          <a:noFill/>
          <a:ln w="1905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F58000"/>
                </a:solidFill>
                <a:effectLst/>
                <a:uLnTx/>
                <a:uFillTx/>
                <a:latin typeface="Arial" panose="020B0604020202020204" pitchFamily="34" charset="0"/>
                <a:ea typeface="+mn-ea"/>
                <a:cs typeface="+mn-cs"/>
              </a:rPr>
              <a:t>Increased life expectancy of those giving and receiving care can extend caregiving</a:t>
            </a:r>
          </a:p>
        </p:txBody>
      </p:sp>
      <p:sp>
        <p:nvSpPr>
          <p:cNvPr id="37" name="Rectangle 36"/>
          <p:cNvSpPr/>
          <p:nvPr/>
        </p:nvSpPr>
        <p:spPr>
          <a:xfrm>
            <a:off x="6776628" y="4697793"/>
            <a:ext cx="1954426" cy="1154162"/>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300"/>
              </a:spcAft>
              <a:buClr>
                <a:prstClr val="black">
                  <a:lumMod val="65000"/>
                  <a:lumOff val="35000"/>
                </a:prstClr>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Family &amp; friends</a:t>
            </a:r>
          </a:p>
          <a:p>
            <a:pPr marL="228600" marR="0" lvl="0" indent="-228600" algn="l" defTabSz="457200" rtl="0" eaLnBrk="1" fontAlgn="auto" latinLnBrk="0" hangingPunct="1">
              <a:lnSpc>
                <a:spcPct val="100000"/>
              </a:lnSpc>
              <a:spcBef>
                <a:spcPts val="0"/>
              </a:spcBef>
              <a:spcAft>
                <a:spcPts val="300"/>
              </a:spcAft>
              <a:buClr>
                <a:prstClr val="black">
                  <a:lumMod val="65000"/>
                  <a:lumOff val="35000"/>
                </a:prstClr>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Full or part-time</a:t>
            </a:r>
          </a:p>
          <a:p>
            <a:pPr marL="228600" marR="0" lvl="0" indent="-228600" algn="l" defTabSz="457200" rtl="0" eaLnBrk="1" fontAlgn="auto" latinLnBrk="0" hangingPunct="1">
              <a:lnSpc>
                <a:spcPct val="100000"/>
              </a:lnSpc>
              <a:spcBef>
                <a:spcPts val="0"/>
              </a:spcBef>
              <a:spcAft>
                <a:spcPts val="300"/>
              </a:spcAft>
              <a:buClr>
                <a:prstClr val="black">
                  <a:lumMod val="65000"/>
                  <a:lumOff val="35000"/>
                </a:prstClr>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Emotional and financial support</a:t>
            </a:r>
          </a:p>
        </p:txBody>
      </p:sp>
      <p:sp>
        <p:nvSpPr>
          <p:cNvPr id="27" name="Rectangle 26" title="Orange decorative rectangle with 4 pictures in circles on it."/>
          <p:cNvSpPr/>
          <p:nvPr/>
        </p:nvSpPr>
        <p:spPr>
          <a:xfrm>
            <a:off x="0" y="3288792"/>
            <a:ext cx="9144000" cy="13541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Isosceles Triangle 45" title="Orange triange pointing to the word Caregiver"/>
          <p:cNvSpPr/>
          <p:nvPr/>
        </p:nvSpPr>
        <p:spPr>
          <a:xfrm rot="10800000">
            <a:off x="4317999" y="4604828"/>
            <a:ext cx="499269" cy="430405"/>
          </a:xfrm>
          <a:prstGeom prst="triangl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p:cNvSpPr/>
          <p:nvPr/>
        </p:nvSpPr>
        <p:spPr>
          <a:xfrm>
            <a:off x="393700" y="1226273"/>
            <a:ext cx="1910016" cy="1692771"/>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Congenital</a:t>
            </a:r>
            <a:b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b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disorder</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Down syndrome</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Autism</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Cerebral Palsy</a:t>
            </a:r>
          </a:p>
        </p:txBody>
      </p:sp>
      <p:pic>
        <p:nvPicPr>
          <p:cNvPr id="1029" name="Picture 5" descr="C:\Users\i714613\Desktop\Photos\GettyImages-920513450small.jpg&#10;&#10;Two young girls are hugging each other.  One of the girls has Down syndrome.  She is wearing a white shirt, has a white bow in her hair and is smiling.  The other young girl has curly brown hair and is wearing a red shirt.  She is smiling" title="two girls are huggi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4325" y="2944646"/>
            <a:ext cx="1616075" cy="1603375"/>
          </a:xfrm>
          <a:prstGeom prst="ellipse">
            <a:avLst/>
          </a:prstGeom>
          <a:ln w="38100" cap="rnd">
            <a:solidFill>
              <a:schemeClr val="tx2">
                <a:lumMod val="60000"/>
                <a:lumOff val="40000"/>
              </a:schemeClr>
            </a:solidFill>
          </a:ln>
          <a:effectLst/>
          <a:extLst>
            <a:ext uri="{909E8E84-426E-40DD-AFC4-6F175D3DCCD1}">
              <a14:hiddenFill xmlns:a14="http://schemas.microsoft.com/office/drawing/2010/main">
                <a:solidFill>
                  <a:srgbClr val="FFFFFF"/>
                </a:solidFill>
              </a14:hiddenFill>
            </a:ext>
          </a:extLst>
        </p:spPr>
      </p:pic>
      <p:cxnSp>
        <p:nvCxnSpPr>
          <p:cNvPr id="48" name="Straight Connector 47" title="grey line under Congenital Disorder"/>
          <p:cNvCxnSpPr/>
          <p:nvPr/>
        </p:nvCxnSpPr>
        <p:spPr>
          <a:xfrm>
            <a:off x="588296" y="1885950"/>
            <a:ext cx="1520825"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457970" y="1226273"/>
            <a:ext cx="2228330" cy="1692771"/>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Debilitating</a:t>
            </a:r>
            <a:b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b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disease</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Multiple sclerosis</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Muscular dystrophy</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Mental health</a:t>
            </a:r>
          </a:p>
        </p:txBody>
      </p:sp>
      <p:pic>
        <p:nvPicPr>
          <p:cNvPr id="1028" name="Picture 4" descr="C:\Users\i714613\Desktop\Photos\Screen Shot 2018-09-24 at 2.07.32 PM.png&#10;&#10;One man in a patterened shirt is seated and turned toward another man.  He is talking to the other man.  The man that is listening is facing the talking man.  He is wearing a light blue shirt and is smiling" title="Two men are talking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71539" y="2951401"/>
            <a:ext cx="1582738" cy="1596620"/>
          </a:xfrm>
          <a:prstGeom prst="ellipse">
            <a:avLst/>
          </a:prstGeom>
          <a:ln w="38100" cap="rnd">
            <a:solidFill>
              <a:schemeClr val="tx2">
                <a:lumMod val="60000"/>
                <a:lumOff val="40000"/>
              </a:schemeClr>
            </a:solidFill>
          </a:ln>
          <a:effectLst/>
          <a:extLst>
            <a:ext uri="{909E8E84-426E-40DD-AFC4-6F175D3DCCD1}">
              <a14:hiddenFill xmlns:a14="http://schemas.microsoft.com/office/drawing/2010/main">
                <a:solidFill>
                  <a:srgbClr val="FFFFFF"/>
                </a:solidFill>
              </a14:hiddenFill>
            </a:ext>
          </a:extLst>
        </p:spPr>
      </p:pic>
      <p:cxnSp>
        <p:nvCxnSpPr>
          <p:cNvPr id="49" name="Straight Connector 48" title="grey line under the words Debilitating disease"/>
          <p:cNvCxnSpPr/>
          <p:nvPr/>
        </p:nvCxnSpPr>
        <p:spPr>
          <a:xfrm>
            <a:off x="2811723" y="1885950"/>
            <a:ext cx="1520825"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817268" y="1226273"/>
            <a:ext cx="1880857" cy="1692771"/>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Catastrophic</a:t>
            </a:r>
            <a:b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b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event</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Stroke</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Heart attacks</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Service related</a:t>
            </a:r>
          </a:p>
        </p:txBody>
      </p:sp>
      <p:pic>
        <p:nvPicPr>
          <p:cNvPr id="1030" name="Picture 6" descr="C:\Users\i714613\Desktop\Photos\GettyImages-726777043small.jpg&#10;&#10;A man is seated in a wheelchair and his hands are placed on the wheels.  He is wearing a blue shirt.  A woman is standing in front of his and bending over towards him.  She has her hands on both sides of his face and is kissing him on the lips" title="A woman is kissing a man that is seated in a wheelchai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61983" y="2951401"/>
            <a:ext cx="1604059" cy="1596620"/>
          </a:xfrm>
          <a:prstGeom prst="ellipse">
            <a:avLst/>
          </a:prstGeom>
          <a:ln w="38100" cap="rnd">
            <a:solidFill>
              <a:schemeClr val="tx2">
                <a:lumMod val="60000"/>
                <a:lumOff val="40000"/>
              </a:schemeClr>
            </a:solidFill>
          </a:ln>
          <a:effectLst/>
          <a:extLst>
            <a:ext uri="{909E8E84-426E-40DD-AFC4-6F175D3DCCD1}">
              <a14:hiddenFill xmlns:a14="http://schemas.microsoft.com/office/drawing/2010/main">
                <a:solidFill>
                  <a:srgbClr val="FFFFFF"/>
                </a:solidFill>
              </a14:hiddenFill>
            </a:ext>
          </a:extLst>
        </p:spPr>
      </p:pic>
      <p:cxnSp>
        <p:nvCxnSpPr>
          <p:cNvPr id="50" name="Straight Connector 49" title="decorative line under the words Catastrophic event"/>
          <p:cNvCxnSpPr/>
          <p:nvPr/>
        </p:nvCxnSpPr>
        <p:spPr>
          <a:xfrm>
            <a:off x="4885647" y="1885950"/>
            <a:ext cx="1520825"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776628" y="1226273"/>
            <a:ext cx="2367372" cy="1692771"/>
          </a:xfrm>
          <a:prstGeom prst="rect">
            <a:avLst/>
          </a:prstGeom>
          <a:noFill/>
        </p:spPr>
        <p:txBody>
          <a:bodyPr wrap="square">
            <a:spAutoFit/>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Aging</a:t>
            </a:r>
            <a:b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b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population</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Alzheimer's</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Parkinson's disease </a:t>
            </a:r>
          </a:p>
          <a:p>
            <a:pPr marL="228600" marR="0" lvl="0" indent="-2286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lumMod val="65000"/>
                    <a:lumOff val="35000"/>
                  </a:prstClr>
                </a:solidFill>
                <a:latin typeface="Arial" panose="020B0604020202020204" pitchFamily="34" charset="0"/>
                <a:cs typeface="Arial" panose="020B0604020202020204" pitchFamily="34" charset="0"/>
              </a:rPr>
              <a:t>Mobility</a:t>
            </a:r>
            <a:endPar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027" name="Picture 3" descr="C:\Users\i714613\Desktop\Photos\Stocksy_txpf8f977d3TW4200_OriginalDelivery_509641small.jpg&#10;&#10;A person is kissing the forehead of a smiling woman with dark hair.  The person doing the kissing has their hand cupped around the face of the woman they are kissing and are using that hand to pull  her head toward them.  The woman being kissed is smiling" title="Picture of a person kissing a woman's forehead"/>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138138" y="2945111"/>
            <a:ext cx="1626392" cy="1602910"/>
          </a:xfrm>
          <a:prstGeom prst="ellipse">
            <a:avLst/>
          </a:prstGeom>
          <a:ln w="38100" cap="rnd">
            <a:solidFill>
              <a:schemeClr val="tx2">
                <a:lumMod val="60000"/>
                <a:lumOff val="40000"/>
              </a:schemeClr>
            </a:solidFill>
          </a:ln>
          <a:effectLst/>
          <a:extLst>
            <a:ext uri="{909E8E84-426E-40DD-AFC4-6F175D3DCCD1}">
              <a14:hiddenFill xmlns:a14="http://schemas.microsoft.com/office/drawing/2010/main">
                <a:solidFill>
                  <a:srgbClr val="FFFFFF"/>
                </a:solidFill>
              </a14:hiddenFill>
            </a:ext>
          </a:extLst>
        </p:spPr>
      </p:pic>
      <p:cxnSp>
        <p:nvCxnSpPr>
          <p:cNvPr id="51" name="Straight Connector 50" title="decorative grey line under the words Aging population"/>
          <p:cNvCxnSpPr/>
          <p:nvPr/>
        </p:nvCxnSpPr>
        <p:spPr>
          <a:xfrm>
            <a:off x="7131054" y="1885950"/>
            <a:ext cx="1520825"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hidden="1" title="Orange decorative line"/>
          <p:cNvCxnSpPr/>
          <p:nvPr/>
        </p:nvCxnSpPr>
        <p:spPr>
          <a:xfrm>
            <a:off x="0" y="4642929"/>
            <a:ext cx="9144000" cy="0"/>
          </a:xfrm>
          <a:prstGeom prst="line">
            <a:avLst/>
          </a:prstGeom>
          <a:ln w="57150"/>
          <a:effectLst/>
        </p:spPr>
        <p:style>
          <a:lnRef idx="2">
            <a:schemeClr val="accent1"/>
          </a:lnRef>
          <a:fillRef idx="0">
            <a:schemeClr val="accent1"/>
          </a:fillRef>
          <a:effectRef idx="1">
            <a:schemeClr val="accent1"/>
          </a:effectRef>
          <a:fontRef idx="minor">
            <a:schemeClr val="tx1"/>
          </a:fontRef>
        </p:style>
      </p:cxnSp>
      <p:sp>
        <p:nvSpPr>
          <p:cNvPr id="20484" name="TextBox 20483" hidden="1"/>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182026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C36BFC6A-340B-4773-B69E-1E0745B329C5}"/>
              </a:ext>
            </a:extLst>
          </p:cNvPr>
          <p:cNvSpPr>
            <a:spLocks noGrp="1"/>
          </p:cNvSpPr>
          <p:nvPr>
            <p:ph type="title"/>
          </p:nvPr>
        </p:nvSpPr>
        <p:spPr/>
        <p:txBody>
          <a:bodyPr/>
          <a:lstStyle/>
          <a:p>
            <a:r>
              <a:rPr lang="en-US" dirty="0"/>
              <a:t>Planning a lifetime of care with a letter of intent</a:t>
            </a:r>
          </a:p>
        </p:txBody>
      </p:sp>
      <p:sp>
        <p:nvSpPr>
          <p:cNvPr id="17" name="Rectangle 16">
            <a:extLst>
              <a:ext uri="{FF2B5EF4-FFF2-40B4-BE49-F238E27FC236}">
                <a16:creationId xmlns:a16="http://schemas.microsoft.com/office/drawing/2014/main" xmlns="" id="{4131A50B-799A-4626-AFD5-D25B220FBA76}"/>
              </a:ext>
            </a:extLst>
          </p:cNvPr>
          <p:cNvSpPr/>
          <p:nvPr/>
        </p:nvSpPr>
        <p:spPr>
          <a:xfrm>
            <a:off x="393699" y="1238250"/>
            <a:ext cx="1864869"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Vision for the future</a:t>
            </a:r>
          </a:p>
        </p:txBody>
      </p:sp>
      <p:sp>
        <p:nvSpPr>
          <p:cNvPr id="24" name="Rectangle 23">
            <a:extLst>
              <a:ext uri="{FF2B5EF4-FFF2-40B4-BE49-F238E27FC236}">
                <a16:creationId xmlns:a16="http://schemas.microsoft.com/office/drawing/2014/main" xmlns="" id="{7EDE8DC9-2A0F-4C6C-96DE-3F6658EEDC0D}"/>
              </a:ext>
            </a:extLst>
          </p:cNvPr>
          <p:cNvSpPr/>
          <p:nvPr/>
        </p:nvSpPr>
        <p:spPr>
          <a:xfrm>
            <a:off x="2304287" y="1238250"/>
            <a:ext cx="6439281" cy="713232"/>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Paint your vision of your loved one’s future for successor caregivers</a:t>
            </a:r>
          </a:p>
        </p:txBody>
      </p:sp>
      <p:sp>
        <p:nvSpPr>
          <p:cNvPr id="30" name="Rectangle 29" title="decorative orange line">
            <a:extLst>
              <a:ext uri="{FF2B5EF4-FFF2-40B4-BE49-F238E27FC236}">
                <a16:creationId xmlns:a16="http://schemas.microsoft.com/office/drawing/2014/main" xmlns="" id="{DA6D87FF-6E74-43A1-918A-DD7106311EE8}"/>
              </a:ext>
            </a:extLst>
          </p:cNvPr>
          <p:cNvSpPr/>
          <p:nvPr/>
        </p:nvSpPr>
        <p:spPr>
          <a:xfrm>
            <a:off x="8716137" y="1238250"/>
            <a:ext cx="27432"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CB818727-9B1B-4DEF-AFFF-7FCF12151A72}"/>
              </a:ext>
            </a:extLst>
          </p:cNvPr>
          <p:cNvSpPr/>
          <p:nvPr/>
        </p:nvSpPr>
        <p:spPr>
          <a:xfrm>
            <a:off x="393699" y="2004060"/>
            <a:ext cx="1864869"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Daily Schedule and Recreation</a:t>
            </a:r>
          </a:p>
        </p:txBody>
      </p:sp>
      <p:sp>
        <p:nvSpPr>
          <p:cNvPr id="25" name="Rectangle 24">
            <a:extLst>
              <a:ext uri="{FF2B5EF4-FFF2-40B4-BE49-F238E27FC236}">
                <a16:creationId xmlns:a16="http://schemas.microsoft.com/office/drawing/2014/main" xmlns="" id="{35C04825-5C22-4ABE-957E-7E75D0F67B2A}"/>
              </a:ext>
            </a:extLst>
          </p:cNvPr>
          <p:cNvSpPr/>
          <p:nvPr/>
        </p:nvSpPr>
        <p:spPr>
          <a:xfrm>
            <a:off x="2304287" y="2004060"/>
            <a:ext cx="6439281" cy="713232"/>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Daily routines</a:t>
            </a:r>
          </a:p>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Behavioral </a:t>
            </a:r>
          </a:p>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Recreational activities</a:t>
            </a:r>
          </a:p>
        </p:txBody>
      </p:sp>
      <p:sp>
        <p:nvSpPr>
          <p:cNvPr id="31" name="Rectangle 30" title="decorative orange line">
            <a:extLst>
              <a:ext uri="{FF2B5EF4-FFF2-40B4-BE49-F238E27FC236}">
                <a16:creationId xmlns:a16="http://schemas.microsoft.com/office/drawing/2014/main" xmlns="" id="{8F341106-8E3D-4034-BCF7-E20654D73D21}"/>
              </a:ext>
            </a:extLst>
          </p:cNvPr>
          <p:cNvSpPr/>
          <p:nvPr/>
        </p:nvSpPr>
        <p:spPr>
          <a:xfrm>
            <a:off x="8716137" y="2004060"/>
            <a:ext cx="27432"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xmlns="" id="{2BBD813B-0616-4487-A761-947141AFAA54}"/>
              </a:ext>
            </a:extLst>
          </p:cNvPr>
          <p:cNvSpPr/>
          <p:nvPr/>
        </p:nvSpPr>
        <p:spPr>
          <a:xfrm>
            <a:off x="393699" y="2769870"/>
            <a:ext cx="1864869"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Food</a:t>
            </a:r>
          </a:p>
        </p:txBody>
      </p:sp>
      <p:sp>
        <p:nvSpPr>
          <p:cNvPr id="26" name="Rectangle 25">
            <a:extLst>
              <a:ext uri="{FF2B5EF4-FFF2-40B4-BE49-F238E27FC236}">
                <a16:creationId xmlns:a16="http://schemas.microsoft.com/office/drawing/2014/main" xmlns="" id="{467BF432-CE92-47AF-9BF4-A3EF4FFCC43C}"/>
              </a:ext>
            </a:extLst>
          </p:cNvPr>
          <p:cNvSpPr/>
          <p:nvPr/>
        </p:nvSpPr>
        <p:spPr>
          <a:xfrm>
            <a:off x="2304287" y="2769870"/>
            <a:ext cx="6439281" cy="713232"/>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Allergies</a:t>
            </a:r>
          </a:p>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Favorite/least favorite foods</a:t>
            </a:r>
          </a:p>
        </p:txBody>
      </p:sp>
      <p:sp>
        <p:nvSpPr>
          <p:cNvPr id="32" name="Rectangle 31" title="decorative orange line">
            <a:extLst>
              <a:ext uri="{FF2B5EF4-FFF2-40B4-BE49-F238E27FC236}">
                <a16:creationId xmlns:a16="http://schemas.microsoft.com/office/drawing/2014/main" xmlns="" id="{05FF580F-22C6-41E7-B155-948C8E542FF9}"/>
              </a:ext>
            </a:extLst>
          </p:cNvPr>
          <p:cNvSpPr/>
          <p:nvPr/>
        </p:nvSpPr>
        <p:spPr>
          <a:xfrm>
            <a:off x="8716137" y="2769870"/>
            <a:ext cx="27432"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xmlns="" id="{8355A1F0-0FAF-40D4-8EDC-E43BC0F44D8E}"/>
              </a:ext>
            </a:extLst>
          </p:cNvPr>
          <p:cNvSpPr/>
          <p:nvPr/>
        </p:nvSpPr>
        <p:spPr>
          <a:xfrm>
            <a:off x="393699" y="3535680"/>
            <a:ext cx="1864869"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Environment</a:t>
            </a:r>
          </a:p>
        </p:txBody>
      </p:sp>
      <p:sp>
        <p:nvSpPr>
          <p:cNvPr id="27" name="Rectangle 26">
            <a:extLst>
              <a:ext uri="{FF2B5EF4-FFF2-40B4-BE49-F238E27FC236}">
                <a16:creationId xmlns:a16="http://schemas.microsoft.com/office/drawing/2014/main" xmlns="" id="{F6B81BF7-734C-483E-B5F1-187AA6B02D85}"/>
              </a:ext>
            </a:extLst>
          </p:cNvPr>
          <p:cNvSpPr/>
          <p:nvPr/>
        </p:nvSpPr>
        <p:spPr>
          <a:xfrm>
            <a:off x="2304287" y="3535680"/>
            <a:ext cx="6439281" cy="713232"/>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Residential</a:t>
            </a:r>
          </a:p>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Social</a:t>
            </a:r>
          </a:p>
          <a:p>
            <a:pPr marL="22860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Religious</a:t>
            </a:r>
          </a:p>
        </p:txBody>
      </p:sp>
      <p:sp>
        <p:nvSpPr>
          <p:cNvPr id="33" name="Rectangle 32" title="decorative orange line">
            <a:extLst>
              <a:ext uri="{FF2B5EF4-FFF2-40B4-BE49-F238E27FC236}">
                <a16:creationId xmlns:a16="http://schemas.microsoft.com/office/drawing/2014/main" xmlns="" id="{08D665B6-8429-42A3-A9C2-0D2FDA5F0001}"/>
              </a:ext>
            </a:extLst>
          </p:cNvPr>
          <p:cNvSpPr/>
          <p:nvPr/>
        </p:nvSpPr>
        <p:spPr>
          <a:xfrm>
            <a:off x="8716137" y="3535680"/>
            <a:ext cx="27432"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xmlns="" id="{066844F8-8326-4E08-BF52-EAF8346D0022}"/>
              </a:ext>
            </a:extLst>
          </p:cNvPr>
          <p:cNvSpPr/>
          <p:nvPr/>
        </p:nvSpPr>
        <p:spPr>
          <a:xfrm>
            <a:off x="393699" y="4301490"/>
            <a:ext cx="1864869"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Medical</a:t>
            </a:r>
          </a:p>
        </p:txBody>
      </p:sp>
      <p:sp>
        <p:nvSpPr>
          <p:cNvPr id="28" name="Rectangle 27">
            <a:extLst>
              <a:ext uri="{FF2B5EF4-FFF2-40B4-BE49-F238E27FC236}">
                <a16:creationId xmlns:a16="http://schemas.microsoft.com/office/drawing/2014/main" xmlns="" id="{7B56DBE4-DD20-4767-B97A-852F730FFD64}"/>
              </a:ext>
            </a:extLst>
          </p:cNvPr>
          <p:cNvSpPr/>
          <p:nvPr/>
        </p:nvSpPr>
        <p:spPr>
          <a:xfrm>
            <a:off x="2304287" y="4301490"/>
            <a:ext cx="6439281" cy="713232"/>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Prescriptions</a:t>
            </a:r>
          </a:p>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Providers</a:t>
            </a:r>
          </a:p>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Records</a:t>
            </a:r>
          </a:p>
        </p:txBody>
      </p:sp>
      <p:sp>
        <p:nvSpPr>
          <p:cNvPr id="34" name="Rectangle 33" title="decorative orange line">
            <a:extLst>
              <a:ext uri="{FF2B5EF4-FFF2-40B4-BE49-F238E27FC236}">
                <a16:creationId xmlns:a16="http://schemas.microsoft.com/office/drawing/2014/main" xmlns="" id="{045EADC9-78C0-4CBA-8888-4ED9B94200C1}"/>
              </a:ext>
            </a:extLst>
          </p:cNvPr>
          <p:cNvSpPr/>
          <p:nvPr/>
        </p:nvSpPr>
        <p:spPr>
          <a:xfrm>
            <a:off x="8716137" y="4301490"/>
            <a:ext cx="27432"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 </a:t>
            </a:r>
          </a:p>
        </p:txBody>
      </p:sp>
      <p:sp>
        <p:nvSpPr>
          <p:cNvPr id="22" name="Rectangle 21">
            <a:extLst>
              <a:ext uri="{FF2B5EF4-FFF2-40B4-BE49-F238E27FC236}">
                <a16:creationId xmlns:a16="http://schemas.microsoft.com/office/drawing/2014/main" xmlns="" id="{D3CAFC79-5CEB-49C2-981E-E39EA0FB9B5D}"/>
              </a:ext>
            </a:extLst>
          </p:cNvPr>
          <p:cNvSpPr/>
          <p:nvPr/>
        </p:nvSpPr>
        <p:spPr>
          <a:xfrm>
            <a:off x="393699" y="5067300"/>
            <a:ext cx="1864869"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Financial and Legal</a:t>
            </a:r>
          </a:p>
        </p:txBody>
      </p:sp>
      <p:sp>
        <p:nvSpPr>
          <p:cNvPr id="29" name="Rectangle 28">
            <a:extLst>
              <a:ext uri="{FF2B5EF4-FFF2-40B4-BE49-F238E27FC236}">
                <a16:creationId xmlns:a16="http://schemas.microsoft.com/office/drawing/2014/main" xmlns="" id="{2FEFDB29-C3AE-4AF7-A0D5-4B63C218C0C1}"/>
              </a:ext>
            </a:extLst>
          </p:cNvPr>
          <p:cNvSpPr/>
          <p:nvPr/>
        </p:nvSpPr>
        <p:spPr>
          <a:xfrm>
            <a:off x="2304287" y="5067300"/>
            <a:ext cx="6439281" cy="713232"/>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0" anchor="ctr" anchorCtr="0">
            <a:noAutofit/>
          </a:bodyPr>
          <a:lstStyle/>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Government Benefits</a:t>
            </a:r>
          </a:p>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Professional Contacts, Location of Documents</a:t>
            </a:r>
          </a:p>
          <a:p>
            <a:pPr marL="228600" lvl="0" indent="-228600">
              <a:lnSpc>
                <a:spcPct val="90000"/>
              </a:lnSpc>
              <a:buFont typeface="Arial" panose="020B0604020202020204" pitchFamily="34" charset="0"/>
              <a:buChar char="•"/>
            </a:pPr>
            <a:r>
              <a:rPr lang="en-US" sz="1600" spc="-20" dirty="0">
                <a:solidFill>
                  <a:schemeClr val="tx1">
                    <a:lumMod val="65000"/>
                    <a:lumOff val="35000"/>
                  </a:schemeClr>
                </a:solidFill>
                <a:latin typeface="Arial" panose="020B0604020202020204" pitchFamily="34" charset="0"/>
                <a:cs typeface="Arial" panose="020B0604020202020204" pitchFamily="34" charset="0"/>
              </a:rPr>
              <a:t>Money management skills and goals</a:t>
            </a:r>
          </a:p>
        </p:txBody>
      </p:sp>
      <p:sp>
        <p:nvSpPr>
          <p:cNvPr id="35" name="Rectangle 34" title="decorative orange line">
            <a:extLst>
              <a:ext uri="{FF2B5EF4-FFF2-40B4-BE49-F238E27FC236}">
                <a16:creationId xmlns:a16="http://schemas.microsoft.com/office/drawing/2014/main" xmlns="" id="{39EB008E-2848-4AFF-AE7C-6688BE138B64}"/>
              </a:ext>
            </a:extLst>
          </p:cNvPr>
          <p:cNvSpPr/>
          <p:nvPr/>
        </p:nvSpPr>
        <p:spPr>
          <a:xfrm>
            <a:off x="8716137" y="5067300"/>
            <a:ext cx="27432" cy="713232"/>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322" tIns="60937" rIns="93322" bIns="60937" numCol="1" spcCol="1270" anchor="ctr" anchorCtr="0">
            <a:noAutofit/>
          </a:bodyPr>
          <a:lstStyle/>
          <a:p>
            <a:pPr marL="0" lvl="0" indent="0" algn="ctr" defTabSz="75565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 </a:t>
            </a:r>
          </a:p>
        </p:txBody>
      </p:sp>
      <p:sp>
        <p:nvSpPr>
          <p:cNvPr id="36" name="TextBox 35"/>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359871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22A96-5A88-42CA-9056-7507595D2FBD}"/>
              </a:ext>
            </a:extLst>
          </p:cNvPr>
          <p:cNvSpPr>
            <a:spLocks noGrp="1"/>
          </p:cNvSpPr>
          <p:nvPr>
            <p:ph type="title"/>
          </p:nvPr>
        </p:nvSpPr>
        <p:spPr/>
        <p:txBody>
          <a:bodyPr>
            <a:normAutofit/>
          </a:bodyPr>
          <a:lstStyle/>
          <a:p>
            <a:r>
              <a:rPr lang="en-US" dirty="0"/>
              <a:t>Building a team</a:t>
            </a:r>
          </a:p>
        </p:txBody>
      </p:sp>
      <p:sp>
        <p:nvSpPr>
          <p:cNvPr id="63" name="Rectangle 62" descr="1-Primary focus is on the person with special needs&#10;2- Develops a life care plan that enables that person to obtain the BEST quality of life in ALL stages of life&#10;3- A life care plan- one that covers an entire life- incorporates basic needs, goals and strategies" title="Blue box with the following information:">
            <a:extLst>
              <a:ext uri="{FF2B5EF4-FFF2-40B4-BE49-F238E27FC236}">
                <a16:creationId xmlns:a16="http://schemas.microsoft.com/office/drawing/2014/main" xmlns="" id="{6664FD79-AF94-4597-821B-C86518F21BEC}"/>
              </a:ext>
            </a:extLst>
          </p:cNvPr>
          <p:cNvSpPr/>
          <p:nvPr/>
        </p:nvSpPr>
        <p:spPr>
          <a:xfrm>
            <a:off x="5091658" y="1251508"/>
            <a:ext cx="4052341" cy="4520641"/>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1" name="Group 70" title="1- Primary focus is on the person with special needs">
            <a:extLst>
              <a:ext uri="{FF2B5EF4-FFF2-40B4-BE49-F238E27FC236}">
                <a16:creationId xmlns:a16="http://schemas.microsoft.com/office/drawing/2014/main" xmlns="" id="{76DB6BA6-1D12-483C-A269-5E75C1A26C44}"/>
              </a:ext>
            </a:extLst>
          </p:cNvPr>
          <p:cNvGrpSpPr/>
          <p:nvPr/>
        </p:nvGrpSpPr>
        <p:grpSpPr>
          <a:xfrm>
            <a:off x="5227964" y="1437017"/>
            <a:ext cx="3501699" cy="521460"/>
            <a:chOff x="5227964" y="1462895"/>
            <a:chExt cx="3501699" cy="521460"/>
          </a:xfrm>
        </p:grpSpPr>
        <p:sp>
          <p:nvSpPr>
            <p:cNvPr id="64" name="Content Placeholder 2">
              <a:extLst>
                <a:ext uri="{FF2B5EF4-FFF2-40B4-BE49-F238E27FC236}">
                  <a16:creationId xmlns:a16="http://schemas.microsoft.com/office/drawing/2014/main" xmlns="" id="{0A9D0384-F4A3-4496-B629-B122E1423D29}"/>
                </a:ext>
              </a:extLst>
            </p:cNvPr>
            <p:cNvSpPr txBox="1">
              <a:spLocks/>
            </p:cNvSpPr>
            <p:nvPr/>
          </p:nvSpPr>
          <p:spPr>
            <a:xfrm>
              <a:off x="5788010" y="1462895"/>
              <a:ext cx="2941653" cy="521460"/>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800" dirty="0">
                  <a:solidFill>
                    <a:schemeClr val="tx1">
                      <a:lumMod val="65000"/>
                      <a:lumOff val="35000"/>
                    </a:schemeClr>
                  </a:solidFill>
                  <a:latin typeface="Arial" panose="020B0604020202020204" pitchFamily="34" charset="0"/>
                  <a:cs typeface="Arial" panose="020B0604020202020204" pitchFamily="34" charset="0"/>
                </a:rPr>
                <a:t>Primary focus is on the person with special needs.</a:t>
              </a:r>
            </a:p>
          </p:txBody>
        </p:sp>
        <p:sp>
          <p:nvSpPr>
            <p:cNvPr id="65" name="Oval 64">
              <a:extLst>
                <a:ext uri="{FF2B5EF4-FFF2-40B4-BE49-F238E27FC236}">
                  <a16:creationId xmlns:a16="http://schemas.microsoft.com/office/drawing/2014/main" xmlns="" id="{12F7A593-9842-4790-B6B6-EAB0932F917B}"/>
                </a:ext>
              </a:extLst>
            </p:cNvPr>
            <p:cNvSpPr/>
            <p:nvPr/>
          </p:nvSpPr>
          <p:spPr>
            <a:xfrm>
              <a:off x="5227964" y="1511858"/>
              <a:ext cx="418485" cy="42353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latin typeface="Arial" charset="0"/>
                  <a:ea typeface="Arial" charset="0"/>
                  <a:cs typeface="Arial" charset="0"/>
                </a:rPr>
                <a:t>1</a:t>
              </a:r>
            </a:p>
          </p:txBody>
        </p:sp>
      </p:grpSp>
      <p:grpSp>
        <p:nvGrpSpPr>
          <p:cNvPr id="70" name="Group 69" title="2-Develops a life care plan that enables that person to obtain the BEST quality of life in ALL stages of life">
            <a:extLst>
              <a:ext uri="{FF2B5EF4-FFF2-40B4-BE49-F238E27FC236}">
                <a16:creationId xmlns:a16="http://schemas.microsoft.com/office/drawing/2014/main" xmlns="" id="{E9603672-EBE3-4B58-9371-D7D976AB5645}"/>
              </a:ext>
            </a:extLst>
          </p:cNvPr>
          <p:cNvGrpSpPr/>
          <p:nvPr/>
        </p:nvGrpSpPr>
        <p:grpSpPr>
          <a:xfrm>
            <a:off x="5227964" y="2282680"/>
            <a:ext cx="3501699" cy="1262163"/>
            <a:chOff x="5227964" y="2264052"/>
            <a:chExt cx="3501699" cy="1200329"/>
          </a:xfrm>
        </p:grpSpPr>
        <p:sp>
          <p:nvSpPr>
            <p:cNvPr id="66" name="Oval 65">
              <a:extLst>
                <a:ext uri="{FF2B5EF4-FFF2-40B4-BE49-F238E27FC236}">
                  <a16:creationId xmlns:a16="http://schemas.microsoft.com/office/drawing/2014/main" xmlns="" id="{D7D946F5-6F9C-43DD-990B-AE685CCA14AC}"/>
                </a:ext>
              </a:extLst>
            </p:cNvPr>
            <p:cNvSpPr/>
            <p:nvPr/>
          </p:nvSpPr>
          <p:spPr>
            <a:xfrm>
              <a:off x="5227964" y="2320228"/>
              <a:ext cx="418485" cy="4276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latin typeface="Arial" charset="0"/>
                  <a:ea typeface="Arial" charset="0"/>
                  <a:cs typeface="Arial" charset="0"/>
                </a:rPr>
                <a:t>2</a:t>
              </a:r>
            </a:p>
          </p:txBody>
        </p:sp>
        <p:sp>
          <p:nvSpPr>
            <p:cNvPr id="68" name="Rectangle 67">
              <a:extLst>
                <a:ext uri="{FF2B5EF4-FFF2-40B4-BE49-F238E27FC236}">
                  <a16:creationId xmlns:a16="http://schemas.microsoft.com/office/drawing/2014/main" xmlns="" id="{3696896A-F3C8-42B2-A435-B6A326F23D0E}"/>
                </a:ext>
              </a:extLst>
            </p:cNvPr>
            <p:cNvSpPr/>
            <p:nvPr/>
          </p:nvSpPr>
          <p:spPr>
            <a:xfrm>
              <a:off x="5788011" y="2264052"/>
              <a:ext cx="2941652"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Develops a life care plan that enables that person to obtain the </a:t>
              </a:r>
              <a:r>
                <a:rPr lang="en-US" b="1" dirty="0">
                  <a:solidFill>
                    <a:schemeClr val="accent3"/>
                  </a:solidFill>
                  <a:latin typeface="Arial" panose="020B0604020202020204" pitchFamily="34" charset="0"/>
                  <a:cs typeface="Arial" panose="020B0604020202020204" pitchFamily="34" charset="0"/>
                </a:rPr>
                <a:t>BEST</a:t>
              </a:r>
              <a:r>
                <a:rPr lang="en-US" dirty="0">
                  <a:solidFill>
                    <a:schemeClr val="tx1">
                      <a:lumMod val="65000"/>
                      <a:lumOff val="35000"/>
                    </a:schemeClr>
                  </a:solidFill>
                  <a:latin typeface="Arial" panose="020B0604020202020204" pitchFamily="34" charset="0"/>
                  <a:cs typeface="Arial" panose="020B0604020202020204" pitchFamily="34" charset="0"/>
                </a:rPr>
                <a:t> quality of life in </a:t>
              </a:r>
              <a:r>
                <a:rPr lang="en-US" b="1" dirty="0">
                  <a:solidFill>
                    <a:schemeClr val="accent3"/>
                  </a:solidFill>
                  <a:latin typeface="Arial" panose="020B0604020202020204" pitchFamily="34" charset="0"/>
                  <a:cs typeface="Arial" panose="020B0604020202020204" pitchFamily="34" charset="0"/>
                </a:rPr>
                <a:t>ALL</a:t>
              </a:r>
              <a:r>
                <a:rPr lang="en-US" dirty="0">
                  <a:solidFill>
                    <a:schemeClr val="tx1">
                      <a:lumMod val="65000"/>
                      <a:lumOff val="35000"/>
                    </a:schemeClr>
                  </a:solidFill>
                  <a:latin typeface="Arial" panose="020B0604020202020204" pitchFamily="34" charset="0"/>
                  <a:cs typeface="Arial" panose="020B0604020202020204" pitchFamily="34" charset="0"/>
                </a:rPr>
                <a:t> stages of life.</a:t>
              </a:r>
            </a:p>
          </p:txBody>
        </p:sp>
      </p:grpSp>
      <p:grpSp>
        <p:nvGrpSpPr>
          <p:cNvPr id="72" name="Group 71" title="3- A life care plan- one that covers an entire life- incorporates basic needs, goals and strategies">
            <a:extLst>
              <a:ext uri="{FF2B5EF4-FFF2-40B4-BE49-F238E27FC236}">
                <a16:creationId xmlns:a16="http://schemas.microsoft.com/office/drawing/2014/main" xmlns="" id="{414F1CC6-6F5C-4CBB-B936-06480C47895A}"/>
              </a:ext>
            </a:extLst>
          </p:cNvPr>
          <p:cNvGrpSpPr/>
          <p:nvPr/>
        </p:nvGrpSpPr>
        <p:grpSpPr>
          <a:xfrm>
            <a:off x="5227964" y="3930880"/>
            <a:ext cx="3501696" cy="1200329"/>
            <a:chOff x="5227964" y="3094118"/>
            <a:chExt cx="3501696" cy="1200329"/>
          </a:xfrm>
        </p:grpSpPr>
        <p:sp>
          <p:nvSpPr>
            <p:cNvPr id="67" name="Oval 66">
              <a:extLst>
                <a:ext uri="{FF2B5EF4-FFF2-40B4-BE49-F238E27FC236}">
                  <a16:creationId xmlns:a16="http://schemas.microsoft.com/office/drawing/2014/main" xmlns="" id="{E2F1F166-82AF-4F93-9A61-2BB75033EDA1}"/>
                </a:ext>
              </a:extLst>
            </p:cNvPr>
            <p:cNvSpPr/>
            <p:nvPr/>
          </p:nvSpPr>
          <p:spPr>
            <a:xfrm>
              <a:off x="5227964" y="3150806"/>
              <a:ext cx="418485" cy="43550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latin typeface="Arial" charset="0"/>
                  <a:ea typeface="Arial" charset="0"/>
                  <a:cs typeface="Arial" charset="0"/>
                </a:rPr>
                <a:t>3</a:t>
              </a:r>
            </a:p>
          </p:txBody>
        </p:sp>
        <p:sp>
          <p:nvSpPr>
            <p:cNvPr id="69" name="Rectangle 68">
              <a:extLst>
                <a:ext uri="{FF2B5EF4-FFF2-40B4-BE49-F238E27FC236}">
                  <a16:creationId xmlns:a16="http://schemas.microsoft.com/office/drawing/2014/main" xmlns="" id="{F03E44E5-1666-4E73-8C3C-A5DB63F3B4BF}"/>
                </a:ext>
              </a:extLst>
            </p:cNvPr>
            <p:cNvSpPr/>
            <p:nvPr/>
          </p:nvSpPr>
          <p:spPr>
            <a:xfrm>
              <a:off x="5788009" y="3094118"/>
              <a:ext cx="2941651" cy="1200329"/>
            </a:xfrm>
            <a:prstGeom prst="rect">
              <a:avLst/>
            </a:prstGeom>
          </p:spPr>
          <p:txBody>
            <a:bodyPr wrap="square">
              <a:spAutoFit/>
            </a:bodyPr>
            <a:lstStyle/>
            <a:p>
              <a:pPr>
                <a:spcBef>
                  <a:spcPts val="1200"/>
                </a:spcBef>
              </a:pPr>
              <a:r>
                <a:rPr lang="en-US" dirty="0">
                  <a:solidFill>
                    <a:schemeClr val="tx1">
                      <a:lumMod val="65000"/>
                      <a:lumOff val="35000"/>
                    </a:schemeClr>
                  </a:solidFill>
                  <a:latin typeface="Arial" panose="020B0604020202020204" pitchFamily="34" charset="0"/>
                  <a:cs typeface="Arial" panose="020B0604020202020204" pitchFamily="34" charset="0"/>
                </a:rPr>
                <a:t>A life care plan—one that covers an entire life— incorporates basic needs, goals and strategies.</a:t>
              </a:r>
            </a:p>
          </p:txBody>
        </p:sp>
      </p:grpSp>
      <p:grpSp>
        <p:nvGrpSpPr>
          <p:cNvPr id="74" name="Group 73" descr="Person with Special Needs is in the center of the diagram.  Surrounding that are circles that are linked together and each circle contains the a person or profession that a special needs individual would need.  The following are listed: Medical professional, Religious Contact, Financial Planner, Educator, Family member/Caregiver, Accountant, Attorney, and Social worker or Care Coordinator" title="visual of the team members for a person with special needs">
            <a:extLst>
              <a:ext uri="{FF2B5EF4-FFF2-40B4-BE49-F238E27FC236}">
                <a16:creationId xmlns:a16="http://schemas.microsoft.com/office/drawing/2014/main" xmlns="" id="{0923C692-5DB9-4330-B69F-41A30565B28B}"/>
              </a:ext>
            </a:extLst>
          </p:cNvPr>
          <p:cNvGrpSpPr/>
          <p:nvPr/>
        </p:nvGrpSpPr>
        <p:grpSpPr>
          <a:xfrm>
            <a:off x="393700" y="1238251"/>
            <a:ext cx="4532823" cy="4532822"/>
            <a:chOff x="393700" y="1238251"/>
            <a:chExt cx="4532823" cy="4532822"/>
          </a:xfrm>
        </p:grpSpPr>
        <p:grpSp>
          <p:nvGrpSpPr>
            <p:cNvPr id="75" name="Group 74">
              <a:extLst>
                <a:ext uri="{FF2B5EF4-FFF2-40B4-BE49-F238E27FC236}">
                  <a16:creationId xmlns:a16="http://schemas.microsoft.com/office/drawing/2014/main" xmlns="" id="{2A33B370-CC7F-4C63-9EA1-7AF231B2EE15}"/>
                </a:ext>
              </a:extLst>
            </p:cNvPr>
            <p:cNvGrpSpPr/>
            <p:nvPr/>
          </p:nvGrpSpPr>
          <p:grpSpPr>
            <a:xfrm>
              <a:off x="2384083" y="2627341"/>
              <a:ext cx="2542440" cy="1891909"/>
              <a:chOff x="4251325" y="3003550"/>
              <a:chExt cx="2705101" cy="2012950"/>
            </a:xfrm>
            <a:solidFill>
              <a:schemeClr val="accent3"/>
            </a:solidFill>
          </p:grpSpPr>
          <p:sp>
            <p:nvSpPr>
              <p:cNvPr id="128" name="Freeform 50">
                <a:extLst>
                  <a:ext uri="{FF2B5EF4-FFF2-40B4-BE49-F238E27FC236}">
                    <a16:creationId xmlns:a16="http://schemas.microsoft.com/office/drawing/2014/main" xmlns="" id="{996340E6-CF53-40DF-A5AC-68BE7C1FD5A8}"/>
                  </a:ext>
                </a:extLst>
              </p:cNvPr>
              <p:cNvSpPr>
                <a:spLocks/>
              </p:cNvSpPr>
              <p:nvPr/>
            </p:nvSpPr>
            <p:spPr bwMode="auto">
              <a:xfrm>
                <a:off x="4251325" y="3003550"/>
                <a:ext cx="1792288" cy="1054100"/>
              </a:xfrm>
              <a:custGeom>
                <a:avLst/>
                <a:gdLst>
                  <a:gd name="T0" fmla="*/ 0 w 2258"/>
                  <a:gd name="T1" fmla="*/ 0 h 1328"/>
                  <a:gd name="T2" fmla="*/ 948 w 2258"/>
                  <a:gd name="T3" fmla="*/ 0 h 1328"/>
                  <a:gd name="T4" fmla="*/ 950 w 2258"/>
                  <a:gd name="T5" fmla="*/ 2 h 1328"/>
                  <a:gd name="T6" fmla="*/ 2258 w 2258"/>
                  <a:gd name="T7" fmla="*/ 1317 h 1328"/>
                  <a:gd name="T8" fmla="*/ 2247 w 2258"/>
                  <a:gd name="T9" fmla="*/ 1328 h 1328"/>
                  <a:gd name="T10" fmla="*/ 941 w 2258"/>
                  <a:gd name="T11" fmla="*/ 15 h 1328"/>
                  <a:gd name="T12" fmla="*/ 0 w 2258"/>
                  <a:gd name="T13" fmla="*/ 15 h 1328"/>
                  <a:gd name="T14" fmla="*/ 0 w 2258"/>
                  <a:gd name="T15" fmla="*/ 0 h 1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8" h="1328">
                    <a:moveTo>
                      <a:pt x="0" y="0"/>
                    </a:moveTo>
                    <a:lnTo>
                      <a:pt x="948" y="0"/>
                    </a:lnTo>
                    <a:lnTo>
                      <a:pt x="950" y="2"/>
                    </a:lnTo>
                    <a:lnTo>
                      <a:pt x="2258" y="1317"/>
                    </a:lnTo>
                    <a:lnTo>
                      <a:pt x="2247" y="1328"/>
                    </a:lnTo>
                    <a:lnTo>
                      <a:pt x="941" y="15"/>
                    </a:lnTo>
                    <a:lnTo>
                      <a:pt x="0"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9" name="Freeform 51">
                <a:extLst>
                  <a:ext uri="{FF2B5EF4-FFF2-40B4-BE49-F238E27FC236}">
                    <a16:creationId xmlns:a16="http://schemas.microsoft.com/office/drawing/2014/main" xmlns="" id="{B17ED5DC-A8DD-4659-AA99-CFE844FDDE48}"/>
                  </a:ext>
                </a:extLst>
              </p:cNvPr>
              <p:cNvSpPr>
                <a:spLocks/>
              </p:cNvSpPr>
              <p:nvPr/>
            </p:nvSpPr>
            <p:spPr bwMode="auto">
              <a:xfrm>
                <a:off x="5583238" y="3654425"/>
                <a:ext cx="428625" cy="433388"/>
              </a:xfrm>
              <a:custGeom>
                <a:avLst/>
                <a:gdLst>
                  <a:gd name="T0" fmla="*/ 11 w 539"/>
                  <a:gd name="T1" fmla="*/ 0 h 547"/>
                  <a:gd name="T2" fmla="*/ 539 w 539"/>
                  <a:gd name="T3" fmla="*/ 535 h 547"/>
                  <a:gd name="T4" fmla="*/ 528 w 539"/>
                  <a:gd name="T5" fmla="*/ 547 h 547"/>
                  <a:gd name="T6" fmla="*/ 0 w 539"/>
                  <a:gd name="T7" fmla="*/ 11 h 547"/>
                  <a:gd name="T8" fmla="*/ 11 w 539"/>
                  <a:gd name="T9" fmla="*/ 0 h 547"/>
                </a:gdLst>
                <a:ahLst/>
                <a:cxnLst>
                  <a:cxn ang="0">
                    <a:pos x="T0" y="T1"/>
                  </a:cxn>
                  <a:cxn ang="0">
                    <a:pos x="T2" y="T3"/>
                  </a:cxn>
                  <a:cxn ang="0">
                    <a:pos x="T4" y="T5"/>
                  </a:cxn>
                  <a:cxn ang="0">
                    <a:pos x="T6" y="T7"/>
                  </a:cxn>
                  <a:cxn ang="0">
                    <a:pos x="T8" y="T9"/>
                  </a:cxn>
                </a:cxnLst>
                <a:rect l="0" t="0" r="r" b="b"/>
                <a:pathLst>
                  <a:path w="539" h="547">
                    <a:moveTo>
                      <a:pt x="11" y="0"/>
                    </a:moveTo>
                    <a:lnTo>
                      <a:pt x="539" y="535"/>
                    </a:lnTo>
                    <a:lnTo>
                      <a:pt x="528" y="547"/>
                    </a:lnTo>
                    <a:lnTo>
                      <a:pt x="0" y="1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30" name="Freeform 52">
                <a:extLst>
                  <a:ext uri="{FF2B5EF4-FFF2-40B4-BE49-F238E27FC236}">
                    <a16:creationId xmlns:a16="http://schemas.microsoft.com/office/drawing/2014/main" xmlns="" id="{76D3AD72-C936-4FAA-895F-EF70B066A3C7}"/>
                  </a:ext>
                </a:extLst>
              </p:cNvPr>
              <p:cNvSpPr>
                <a:spLocks/>
              </p:cNvSpPr>
              <p:nvPr/>
            </p:nvSpPr>
            <p:spPr bwMode="auto">
              <a:xfrm>
                <a:off x="6034088" y="3903663"/>
                <a:ext cx="922338" cy="850900"/>
              </a:xfrm>
              <a:custGeom>
                <a:avLst/>
                <a:gdLst>
                  <a:gd name="T0" fmla="*/ 534 w 1162"/>
                  <a:gd name="T1" fmla="*/ 4 h 1072"/>
                  <a:gd name="T2" fmla="*/ 669 w 1162"/>
                  <a:gd name="T3" fmla="*/ 32 h 1072"/>
                  <a:gd name="T4" fmla="*/ 739 w 1162"/>
                  <a:gd name="T5" fmla="*/ 58 h 1072"/>
                  <a:gd name="T6" fmla="*/ 855 w 1162"/>
                  <a:gd name="T7" fmla="*/ 120 h 1072"/>
                  <a:gd name="T8" fmla="*/ 958 w 1162"/>
                  <a:gd name="T9" fmla="*/ 205 h 1072"/>
                  <a:gd name="T10" fmla="*/ 1042 w 1162"/>
                  <a:gd name="T11" fmla="*/ 308 h 1072"/>
                  <a:gd name="T12" fmla="*/ 1107 w 1162"/>
                  <a:gd name="T13" fmla="*/ 426 h 1072"/>
                  <a:gd name="T14" fmla="*/ 1131 w 1162"/>
                  <a:gd name="T15" fmla="*/ 494 h 1072"/>
                  <a:gd name="T16" fmla="*/ 1158 w 1162"/>
                  <a:gd name="T17" fmla="*/ 630 h 1072"/>
                  <a:gd name="T18" fmla="*/ 1162 w 1162"/>
                  <a:gd name="T19" fmla="*/ 702 h 1072"/>
                  <a:gd name="T20" fmla="*/ 1155 w 1162"/>
                  <a:gd name="T21" fmla="*/ 800 h 1072"/>
                  <a:gd name="T22" fmla="*/ 1135 w 1162"/>
                  <a:gd name="T23" fmla="*/ 896 h 1072"/>
                  <a:gd name="T24" fmla="*/ 1101 w 1162"/>
                  <a:gd name="T25" fmla="*/ 986 h 1072"/>
                  <a:gd name="T26" fmla="*/ 1079 w 1162"/>
                  <a:gd name="T27" fmla="*/ 1034 h 1072"/>
                  <a:gd name="T28" fmla="*/ 1044 w 1162"/>
                  <a:gd name="T29" fmla="*/ 1065 h 1072"/>
                  <a:gd name="T30" fmla="*/ 1088 w 1162"/>
                  <a:gd name="T31" fmla="*/ 980 h 1072"/>
                  <a:gd name="T32" fmla="*/ 1105 w 1162"/>
                  <a:gd name="T33" fmla="*/ 942 h 1072"/>
                  <a:gd name="T34" fmla="*/ 1131 w 1162"/>
                  <a:gd name="T35" fmla="*/ 850 h 1072"/>
                  <a:gd name="T36" fmla="*/ 1146 w 1162"/>
                  <a:gd name="T37" fmla="*/ 750 h 1072"/>
                  <a:gd name="T38" fmla="*/ 1144 w 1162"/>
                  <a:gd name="T39" fmla="*/ 630 h 1072"/>
                  <a:gd name="T40" fmla="*/ 1116 w 1162"/>
                  <a:gd name="T41" fmla="*/ 494 h 1072"/>
                  <a:gd name="T42" fmla="*/ 1096 w 1162"/>
                  <a:gd name="T43" fmla="*/ 437 h 1072"/>
                  <a:gd name="T44" fmla="*/ 1031 w 1162"/>
                  <a:gd name="T45" fmla="*/ 319 h 1072"/>
                  <a:gd name="T46" fmla="*/ 947 w 1162"/>
                  <a:gd name="T47" fmla="*/ 216 h 1072"/>
                  <a:gd name="T48" fmla="*/ 844 w 1162"/>
                  <a:gd name="T49" fmla="*/ 131 h 1072"/>
                  <a:gd name="T50" fmla="*/ 727 w 1162"/>
                  <a:gd name="T51" fmla="*/ 69 h 1072"/>
                  <a:gd name="T52" fmla="*/ 669 w 1162"/>
                  <a:gd name="T53" fmla="*/ 47 h 1072"/>
                  <a:gd name="T54" fmla="*/ 534 w 1162"/>
                  <a:gd name="T55" fmla="*/ 19 h 1072"/>
                  <a:gd name="T56" fmla="*/ 396 w 1162"/>
                  <a:gd name="T57" fmla="*/ 19 h 1072"/>
                  <a:gd name="T58" fmla="*/ 271 w 1162"/>
                  <a:gd name="T59" fmla="*/ 43 h 1072"/>
                  <a:gd name="T60" fmla="*/ 162 w 1162"/>
                  <a:gd name="T61" fmla="*/ 85 h 1072"/>
                  <a:gd name="T62" fmla="*/ 57 w 1162"/>
                  <a:gd name="T63" fmla="*/ 150 h 1072"/>
                  <a:gd name="T64" fmla="*/ 0 w 1162"/>
                  <a:gd name="T65" fmla="*/ 177 h 1072"/>
                  <a:gd name="T66" fmla="*/ 96 w 1162"/>
                  <a:gd name="T67" fmla="*/ 104 h 1072"/>
                  <a:gd name="T68" fmla="*/ 206 w 1162"/>
                  <a:gd name="T69" fmla="*/ 48 h 1072"/>
                  <a:gd name="T70" fmla="*/ 271 w 1162"/>
                  <a:gd name="T71" fmla="*/ 28 h 1072"/>
                  <a:gd name="T72" fmla="*/ 396 w 1162"/>
                  <a:gd name="T73" fmla="*/ 4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2" h="1072">
                    <a:moveTo>
                      <a:pt x="462" y="0"/>
                    </a:moveTo>
                    <a:lnTo>
                      <a:pt x="534" y="4"/>
                    </a:lnTo>
                    <a:lnTo>
                      <a:pt x="602" y="15"/>
                    </a:lnTo>
                    <a:lnTo>
                      <a:pt x="669" y="32"/>
                    </a:lnTo>
                    <a:lnTo>
                      <a:pt x="733" y="56"/>
                    </a:lnTo>
                    <a:lnTo>
                      <a:pt x="739" y="58"/>
                    </a:lnTo>
                    <a:lnTo>
                      <a:pt x="797" y="87"/>
                    </a:lnTo>
                    <a:lnTo>
                      <a:pt x="855" y="120"/>
                    </a:lnTo>
                    <a:lnTo>
                      <a:pt x="908" y="161"/>
                    </a:lnTo>
                    <a:lnTo>
                      <a:pt x="958" y="205"/>
                    </a:lnTo>
                    <a:lnTo>
                      <a:pt x="1002" y="255"/>
                    </a:lnTo>
                    <a:lnTo>
                      <a:pt x="1042" y="308"/>
                    </a:lnTo>
                    <a:lnTo>
                      <a:pt x="1077" y="365"/>
                    </a:lnTo>
                    <a:lnTo>
                      <a:pt x="1107" y="426"/>
                    </a:lnTo>
                    <a:lnTo>
                      <a:pt x="1109" y="431"/>
                    </a:lnTo>
                    <a:lnTo>
                      <a:pt x="1131" y="494"/>
                    </a:lnTo>
                    <a:lnTo>
                      <a:pt x="1147" y="560"/>
                    </a:lnTo>
                    <a:lnTo>
                      <a:pt x="1158" y="630"/>
                    </a:lnTo>
                    <a:lnTo>
                      <a:pt x="1162" y="699"/>
                    </a:lnTo>
                    <a:lnTo>
                      <a:pt x="1162" y="702"/>
                    </a:lnTo>
                    <a:lnTo>
                      <a:pt x="1160" y="750"/>
                    </a:lnTo>
                    <a:lnTo>
                      <a:pt x="1155" y="800"/>
                    </a:lnTo>
                    <a:lnTo>
                      <a:pt x="1146" y="850"/>
                    </a:lnTo>
                    <a:lnTo>
                      <a:pt x="1135" y="896"/>
                    </a:lnTo>
                    <a:lnTo>
                      <a:pt x="1120" y="942"/>
                    </a:lnTo>
                    <a:lnTo>
                      <a:pt x="1101" y="986"/>
                    </a:lnTo>
                    <a:lnTo>
                      <a:pt x="1100" y="991"/>
                    </a:lnTo>
                    <a:lnTo>
                      <a:pt x="1079" y="1034"/>
                    </a:lnTo>
                    <a:lnTo>
                      <a:pt x="1055" y="1072"/>
                    </a:lnTo>
                    <a:lnTo>
                      <a:pt x="1044" y="1065"/>
                    </a:lnTo>
                    <a:lnTo>
                      <a:pt x="1068" y="1023"/>
                    </a:lnTo>
                    <a:lnTo>
                      <a:pt x="1088" y="980"/>
                    </a:lnTo>
                    <a:lnTo>
                      <a:pt x="1088" y="980"/>
                    </a:lnTo>
                    <a:lnTo>
                      <a:pt x="1105" y="942"/>
                    </a:lnTo>
                    <a:lnTo>
                      <a:pt x="1120" y="896"/>
                    </a:lnTo>
                    <a:lnTo>
                      <a:pt x="1131" y="850"/>
                    </a:lnTo>
                    <a:lnTo>
                      <a:pt x="1140" y="800"/>
                    </a:lnTo>
                    <a:lnTo>
                      <a:pt x="1146" y="750"/>
                    </a:lnTo>
                    <a:lnTo>
                      <a:pt x="1147" y="700"/>
                    </a:lnTo>
                    <a:lnTo>
                      <a:pt x="1144" y="630"/>
                    </a:lnTo>
                    <a:lnTo>
                      <a:pt x="1133" y="560"/>
                    </a:lnTo>
                    <a:lnTo>
                      <a:pt x="1116" y="494"/>
                    </a:lnTo>
                    <a:lnTo>
                      <a:pt x="1096" y="437"/>
                    </a:lnTo>
                    <a:lnTo>
                      <a:pt x="1096" y="437"/>
                    </a:lnTo>
                    <a:lnTo>
                      <a:pt x="1066" y="376"/>
                    </a:lnTo>
                    <a:lnTo>
                      <a:pt x="1031" y="319"/>
                    </a:lnTo>
                    <a:lnTo>
                      <a:pt x="991" y="266"/>
                    </a:lnTo>
                    <a:lnTo>
                      <a:pt x="947" y="216"/>
                    </a:lnTo>
                    <a:lnTo>
                      <a:pt x="897" y="172"/>
                    </a:lnTo>
                    <a:lnTo>
                      <a:pt x="844" y="131"/>
                    </a:lnTo>
                    <a:lnTo>
                      <a:pt x="786" y="98"/>
                    </a:lnTo>
                    <a:lnTo>
                      <a:pt x="727" y="69"/>
                    </a:lnTo>
                    <a:lnTo>
                      <a:pt x="727" y="69"/>
                    </a:lnTo>
                    <a:lnTo>
                      <a:pt x="669" y="47"/>
                    </a:lnTo>
                    <a:lnTo>
                      <a:pt x="602" y="30"/>
                    </a:lnTo>
                    <a:lnTo>
                      <a:pt x="534" y="19"/>
                    </a:lnTo>
                    <a:lnTo>
                      <a:pt x="462" y="15"/>
                    </a:lnTo>
                    <a:lnTo>
                      <a:pt x="396" y="19"/>
                    </a:lnTo>
                    <a:lnTo>
                      <a:pt x="333" y="28"/>
                    </a:lnTo>
                    <a:lnTo>
                      <a:pt x="271" y="43"/>
                    </a:lnTo>
                    <a:lnTo>
                      <a:pt x="217" y="59"/>
                    </a:lnTo>
                    <a:lnTo>
                      <a:pt x="162" y="85"/>
                    </a:lnTo>
                    <a:lnTo>
                      <a:pt x="107" y="115"/>
                    </a:lnTo>
                    <a:lnTo>
                      <a:pt x="57" y="150"/>
                    </a:lnTo>
                    <a:lnTo>
                      <a:pt x="9" y="188"/>
                    </a:lnTo>
                    <a:lnTo>
                      <a:pt x="0" y="177"/>
                    </a:lnTo>
                    <a:lnTo>
                      <a:pt x="46" y="139"/>
                    </a:lnTo>
                    <a:lnTo>
                      <a:pt x="96" y="104"/>
                    </a:lnTo>
                    <a:lnTo>
                      <a:pt x="151" y="74"/>
                    </a:lnTo>
                    <a:lnTo>
                      <a:pt x="206" y="48"/>
                    </a:lnTo>
                    <a:lnTo>
                      <a:pt x="212" y="47"/>
                    </a:lnTo>
                    <a:lnTo>
                      <a:pt x="271" y="28"/>
                    </a:lnTo>
                    <a:lnTo>
                      <a:pt x="333" y="13"/>
                    </a:lnTo>
                    <a:lnTo>
                      <a:pt x="396" y="4"/>
                    </a:lnTo>
                    <a:lnTo>
                      <a:pt x="4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31" name="Freeform 53">
                <a:extLst>
                  <a:ext uri="{FF2B5EF4-FFF2-40B4-BE49-F238E27FC236}">
                    <a16:creationId xmlns:a16="http://schemas.microsoft.com/office/drawing/2014/main" xmlns="" id="{302D28CE-FEA5-404B-8F69-8F8DFDD633CD}"/>
                  </a:ext>
                </a:extLst>
              </p:cNvPr>
              <p:cNvSpPr>
                <a:spLocks/>
              </p:cNvSpPr>
              <p:nvPr/>
            </p:nvSpPr>
            <p:spPr bwMode="auto">
              <a:xfrm>
                <a:off x="5845175" y="4076700"/>
                <a:ext cx="900113" cy="939800"/>
              </a:xfrm>
              <a:custGeom>
                <a:avLst/>
                <a:gdLst>
                  <a:gd name="T0" fmla="*/ 205 w 1133"/>
                  <a:gd name="T1" fmla="*/ 9 h 1184"/>
                  <a:gd name="T2" fmla="*/ 126 w 1133"/>
                  <a:gd name="T3" fmla="*/ 110 h 1184"/>
                  <a:gd name="T4" fmla="*/ 65 w 1133"/>
                  <a:gd name="T5" fmla="*/ 226 h 1184"/>
                  <a:gd name="T6" fmla="*/ 45 w 1133"/>
                  <a:gd name="T7" fmla="*/ 282 h 1184"/>
                  <a:gd name="T8" fmla="*/ 19 w 1133"/>
                  <a:gd name="T9" fmla="*/ 414 h 1184"/>
                  <a:gd name="T10" fmla="*/ 19 w 1133"/>
                  <a:gd name="T11" fmla="*/ 554 h 1184"/>
                  <a:gd name="T12" fmla="*/ 46 w 1133"/>
                  <a:gd name="T13" fmla="*/ 689 h 1184"/>
                  <a:gd name="T14" fmla="*/ 69 w 1133"/>
                  <a:gd name="T15" fmla="*/ 748 h 1184"/>
                  <a:gd name="T16" fmla="*/ 131 w 1133"/>
                  <a:gd name="T17" fmla="*/ 865 h 1184"/>
                  <a:gd name="T18" fmla="*/ 216 w 1133"/>
                  <a:gd name="T19" fmla="*/ 969 h 1184"/>
                  <a:gd name="T20" fmla="*/ 319 w 1133"/>
                  <a:gd name="T21" fmla="*/ 1053 h 1184"/>
                  <a:gd name="T22" fmla="*/ 437 w 1133"/>
                  <a:gd name="T23" fmla="*/ 1116 h 1184"/>
                  <a:gd name="T24" fmla="*/ 494 w 1133"/>
                  <a:gd name="T25" fmla="*/ 1138 h 1184"/>
                  <a:gd name="T26" fmla="*/ 630 w 1133"/>
                  <a:gd name="T27" fmla="*/ 1166 h 1184"/>
                  <a:gd name="T28" fmla="*/ 759 w 1133"/>
                  <a:gd name="T29" fmla="*/ 1168 h 1184"/>
                  <a:gd name="T30" fmla="*/ 875 w 1133"/>
                  <a:gd name="T31" fmla="*/ 1147 h 1184"/>
                  <a:gd name="T32" fmla="*/ 977 w 1133"/>
                  <a:gd name="T33" fmla="*/ 1110 h 1184"/>
                  <a:gd name="T34" fmla="*/ 1028 w 1133"/>
                  <a:gd name="T35" fmla="*/ 1086 h 1184"/>
                  <a:gd name="T36" fmla="*/ 1124 w 1133"/>
                  <a:gd name="T37" fmla="*/ 1024 h 1184"/>
                  <a:gd name="T38" fmla="*/ 1087 w 1133"/>
                  <a:gd name="T39" fmla="*/ 1068 h 1184"/>
                  <a:gd name="T40" fmla="*/ 988 w 1133"/>
                  <a:gd name="T41" fmla="*/ 1121 h 1184"/>
                  <a:gd name="T42" fmla="*/ 930 w 1133"/>
                  <a:gd name="T43" fmla="*/ 1145 h 1184"/>
                  <a:gd name="T44" fmla="*/ 818 w 1133"/>
                  <a:gd name="T45" fmla="*/ 1175 h 1184"/>
                  <a:gd name="T46" fmla="*/ 700 w 1133"/>
                  <a:gd name="T47" fmla="*/ 1184 h 1184"/>
                  <a:gd name="T48" fmla="*/ 560 w 1133"/>
                  <a:gd name="T49" fmla="*/ 1169 h 1184"/>
                  <a:gd name="T50" fmla="*/ 431 w 1133"/>
                  <a:gd name="T51" fmla="*/ 1129 h 1184"/>
                  <a:gd name="T52" fmla="*/ 365 w 1133"/>
                  <a:gd name="T53" fmla="*/ 1098 h 1184"/>
                  <a:gd name="T54" fmla="*/ 255 w 1133"/>
                  <a:gd name="T55" fmla="*/ 1024 h 1184"/>
                  <a:gd name="T56" fmla="*/ 161 w 1133"/>
                  <a:gd name="T57" fmla="*/ 930 h 1184"/>
                  <a:gd name="T58" fmla="*/ 85 w 1133"/>
                  <a:gd name="T59" fmla="*/ 819 h 1184"/>
                  <a:gd name="T60" fmla="*/ 56 w 1133"/>
                  <a:gd name="T61" fmla="*/ 753 h 1184"/>
                  <a:gd name="T62" fmla="*/ 15 w 1133"/>
                  <a:gd name="T63" fmla="*/ 622 h 1184"/>
                  <a:gd name="T64" fmla="*/ 0 w 1133"/>
                  <a:gd name="T65" fmla="*/ 482 h 1184"/>
                  <a:gd name="T66" fmla="*/ 13 w 1133"/>
                  <a:gd name="T67" fmla="*/ 346 h 1184"/>
                  <a:gd name="T68" fmla="*/ 52 w 1133"/>
                  <a:gd name="T69" fmla="*/ 221 h 1184"/>
                  <a:gd name="T70" fmla="*/ 81 w 1133"/>
                  <a:gd name="T71" fmla="*/ 156 h 1184"/>
                  <a:gd name="T72" fmla="*/ 151 w 1133"/>
                  <a:gd name="T73" fmla="*/ 48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3" h="1184">
                    <a:moveTo>
                      <a:pt x="194" y="0"/>
                    </a:moveTo>
                    <a:lnTo>
                      <a:pt x="205" y="9"/>
                    </a:lnTo>
                    <a:lnTo>
                      <a:pt x="162" y="59"/>
                    </a:lnTo>
                    <a:lnTo>
                      <a:pt x="126" y="110"/>
                    </a:lnTo>
                    <a:lnTo>
                      <a:pt x="92" y="167"/>
                    </a:lnTo>
                    <a:lnTo>
                      <a:pt x="65" y="226"/>
                    </a:lnTo>
                    <a:lnTo>
                      <a:pt x="65" y="226"/>
                    </a:lnTo>
                    <a:lnTo>
                      <a:pt x="45" y="282"/>
                    </a:lnTo>
                    <a:lnTo>
                      <a:pt x="28" y="346"/>
                    </a:lnTo>
                    <a:lnTo>
                      <a:pt x="19" y="414"/>
                    </a:lnTo>
                    <a:lnTo>
                      <a:pt x="15" y="482"/>
                    </a:lnTo>
                    <a:lnTo>
                      <a:pt x="19" y="554"/>
                    </a:lnTo>
                    <a:lnTo>
                      <a:pt x="30" y="622"/>
                    </a:lnTo>
                    <a:lnTo>
                      <a:pt x="46" y="689"/>
                    </a:lnTo>
                    <a:lnTo>
                      <a:pt x="69" y="748"/>
                    </a:lnTo>
                    <a:lnTo>
                      <a:pt x="69" y="748"/>
                    </a:lnTo>
                    <a:lnTo>
                      <a:pt x="96" y="808"/>
                    </a:lnTo>
                    <a:lnTo>
                      <a:pt x="131" y="865"/>
                    </a:lnTo>
                    <a:lnTo>
                      <a:pt x="172" y="919"/>
                    </a:lnTo>
                    <a:lnTo>
                      <a:pt x="216" y="969"/>
                    </a:lnTo>
                    <a:lnTo>
                      <a:pt x="266" y="1013"/>
                    </a:lnTo>
                    <a:lnTo>
                      <a:pt x="319" y="1053"/>
                    </a:lnTo>
                    <a:lnTo>
                      <a:pt x="376" y="1086"/>
                    </a:lnTo>
                    <a:lnTo>
                      <a:pt x="437" y="1116"/>
                    </a:lnTo>
                    <a:lnTo>
                      <a:pt x="437" y="1116"/>
                    </a:lnTo>
                    <a:lnTo>
                      <a:pt x="494" y="1138"/>
                    </a:lnTo>
                    <a:lnTo>
                      <a:pt x="560" y="1155"/>
                    </a:lnTo>
                    <a:lnTo>
                      <a:pt x="630" y="1166"/>
                    </a:lnTo>
                    <a:lnTo>
                      <a:pt x="700" y="1169"/>
                    </a:lnTo>
                    <a:lnTo>
                      <a:pt x="759" y="1168"/>
                    </a:lnTo>
                    <a:lnTo>
                      <a:pt x="818" y="1160"/>
                    </a:lnTo>
                    <a:lnTo>
                      <a:pt x="875" y="1147"/>
                    </a:lnTo>
                    <a:lnTo>
                      <a:pt x="930" y="1131"/>
                    </a:lnTo>
                    <a:lnTo>
                      <a:pt x="977" y="1110"/>
                    </a:lnTo>
                    <a:lnTo>
                      <a:pt x="977" y="1110"/>
                    </a:lnTo>
                    <a:lnTo>
                      <a:pt x="1028" y="1086"/>
                    </a:lnTo>
                    <a:lnTo>
                      <a:pt x="1076" y="1057"/>
                    </a:lnTo>
                    <a:lnTo>
                      <a:pt x="1124" y="1024"/>
                    </a:lnTo>
                    <a:lnTo>
                      <a:pt x="1133" y="1035"/>
                    </a:lnTo>
                    <a:lnTo>
                      <a:pt x="1087" y="1068"/>
                    </a:lnTo>
                    <a:lnTo>
                      <a:pt x="1039" y="1098"/>
                    </a:lnTo>
                    <a:lnTo>
                      <a:pt x="988" y="1121"/>
                    </a:lnTo>
                    <a:lnTo>
                      <a:pt x="982" y="1123"/>
                    </a:lnTo>
                    <a:lnTo>
                      <a:pt x="930" y="1145"/>
                    </a:lnTo>
                    <a:lnTo>
                      <a:pt x="875" y="1162"/>
                    </a:lnTo>
                    <a:lnTo>
                      <a:pt x="818" y="1175"/>
                    </a:lnTo>
                    <a:lnTo>
                      <a:pt x="759" y="1182"/>
                    </a:lnTo>
                    <a:lnTo>
                      <a:pt x="700" y="1184"/>
                    </a:lnTo>
                    <a:lnTo>
                      <a:pt x="630" y="1180"/>
                    </a:lnTo>
                    <a:lnTo>
                      <a:pt x="560" y="1169"/>
                    </a:lnTo>
                    <a:lnTo>
                      <a:pt x="494" y="1153"/>
                    </a:lnTo>
                    <a:lnTo>
                      <a:pt x="431" y="1129"/>
                    </a:lnTo>
                    <a:lnTo>
                      <a:pt x="426" y="1127"/>
                    </a:lnTo>
                    <a:lnTo>
                      <a:pt x="365" y="1098"/>
                    </a:lnTo>
                    <a:lnTo>
                      <a:pt x="308" y="1064"/>
                    </a:lnTo>
                    <a:lnTo>
                      <a:pt x="255" y="1024"/>
                    </a:lnTo>
                    <a:lnTo>
                      <a:pt x="205" y="980"/>
                    </a:lnTo>
                    <a:lnTo>
                      <a:pt x="161" y="930"/>
                    </a:lnTo>
                    <a:lnTo>
                      <a:pt x="120" y="877"/>
                    </a:lnTo>
                    <a:lnTo>
                      <a:pt x="85" y="819"/>
                    </a:lnTo>
                    <a:lnTo>
                      <a:pt x="57" y="759"/>
                    </a:lnTo>
                    <a:lnTo>
                      <a:pt x="56" y="753"/>
                    </a:lnTo>
                    <a:lnTo>
                      <a:pt x="32" y="689"/>
                    </a:lnTo>
                    <a:lnTo>
                      <a:pt x="15" y="622"/>
                    </a:lnTo>
                    <a:lnTo>
                      <a:pt x="4" y="554"/>
                    </a:lnTo>
                    <a:lnTo>
                      <a:pt x="0" y="482"/>
                    </a:lnTo>
                    <a:lnTo>
                      <a:pt x="4" y="414"/>
                    </a:lnTo>
                    <a:lnTo>
                      <a:pt x="13" y="346"/>
                    </a:lnTo>
                    <a:lnTo>
                      <a:pt x="30" y="282"/>
                    </a:lnTo>
                    <a:lnTo>
                      <a:pt x="52" y="221"/>
                    </a:lnTo>
                    <a:lnTo>
                      <a:pt x="54" y="215"/>
                    </a:lnTo>
                    <a:lnTo>
                      <a:pt x="81" y="156"/>
                    </a:lnTo>
                    <a:lnTo>
                      <a:pt x="115" y="99"/>
                    </a:lnTo>
                    <a:lnTo>
                      <a:pt x="151" y="48"/>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32" name="Freeform 54">
                <a:extLst>
                  <a:ext uri="{FF2B5EF4-FFF2-40B4-BE49-F238E27FC236}">
                    <a16:creationId xmlns:a16="http://schemas.microsoft.com/office/drawing/2014/main" xmlns="" id="{E06EA51D-98CC-43BE-88B1-BCB06DA90514}"/>
                  </a:ext>
                </a:extLst>
              </p:cNvPr>
              <p:cNvSpPr>
                <a:spLocks/>
              </p:cNvSpPr>
              <p:nvPr/>
            </p:nvSpPr>
            <p:spPr bwMode="auto">
              <a:xfrm>
                <a:off x="6832600" y="4714875"/>
                <a:ext cx="71438" cy="77788"/>
              </a:xfrm>
              <a:custGeom>
                <a:avLst/>
                <a:gdLst>
                  <a:gd name="T0" fmla="*/ 12 w 90"/>
                  <a:gd name="T1" fmla="*/ 0 h 97"/>
                  <a:gd name="T2" fmla="*/ 90 w 90"/>
                  <a:gd name="T3" fmla="*/ 60 h 97"/>
                  <a:gd name="T4" fmla="*/ 0 w 90"/>
                  <a:gd name="T5" fmla="*/ 97 h 97"/>
                  <a:gd name="T6" fmla="*/ 12 w 90"/>
                  <a:gd name="T7" fmla="*/ 0 h 97"/>
                </a:gdLst>
                <a:ahLst/>
                <a:cxnLst>
                  <a:cxn ang="0">
                    <a:pos x="T0" y="T1"/>
                  </a:cxn>
                  <a:cxn ang="0">
                    <a:pos x="T2" y="T3"/>
                  </a:cxn>
                  <a:cxn ang="0">
                    <a:pos x="T4" y="T5"/>
                  </a:cxn>
                  <a:cxn ang="0">
                    <a:pos x="T6" y="T7"/>
                  </a:cxn>
                </a:cxnLst>
                <a:rect l="0" t="0" r="r" b="b"/>
                <a:pathLst>
                  <a:path w="90" h="97">
                    <a:moveTo>
                      <a:pt x="12" y="0"/>
                    </a:moveTo>
                    <a:lnTo>
                      <a:pt x="90" y="60"/>
                    </a:lnTo>
                    <a:lnTo>
                      <a:pt x="0" y="97"/>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xmlns="" id="{EEF082BC-EAC7-435A-A95D-2B5665F275B1}"/>
                </a:ext>
              </a:extLst>
            </p:cNvPr>
            <p:cNvGrpSpPr/>
            <p:nvPr/>
          </p:nvGrpSpPr>
          <p:grpSpPr>
            <a:xfrm>
              <a:off x="3024170" y="2679563"/>
              <a:ext cx="1044429" cy="2943798"/>
              <a:chOff x="4932363" y="3059113"/>
              <a:chExt cx="1111250" cy="3132138"/>
            </a:xfrm>
            <a:solidFill>
              <a:schemeClr val="accent4"/>
            </a:solidFill>
          </p:grpSpPr>
          <p:sp>
            <p:nvSpPr>
              <p:cNvPr id="123" name="Freeform 55">
                <a:extLst>
                  <a:ext uri="{FF2B5EF4-FFF2-40B4-BE49-F238E27FC236}">
                    <a16:creationId xmlns:a16="http://schemas.microsoft.com/office/drawing/2014/main" xmlns="" id="{BE3772A4-9042-4E05-ABBA-A57BADF5B9D4}"/>
                  </a:ext>
                </a:extLst>
              </p:cNvPr>
              <p:cNvSpPr>
                <a:spLocks/>
              </p:cNvSpPr>
              <p:nvPr/>
            </p:nvSpPr>
            <p:spPr bwMode="auto">
              <a:xfrm>
                <a:off x="4983163" y="3059113"/>
                <a:ext cx="547688" cy="2017713"/>
              </a:xfrm>
              <a:custGeom>
                <a:avLst/>
                <a:gdLst>
                  <a:gd name="T0" fmla="*/ 11 w 690"/>
                  <a:gd name="T1" fmla="*/ 0 h 2542"/>
                  <a:gd name="T2" fmla="*/ 689 w 690"/>
                  <a:gd name="T3" fmla="*/ 680 h 2542"/>
                  <a:gd name="T4" fmla="*/ 690 w 690"/>
                  <a:gd name="T5" fmla="*/ 681 h 2542"/>
                  <a:gd name="T6" fmla="*/ 690 w 690"/>
                  <a:gd name="T7" fmla="*/ 685 h 2542"/>
                  <a:gd name="T8" fmla="*/ 685 w 690"/>
                  <a:gd name="T9" fmla="*/ 2542 h 2542"/>
                  <a:gd name="T10" fmla="*/ 670 w 690"/>
                  <a:gd name="T11" fmla="*/ 2542 h 2542"/>
                  <a:gd name="T12" fmla="*/ 676 w 690"/>
                  <a:gd name="T13" fmla="*/ 689 h 2542"/>
                  <a:gd name="T14" fmla="*/ 0 w 690"/>
                  <a:gd name="T15" fmla="*/ 11 h 2542"/>
                  <a:gd name="T16" fmla="*/ 11 w 690"/>
                  <a:gd name="T17"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2">
                    <a:moveTo>
                      <a:pt x="11" y="0"/>
                    </a:moveTo>
                    <a:lnTo>
                      <a:pt x="689" y="680"/>
                    </a:lnTo>
                    <a:lnTo>
                      <a:pt x="690" y="681"/>
                    </a:lnTo>
                    <a:lnTo>
                      <a:pt x="690" y="685"/>
                    </a:lnTo>
                    <a:lnTo>
                      <a:pt x="685" y="2542"/>
                    </a:lnTo>
                    <a:lnTo>
                      <a:pt x="670" y="2542"/>
                    </a:lnTo>
                    <a:lnTo>
                      <a:pt x="676" y="689"/>
                    </a:lnTo>
                    <a:lnTo>
                      <a:pt x="0" y="1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4" name="Freeform 56">
                <a:extLst>
                  <a:ext uri="{FF2B5EF4-FFF2-40B4-BE49-F238E27FC236}">
                    <a16:creationId xmlns:a16="http://schemas.microsoft.com/office/drawing/2014/main" xmlns="" id="{EDDEA4EC-2FEE-4344-AA46-EA99F042C2D1}"/>
                  </a:ext>
                </a:extLst>
              </p:cNvPr>
              <p:cNvSpPr>
                <a:spLocks/>
              </p:cNvSpPr>
              <p:nvPr/>
            </p:nvSpPr>
            <p:spPr bwMode="auto">
              <a:xfrm>
                <a:off x="5470525" y="4478338"/>
                <a:ext cx="15875" cy="596900"/>
              </a:xfrm>
              <a:custGeom>
                <a:avLst/>
                <a:gdLst>
                  <a:gd name="T0" fmla="*/ 6 w 20"/>
                  <a:gd name="T1" fmla="*/ 0 h 752"/>
                  <a:gd name="T2" fmla="*/ 20 w 20"/>
                  <a:gd name="T3" fmla="*/ 0 h 752"/>
                  <a:gd name="T4" fmla="*/ 15 w 20"/>
                  <a:gd name="T5" fmla="*/ 752 h 752"/>
                  <a:gd name="T6" fmla="*/ 0 w 20"/>
                  <a:gd name="T7" fmla="*/ 752 h 752"/>
                  <a:gd name="T8" fmla="*/ 6 w 20"/>
                  <a:gd name="T9" fmla="*/ 0 h 752"/>
                </a:gdLst>
                <a:ahLst/>
                <a:cxnLst>
                  <a:cxn ang="0">
                    <a:pos x="T0" y="T1"/>
                  </a:cxn>
                  <a:cxn ang="0">
                    <a:pos x="T2" y="T3"/>
                  </a:cxn>
                  <a:cxn ang="0">
                    <a:pos x="T4" y="T5"/>
                  </a:cxn>
                  <a:cxn ang="0">
                    <a:pos x="T6" y="T7"/>
                  </a:cxn>
                  <a:cxn ang="0">
                    <a:pos x="T8" y="T9"/>
                  </a:cxn>
                </a:cxnLst>
                <a:rect l="0" t="0" r="r" b="b"/>
                <a:pathLst>
                  <a:path w="20" h="752">
                    <a:moveTo>
                      <a:pt x="6" y="0"/>
                    </a:moveTo>
                    <a:lnTo>
                      <a:pt x="20" y="0"/>
                    </a:lnTo>
                    <a:lnTo>
                      <a:pt x="15" y="752"/>
                    </a:lnTo>
                    <a:lnTo>
                      <a:pt x="0" y="75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5" name="Freeform 57">
                <a:extLst>
                  <a:ext uri="{FF2B5EF4-FFF2-40B4-BE49-F238E27FC236}">
                    <a16:creationId xmlns:a16="http://schemas.microsoft.com/office/drawing/2014/main" xmlns="" id="{CD6CB009-69BB-4817-B005-F12C6F448FD5}"/>
                  </a:ext>
                </a:extLst>
              </p:cNvPr>
              <p:cNvSpPr>
                <a:spLocks/>
              </p:cNvSpPr>
              <p:nvPr/>
            </p:nvSpPr>
            <p:spPr bwMode="auto">
              <a:xfrm>
                <a:off x="5521325" y="5064125"/>
                <a:ext cx="522288" cy="1096963"/>
              </a:xfrm>
              <a:custGeom>
                <a:avLst/>
                <a:gdLst>
                  <a:gd name="T0" fmla="*/ 61 w 658"/>
                  <a:gd name="T1" fmla="*/ 5 h 1381"/>
                  <a:gd name="T2" fmla="*/ 181 w 658"/>
                  <a:gd name="T3" fmla="*/ 35 h 1381"/>
                  <a:gd name="T4" fmla="*/ 244 w 658"/>
                  <a:gd name="T5" fmla="*/ 59 h 1381"/>
                  <a:gd name="T6" fmla="*/ 354 w 658"/>
                  <a:gd name="T7" fmla="*/ 120 h 1381"/>
                  <a:gd name="T8" fmla="*/ 454 w 658"/>
                  <a:gd name="T9" fmla="*/ 202 h 1381"/>
                  <a:gd name="T10" fmla="*/ 542 w 658"/>
                  <a:gd name="T11" fmla="*/ 311 h 1381"/>
                  <a:gd name="T12" fmla="*/ 606 w 658"/>
                  <a:gd name="T13" fmla="*/ 433 h 1381"/>
                  <a:gd name="T14" fmla="*/ 630 w 658"/>
                  <a:gd name="T15" fmla="*/ 501 h 1381"/>
                  <a:gd name="T16" fmla="*/ 656 w 658"/>
                  <a:gd name="T17" fmla="*/ 632 h 1381"/>
                  <a:gd name="T18" fmla="*/ 656 w 658"/>
                  <a:gd name="T19" fmla="*/ 764 h 1381"/>
                  <a:gd name="T20" fmla="*/ 630 w 658"/>
                  <a:gd name="T21" fmla="*/ 895 h 1381"/>
                  <a:gd name="T22" fmla="*/ 606 w 658"/>
                  <a:gd name="T23" fmla="*/ 965 h 1381"/>
                  <a:gd name="T24" fmla="*/ 542 w 658"/>
                  <a:gd name="T25" fmla="*/ 1085 h 1381"/>
                  <a:gd name="T26" fmla="*/ 454 w 658"/>
                  <a:gd name="T27" fmla="*/ 1193 h 1381"/>
                  <a:gd name="T28" fmla="*/ 378 w 658"/>
                  <a:gd name="T29" fmla="*/ 1260 h 1381"/>
                  <a:gd name="T30" fmla="*/ 297 w 658"/>
                  <a:gd name="T31" fmla="*/ 1311 h 1381"/>
                  <a:gd name="T32" fmla="*/ 247 w 658"/>
                  <a:gd name="T33" fmla="*/ 1335 h 1381"/>
                  <a:gd name="T34" fmla="*/ 159 w 658"/>
                  <a:gd name="T35" fmla="*/ 1370 h 1381"/>
                  <a:gd name="T36" fmla="*/ 113 w 658"/>
                  <a:gd name="T37" fmla="*/ 1368 h 1381"/>
                  <a:gd name="T38" fmla="*/ 203 w 658"/>
                  <a:gd name="T39" fmla="*/ 1339 h 1381"/>
                  <a:gd name="T40" fmla="*/ 242 w 658"/>
                  <a:gd name="T41" fmla="*/ 1322 h 1381"/>
                  <a:gd name="T42" fmla="*/ 326 w 658"/>
                  <a:gd name="T43" fmla="*/ 1276 h 1381"/>
                  <a:gd name="T44" fmla="*/ 406 w 658"/>
                  <a:gd name="T45" fmla="*/ 1217 h 1381"/>
                  <a:gd name="T46" fmla="*/ 490 w 658"/>
                  <a:gd name="T47" fmla="*/ 1129 h 1381"/>
                  <a:gd name="T48" fmla="*/ 566 w 658"/>
                  <a:gd name="T49" fmla="*/ 1015 h 1381"/>
                  <a:gd name="T50" fmla="*/ 595 w 658"/>
                  <a:gd name="T51" fmla="*/ 954 h 1381"/>
                  <a:gd name="T52" fmla="*/ 630 w 658"/>
                  <a:gd name="T53" fmla="*/ 831 h 1381"/>
                  <a:gd name="T54" fmla="*/ 643 w 658"/>
                  <a:gd name="T55" fmla="*/ 698 h 1381"/>
                  <a:gd name="T56" fmla="*/ 630 w 658"/>
                  <a:gd name="T57" fmla="*/ 565 h 1381"/>
                  <a:gd name="T58" fmla="*/ 595 w 658"/>
                  <a:gd name="T59" fmla="*/ 444 h 1381"/>
                  <a:gd name="T60" fmla="*/ 566 w 658"/>
                  <a:gd name="T61" fmla="*/ 381 h 1381"/>
                  <a:gd name="T62" fmla="*/ 490 w 658"/>
                  <a:gd name="T63" fmla="*/ 267 h 1381"/>
                  <a:gd name="T64" fmla="*/ 395 w 658"/>
                  <a:gd name="T65" fmla="*/ 169 h 1381"/>
                  <a:gd name="T66" fmla="*/ 288 w 658"/>
                  <a:gd name="T67" fmla="*/ 98 h 1381"/>
                  <a:gd name="T68" fmla="*/ 233 w 658"/>
                  <a:gd name="T69" fmla="*/ 70 h 1381"/>
                  <a:gd name="T70" fmla="*/ 122 w 658"/>
                  <a:gd name="T71" fmla="*/ 33 h 1381"/>
                  <a:gd name="T72" fmla="*/ 0 w 658"/>
                  <a:gd name="T73" fmla="*/ 15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 h="1381">
                    <a:moveTo>
                      <a:pt x="0" y="0"/>
                    </a:moveTo>
                    <a:lnTo>
                      <a:pt x="61" y="5"/>
                    </a:lnTo>
                    <a:lnTo>
                      <a:pt x="122" y="18"/>
                    </a:lnTo>
                    <a:lnTo>
                      <a:pt x="181" y="35"/>
                    </a:lnTo>
                    <a:lnTo>
                      <a:pt x="238" y="57"/>
                    </a:lnTo>
                    <a:lnTo>
                      <a:pt x="244" y="59"/>
                    </a:lnTo>
                    <a:lnTo>
                      <a:pt x="299" y="86"/>
                    </a:lnTo>
                    <a:lnTo>
                      <a:pt x="354" y="120"/>
                    </a:lnTo>
                    <a:lnTo>
                      <a:pt x="406" y="158"/>
                    </a:lnTo>
                    <a:lnTo>
                      <a:pt x="454" y="202"/>
                    </a:lnTo>
                    <a:lnTo>
                      <a:pt x="501" y="256"/>
                    </a:lnTo>
                    <a:lnTo>
                      <a:pt x="542" y="311"/>
                    </a:lnTo>
                    <a:lnTo>
                      <a:pt x="577" y="370"/>
                    </a:lnTo>
                    <a:lnTo>
                      <a:pt x="606" y="433"/>
                    </a:lnTo>
                    <a:lnTo>
                      <a:pt x="608" y="438"/>
                    </a:lnTo>
                    <a:lnTo>
                      <a:pt x="630" y="501"/>
                    </a:lnTo>
                    <a:lnTo>
                      <a:pt x="645" y="565"/>
                    </a:lnTo>
                    <a:lnTo>
                      <a:pt x="656" y="632"/>
                    </a:lnTo>
                    <a:lnTo>
                      <a:pt x="658" y="698"/>
                    </a:lnTo>
                    <a:lnTo>
                      <a:pt x="656" y="764"/>
                    </a:lnTo>
                    <a:lnTo>
                      <a:pt x="645" y="831"/>
                    </a:lnTo>
                    <a:lnTo>
                      <a:pt x="630" y="895"/>
                    </a:lnTo>
                    <a:lnTo>
                      <a:pt x="608" y="959"/>
                    </a:lnTo>
                    <a:lnTo>
                      <a:pt x="606" y="965"/>
                    </a:lnTo>
                    <a:lnTo>
                      <a:pt x="577" y="1026"/>
                    </a:lnTo>
                    <a:lnTo>
                      <a:pt x="542" y="1085"/>
                    </a:lnTo>
                    <a:lnTo>
                      <a:pt x="501" y="1140"/>
                    </a:lnTo>
                    <a:lnTo>
                      <a:pt x="454" y="1193"/>
                    </a:lnTo>
                    <a:lnTo>
                      <a:pt x="417" y="1228"/>
                    </a:lnTo>
                    <a:lnTo>
                      <a:pt x="378" y="1260"/>
                    </a:lnTo>
                    <a:lnTo>
                      <a:pt x="338" y="1287"/>
                    </a:lnTo>
                    <a:lnTo>
                      <a:pt x="297" y="1311"/>
                    </a:lnTo>
                    <a:lnTo>
                      <a:pt x="253" y="1333"/>
                    </a:lnTo>
                    <a:lnTo>
                      <a:pt x="247" y="1335"/>
                    </a:lnTo>
                    <a:lnTo>
                      <a:pt x="203" y="1354"/>
                    </a:lnTo>
                    <a:lnTo>
                      <a:pt x="159" y="1370"/>
                    </a:lnTo>
                    <a:lnTo>
                      <a:pt x="115" y="1381"/>
                    </a:lnTo>
                    <a:lnTo>
                      <a:pt x="113" y="1368"/>
                    </a:lnTo>
                    <a:lnTo>
                      <a:pt x="159" y="1355"/>
                    </a:lnTo>
                    <a:lnTo>
                      <a:pt x="203" y="1339"/>
                    </a:lnTo>
                    <a:lnTo>
                      <a:pt x="242" y="1322"/>
                    </a:lnTo>
                    <a:lnTo>
                      <a:pt x="242" y="1322"/>
                    </a:lnTo>
                    <a:lnTo>
                      <a:pt x="286" y="1300"/>
                    </a:lnTo>
                    <a:lnTo>
                      <a:pt x="326" y="1276"/>
                    </a:lnTo>
                    <a:lnTo>
                      <a:pt x="367" y="1249"/>
                    </a:lnTo>
                    <a:lnTo>
                      <a:pt x="406" y="1217"/>
                    </a:lnTo>
                    <a:lnTo>
                      <a:pt x="443" y="1182"/>
                    </a:lnTo>
                    <a:lnTo>
                      <a:pt x="490" y="1129"/>
                    </a:lnTo>
                    <a:lnTo>
                      <a:pt x="531" y="1074"/>
                    </a:lnTo>
                    <a:lnTo>
                      <a:pt x="566" y="1015"/>
                    </a:lnTo>
                    <a:lnTo>
                      <a:pt x="595" y="954"/>
                    </a:lnTo>
                    <a:lnTo>
                      <a:pt x="595" y="954"/>
                    </a:lnTo>
                    <a:lnTo>
                      <a:pt x="616" y="895"/>
                    </a:lnTo>
                    <a:lnTo>
                      <a:pt x="630" y="831"/>
                    </a:lnTo>
                    <a:lnTo>
                      <a:pt x="641" y="764"/>
                    </a:lnTo>
                    <a:lnTo>
                      <a:pt x="643" y="698"/>
                    </a:lnTo>
                    <a:lnTo>
                      <a:pt x="641" y="632"/>
                    </a:lnTo>
                    <a:lnTo>
                      <a:pt x="630" y="565"/>
                    </a:lnTo>
                    <a:lnTo>
                      <a:pt x="616" y="501"/>
                    </a:lnTo>
                    <a:lnTo>
                      <a:pt x="595" y="444"/>
                    </a:lnTo>
                    <a:lnTo>
                      <a:pt x="595" y="444"/>
                    </a:lnTo>
                    <a:lnTo>
                      <a:pt x="566" y="381"/>
                    </a:lnTo>
                    <a:lnTo>
                      <a:pt x="531" y="322"/>
                    </a:lnTo>
                    <a:lnTo>
                      <a:pt x="490" y="267"/>
                    </a:lnTo>
                    <a:lnTo>
                      <a:pt x="443" y="214"/>
                    </a:lnTo>
                    <a:lnTo>
                      <a:pt x="395" y="169"/>
                    </a:lnTo>
                    <a:lnTo>
                      <a:pt x="343" y="131"/>
                    </a:lnTo>
                    <a:lnTo>
                      <a:pt x="288" y="98"/>
                    </a:lnTo>
                    <a:lnTo>
                      <a:pt x="233" y="70"/>
                    </a:lnTo>
                    <a:lnTo>
                      <a:pt x="233" y="70"/>
                    </a:lnTo>
                    <a:lnTo>
                      <a:pt x="181" y="50"/>
                    </a:lnTo>
                    <a:lnTo>
                      <a:pt x="122" y="33"/>
                    </a:lnTo>
                    <a:lnTo>
                      <a:pt x="61" y="20"/>
                    </a:lnTo>
                    <a:lnTo>
                      <a:pt x="0"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6" name="Freeform 58">
                <a:extLst>
                  <a:ext uri="{FF2B5EF4-FFF2-40B4-BE49-F238E27FC236}">
                    <a16:creationId xmlns:a16="http://schemas.microsoft.com/office/drawing/2014/main" xmlns="" id="{3E13D9EB-36FA-44E6-8D1B-E1C77F6B5CC5}"/>
                  </a:ext>
                </a:extLst>
              </p:cNvPr>
              <p:cNvSpPr>
                <a:spLocks/>
              </p:cNvSpPr>
              <p:nvPr/>
            </p:nvSpPr>
            <p:spPr bwMode="auto">
              <a:xfrm>
                <a:off x="4932363" y="5064125"/>
                <a:ext cx="542925" cy="1108075"/>
              </a:xfrm>
              <a:custGeom>
                <a:avLst/>
                <a:gdLst>
                  <a:gd name="T0" fmla="*/ 685 w 685"/>
                  <a:gd name="T1" fmla="*/ 15 h 1396"/>
                  <a:gd name="T2" fmla="*/ 556 w 685"/>
                  <a:gd name="T3" fmla="*/ 30 h 1396"/>
                  <a:gd name="T4" fmla="*/ 437 w 685"/>
                  <a:gd name="T5" fmla="*/ 66 h 1396"/>
                  <a:gd name="T6" fmla="*/ 378 w 685"/>
                  <a:gd name="T7" fmla="*/ 96 h 1396"/>
                  <a:gd name="T8" fmla="*/ 267 w 685"/>
                  <a:gd name="T9" fmla="*/ 169 h 1396"/>
                  <a:gd name="T10" fmla="*/ 168 w 685"/>
                  <a:gd name="T11" fmla="*/ 269 h 1396"/>
                  <a:gd name="T12" fmla="*/ 92 w 685"/>
                  <a:gd name="T13" fmla="*/ 383 h 1396"/>
                  <a:gd name="T14" fmla="*/ 63 w 685"/>
                  <a:gd name="T15" fmla="*/ 446 h 1396"/>
                  <a:gd name="T16" fmla="*/ 28 w 685"/>
                  <a:gd name="T17" fmla="*/ 567 h 1396"/>
                  <a:gd name="T18" fmla="*/ 15 w 685"/>
                  <a:gd name="T19" fmla="*/ 700 h 1396"/>
                  <a:gd name="T20" fmla="*/ 28 w 685"/>
                  <a:gd name="T21" fmla="*/ 833 h 1396"/>
                  <a:gd name="T22" fmla="*/ 63 w 685"/>
                  <a:gd name="T23" fmla="*/ 956 h 1396"/>
                  <a:gd name="T24" fmla="*/ 92 w 685"/>
                  <a:gd name="T25" fmla="*/ 1017 h 1396"/>
                  <a:gd name="T26" fmla="*/ 168 w 685"/>
                  <a:gd name="T27" fmla="*/ 1131 h 1396"/>
                  <a:gd name="T28" fmla="*/ 260 w 685"/>
                  <a:gd name="T29" fmla="*/ 1225 h 1396"/>
                  <a:gd name="T30" fmla="*/ 356 w 685"/>
                  <a:gd name="T31" fmla="*/ 1293 h 1396"/>
                  <a:gd name="T32" fmla="*/ 459 w 685"/>
                  <a:gd name="T33" fmla="*/ 1343 h 1396"/>
                  <a:gd name="T34" fmla="*/ 507 w 685"/>
                  <a:gd name="T35" fmla="*/ 1359 h 1396"/>
                  <a:gd name="T36" fmla="*/ 617 w 685"/>
                  <a:gd name="T37" fmla="*/ 1381 h 1396"/>
                  <a:gd name="T38" fmla="*/ 560 w 685"/>
                  <a:gd name="T39" fmla="*/ 1387 h 1396"/>
                  <a:gd name="T40" fmla="*/ 453 w 685"/>
                  <a:gd name="T41" fmla="*/ 1356 h 1396"/>
                  <a:gd name="T42" fmla="*/ 394 w 685"/>
                  <a:gd name="T43" fmla="*/ 1332 h 1396"/>
                  <a:gd name="T44" fmla="*/ 295 w 685"/>
                  <a:gd name="T45" fmla="*/ 1273 h 1396"/>
                  <a:gd name="T46" fmla="*/ 205 w 685"/>
                  <a:gd name="T47" fmla="*/ 1195 h 1396"/>
                  <a:gd name="T48" fmla="*/ 116 w 685"/>
                  <a:gd name="T49" fmla="*/ 1087 h 1396"/>
                  <a:gd name="T50" fmla="*/ 52 w 685"/>
                  <a:gd name="T51" fmla="*/ 967 h 1396"/>
                  <a:gd name="T52" fmla="*/ 28 w 685"/>
                  <a:gd name="T53" fmla="*/ 897 h 1396"/>
                  <a:gd name="T54" fmla="*/ 4 w 685"/>
                  <a:gd name="T55" fmla="*/ 766 h 1396"/>
                  <a:gd name="T56" fmla="*/ 4 w 685"/>
                  <a:gd name="T57" fmla="*/ 634 h 1396"/>
                  <a:gd name="T58" fmla="*/ 28 w 685"/>
                  <a:gd name="T59" fmla="*/ 503 h 1396"/>
                  <a:gd name="T60" fmla="*/ 52 w 685"/>
                  <a:gd name="T61" fmla="*/ 435 h 1396"/>
                  <a:gd name="T62" fmla="*/ 116 w 685"/>
                  <a:gd name="T63" fmla="*/ 313 h 1396"/>
                  <a:gd name="T64" fmla="*/ 205 w 685"/>
                  <a:gd name="T65" fmla="*/ 204 h 1396"/>
                  <a:gd name="T66" fmla="*/ 310 w 685"/>
                  <a:gd name="T67" fmla="*/ 118 h 1396"/>
                  <a:gd name="T68" fmla="*/ 426 w 685"/>
                  <a:gd name="T69" fmla="*/ 55 h 1396"/>
                  <a:gd name="T70" fmla="*/ 494 w 685"/>
                  <a:gd name="T71" fmla="*/ 31 h 1396"/>
                  <a:gd name="T72" fmla="*/ 621 w 685"/>
                  <a:gd name="T73" fmla="*/ 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5" h="1396">
                    <a:moveTo>
                      <a:pt x="685" y="0"/>
                    </a:moveTo>
                    <a:lnTo>
                      <a:pt x="685" y="15"/>
                    </a:lnTo>
                    <a:lnTo>
                      <a:pt x="621" y="18"/>
                    </a:lnTo>
                    <a:lnTo>
                      <a:pt x="556" y="30"/>
                    </a:lnTo>
                    <a:lnTo>
                      <a:pt x="494" y="46"/>
                    </a:lnTo>
                    <a:lnTo>
                      <a:pt x="437" y="66"/>
                    </a:lnTo>
                    <a:lnTo>
                      <a:pt x="437" y="66"/>
                    </a:lnTo>
                    <a:lnTo>
                      <a:pt x="378" y="96"/>
                    </a:lnTo>
                    <a:lnTo>
                      <a:pt x="321" y="129"/>
                    </a:lnTo>
                    <a:lnTo>
                      <a:pt x="267" y="169"/>
                    </a:lnTo>
                    <a:lnTo>
                      <a:pt x="216" y="216"/>
                    </a:lnTo>
                    <a:lnTo>
                      <a:pt x="168" y="269"/>
                    </a:lnTo>
                    <a:lnTo>
                      <a:pt x="127" y="324"/>
                    </a:lnTo>
                    <a:lnTo>
                      <a:pt x="92" y="383"/>
                    </a:lnTo>
                    <a:lnTo>
                      <a:pt x="63" y="446"/>
                    </a:lnTo>
                    <a:lnTo>
                      <a:pt x="63" y="446"/>
                    </a:lnTo>
                    <a:lnTo>
                      <a:pt x="43" y="503"/>
                    </a:lnTo>
                    <a:lnTo>
                      <a:pt x="28" y="567"/>
                    </a:lnTo>
                    <a:lnTo>
                      <a:pt x="19" y="634"/>
                    </a:lnTo>
                    <a:lnTo>
                      <a:pt x="15" y="700"/>
                    </a:lnTo>
                    <a:lnTo>
                      <a:pt x="19" y="766"/>
                    </a:lnTo>
                    <a:lnTo>
                      <a:pt x="28" y="833"/>
                    </a:lnTo>
                    <a:lnTo>
                      <a:pt x="43" y="897"/>
                    </a:lnTo>
                    <a:lnTo>
                      <a:pt x="63" y="956"/>
                    </a:lnTo>
                    <a:lnTo>
                      <a:pt x="63" y="956"/>
                    </a:lnTo>
                    <a:lnTo>
                      <a:pt x="92" y="1017"/>
                    </a:lnTo>
                    <a:lnTo>
                      <a:pt x="127" y="1076"/>
                    </a:lnTo>
                    <a:lnTo>
                      <a:pt x="168" y="1131"/>
                    </a:lnTo>
                    <a:lnTo>
                      <a:pt x="216" y="1184"/>
                    </a:lnTo>
                    <a:lnTo>
                      <a:pt x="260" y="1225"/>
                    </a:lnTo>
                    <a:lnTo>
                      <a:pt x="306" y="1262"/>
                    </a:lnTo>
                    <a:lnTo>
                      <a:pt x="356" y="1293"/>
                    </a:lnTo>
                    <a:lnTo>
                      <a:pt x="405" y="1321"/>
                    </a:lnTo>
                    <a:lnTo>
                      <a:pt x="459" y="1343"/>
                    </a:lnTo>
                    <a:lnTo>
                      <a:pt x="459" y="1343"/>
                    </a:lnTo>
                    <a:lnTo>
                      <a:pt x="507" y="1359"/>
                    </a:lnTo>
                    <a:lnTo>
                      <a:pt x="560" y="1372"/>
                    </a:lnTo>
                    <a:lnTo>
                      <a:pt x="617" y="1381"/>
                    </a:lnTo>
                    <a:lnTo>
                      <a:pt x="615" y="1396"/>
                    </a:lnTo>
                    <a:lnTo>
                      <a:pt x="560" y="1387"/>
                    </a:lnTo>
                    <a:lnTo>
                      <a:pt x="507" y="1374"/>
                    </a:lnTo>
                    <a:lnTo>
                      <a:pt x="453" y="1356"/>
                    </a:lnTo>
                    <a:lnTo>
                      <a:pt x="448" y="1354"/>
                    </a:lnTo>
                    <a:lnTo>
                      <a:pt x="394" y="1332"/>
                    </a:lnTo>
                    <a:lnTo>
                      <a:pt x="345" y="1304"/>
                    </a:lnTo>
                    <a:lnTo>
                      <a:pt x="295" y="1273"/>
                    </a:lnTo>
                    <a:lnTo>
                      <a:pt x="249" y="1236"/>
                    </a:lnTo>
                    <a:lnTo>
                      <a:pt x="205" y="1195"/>
                    </a:lnTo>
                    <a:lnTo>
                      <a:pt x="157" y="1142"/>
                    </a:lnTo>
                    <a:lnTo>
                      <a:pt x="116" y="1087"/>
                    </a:lnTo>
                    <a:lnTo>
                      <a:pt x="81" y="1028"/>
                    </a:lnTo>
                    <a:lnTo>
                      <a:pt x="52" y="967"/>
                    </a:lnTo>
                    <a:lnTo>
                      <a:pt x="50" y="961"/>
                    </a:lnTo>
                    <a:lnTo>
                      <a:pt x="28" y="897"/>
                    </a:lnTo>
                    <a:lnTo>
                      <a:pt x="13" y="833"/>
                    </a:lnTo>
                    <a:lnTo>
                      <a:pt x="4" y="766"/>
                    </a:lnTo>
                    <a:lnTo>
                      <a:pt x="0" y="700"/>
                    </a:lnTo>
                    <a:lnTo>
                      <a:pt x="4" y="634"/>
                    </a:lnTo>
                    <a:lnTo>
                      <a:pt x="13" y="567"/>
                    </a:lnTo>
                    <a:lnTo>
                      <a:pt x="28" y="503"/>
                    </a:lnTo>
                    <a:lnTo>
                      <a:pt x="50" y="440"/>
                    </a:lnTo>
                    <a:lnTo>
                      <a:pt x="52" y="435"/>
                    </a:lnTo>
                    <a:lnTo>
                      <a:pt x="81" y="372"/>
                    </a:lnTo>
                    <a:lnTo>
                      <a:pt x="116" y="313"/>
                    </a:lnTo>
                    <a:lnTo>
                      <a:pt x="157" y="258"/>
                    </a:lnTo>
                    <a:lnTo>
                      <a:pt x="205" y="204"/>
                    </a:lnTo>
                    <a:lnTo>
                      <a:pt x="256" y="158"/>
                    </a:lnTo>
                    <a:lnTo>
                      <a:pt x="310" y="118"/>
                    </a:lnTo>
                    <a:lnTo>
                      <a:pt x="367" y="85"/>
                    </a:lnTo>
                    <a:lnTo>
                      <a:pt x="426" y="55"/>
                    </a:lnTo>
                    <a:lnTo>
                      <a:pt x="431" y="53"/>
                    </a:lnTo>
                    <a:lnTo>
                      <a:pt x="494" y="31"/>
                    </a:lnTo>
                    <a:lnTo>
                      <a:pt x="556" y="15"/>
                    </a:lnTo>
                    <a:lnTo>
                      <a:pt x="621" y="4"/>
                    </a:lnTo>
                    <a:lnTo>
                      <a:pt x="6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7" name="Freeform 59">
                <a:extLst>
                  <a:ext uri="{FF2B5EF4-FFF2-40B4-BE49-F238E27FC236}">
                    <a16:creationId xmlns:a16="http://schemas.microsoft.com/office/drawing/2014/main" xmlns="" id="{A62D6F0C-3A4D-44C9-8B23-A30E1201605C}"/>
                  </a:ext>
                </a:extLst>
              </p:cNvPr>
              <p:cNvSpPr>
                <a:spLocks/>
              </p:cNvSpPr>
              <p:nvPr/>
            </p:nvSpPr>
            <p:spPr bwMode="auto">
              <a:xfrm>
                <a:off x="5556250" y="6113463"/>
                <a:ext cx="73025" cy="77788"/>
              </a:xfrm>
              <a:custGeom>
                <a:avLst/>
                <a:gdLst>
                  <a:gd name="T0" fmla="*/ 79 w 92"/>
                  <a:gd name="T1" fmla="*/ 0 h 98"/>
                  <a:gd name="T2" fmla="*/ 92 w 92"/>
                  <a:gd name="T3" fmla="*/ 98 h 98"/>
                  <a:gd name="T4" fmla="*/ 0 w 92"/>
                  <a:gd name="T5" fmla="*/ 59 h 98"/>
                  <a:gd name="T6" fmla="*/ 79 w 92"/>
                  <a:gd name="T7" fmla="*/ 0 h 98"/>
                </a:gdLst>
                <a:ahLst/>
                <a:cxnLst>
                  <a:cxn ang="0">
                    <a:pos x="T0" y="T1"/>
                  </a:cxn>
                  <a:cxn ang="0">
                    <a:pos x="T2" y="T3"/>
                  </a:cxn>
                  <a:cxn ang="0">
                    <a:pos x="T4" y="T5"/>
                  </a:cxn>
                  <a:cxn ang="0">
                    <a:pos x="T6" y="T7"/>
                  </a:cxn>
                </a:cxnLst>
                <a:rect l="0" t="0" r="r" b="b"/>
                <a:pathLst>
                  <a:path w="92" h="98">
                    <a:moveTo>
                      <a:pt x="79" y="0"/>
                    </a:moveTo>
                    <a:lnTo>
                      <a:pt x="92" y="98"/>
                    </a:lnTo>
                    <a:lnTo>
                      <a:pt x="0" y="59"/>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xmlns="" id="{19D8569D-8828-4959-9D30-356447E08F55}"/>
                </a:ext>
              </a:extLst>
            </p:cNvPr>
            <p:cNvGrpSpPr/>
            <p:nvPr/>
          </p:nvGrpSpPr>
          <p:grpSpPr>
            <a:xfrm>
              <a:off x="1645523" y="3230126"/>
              <a:ext cx="1894893" cy="2540947"/>
              <a:chOff x="3465513" y="3644900"/>
              <a:chExt cx="2016125" cy="2703513"/>
            </a:xfrm>
            <a:solidFill>
              <a:schemeClr val="accent5"/>
            </a:solidFill>
          </p:grpSpPr>
          <p:sp>
            <p:nvSpPr>
              <p:cNvPr id="118" name="Freeform 60">
                <a:extLst>
                  <a:ext uri="{FF2B5EF4-FFF2-40B4-BE49-F238E27FC236}">
                    <a16:creationId xmlns:a16="http://schemas.microsoft.com/office/drawing/2014/main" xmlns="" id="{3CB53543-5E00-4C06-9D58-DD61E3279D58}"/>
                  </a:ext>
                </a:extLst>
              </p:cNvPr>
              <p:cNvSpPr>
                <a:spLocks/>
              </p:cNvSpPr>
              <p:nvPr/>
            </p:nvSpPr>
            <p:spPr bwMode="auto">
              <a:xfrm>
                <a:off x="4425950" y="3644900"/>
                <a:ext cx="1055688" cy="1792288"/>
              </a:xfrm>
              <a:custGeom>
                <a:avLst/>
                <a:gdLst>
                  <a:gd name="T0" fmla="*/ 1315 w 1330"/>
                  <a:gd name="T1" fmla="*/ 0 h 2259"/>
                  <a:gd name="T2" fmla="*/ 1330 w 1330"/>
                  <a:gd name="T3" fmla="*/ 0 h 2259"/>
                  <a:gd name="T4" fmla="*/ 1330 w 1330"/>
                  <a:gd name="T5" fmla="*/ 945 h 2259"/>
                  <a:gd name="T6" fmla="*/ 1328 w 1330"/>
                  <a:gd name="T7" fmla="*/ 947 h 2259"/>
                  <a:gd name="T8" fmla="*/ 9 w 1330"/>
                  <a:gd name="T9" fmla="*/ 2259 h 2259"/>
                  <a:gd name="T10" fmla="*/ 0 w 1330"/>
                  <a:gd name="T11" fmla="*/ 2247 h 2259"/>
                  <a:gd name="T12" fmla="*/ 1315 w 1330"/>
                  <a:gd name="T13" fmla="*/ 940 h 2259"/>
                  <a:gd name="T14" fmla="*/ 1315 w 1330"/>
                  <a:gd name="T15" fmla="*/ 0 h 2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0" h="2259">
                    <a:moveTo>
                      <a:pt x="1315" y="0"/>
                    </a:moveTo>
                    <a:lnTo>
                      <a:pt x="1330" y="0"/>
                    </a:lnTo>
                    <a:lnTo>
                      <a:pt x="1330" y="945"/>
                    </a:lnTo>
                    <a:lnTo>
                      <a:pt x="1328" y="947"/>
                    </a:lnTo>
                    <a:lnTo>
                      <a:pt x="9" y="2259"/>
                    </a:lnTo>
                    <a:lnTo>
                      <a:pt x="0" y="2247"/>
                    </a:lnTo>
                    <a:lnTo>
                      <a:pt x="1315" y="940"/>
                    </a:lnTo>
                    <a:lnTo>
                      <a:pt x="13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9" name="Freeform 61">
                <a:extLst>
                  <a:ext uri="{FF2B5EF4-FFF2-40B4-BE49-F238E27FC236}">
                    <a16:creationId xmlns:a16="http://schemas.microsoft.com/office/drawing/2014/main" xmlns="" id="{A9FF9B8D-E695-41EF-BE47-34153E2BC7D1}"/>
                  </a:ext>
                </a:extLst>
              </p:cNvPr>
              <p:cNvSpPr>
                <a:spLocks/>
              </p:cNvSpPr>
              <p:nvPr/>
            </p:nvSpPr>
            <p:spPr bwMode="auto">
              <a:xfrm>
                <a:off x="4395788" y="4975225"/>
                <a:ext cx="431800" cy="428625"/>
              </a:xfrm>
              <a:custGeom>
                <a:avLst/>
                <a:gdLst>
                  <a:gd name="T0" fmla="*/ 536 w 545"/>
                  <a:gd name="T1" fmla="*/ 0 h 539"/>
                  <a:gd name="T2" fmla="*/ 545 w 545"/>
                  <a:gd name="T3" fmla="*/ 11 h 539"/>
                  <a:gd name="T4" fmla="*/ 10 w 545"/>
                  <a:gd name="T5" fmla="*/ 539 h 539"/>
                  <a:gd name="T6" fmla="*/ 0 w 545"/>
                  <a:gd name="T7" fmla="*/ 528 h 539"/>
                  <a:gd name="T8" fmla="*/ 536 w 545"/>
                  <a:gd name="T9" fmla="*/ 0 h 539"/>
                </a:gdLst>
                <a:ahLst/>
                <a:cxnLst>
                  <a:cxn ang="0">
                    <a:pos x="T0" y="T1"/>
                  </a:cxn>
                  <a:cxn ang="0">
                    <a:pos x="T2" y="T3"/>
                  </a:cxn>
                  <a:cxn ang="0">
                    <a:pos x="T4" y="T5"/>
                  </a:cxn>
                  <a:cxn ang="0">
                    <a:pos x="T6" y="T7"/>
                  </a:cxn>
                  <a:cxn ang="0">
                    <a:pos x="T8" y="T9"/>
                  </a:cxn>
                </a:cxnLst>
                <a:rect l="0" t="0" r="r" b="b"/>
                <a:pathLst>
                  <a:path w="545" h="539">
                    <a:moveTo>
                      <a:pt x="536" y="0"/>
                    </a:moveTo>
                    <a:lnTo>
                      <a:pt x="545" y="11"/>
                    </a:lnTo>
                    <a:lnTo>
                      <a:pt x="10" y="539"/>
                    </a:lnTo>
                    <a:lnTo>
                      <a:pt x="0" y="528"/>
                    </a:lnTo>
                    <a:lnTo>
                      <a:pt x="5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0" name="Freeform 62">
                <a:extLst>
                  <a:ext uri="{FF2B5EF4-FFF2-40B4-BE49-F238E27FC236}">
                    <a16:creationId xmlns:a16="http://schemas.microsoft.com/office/drawing/2014/main" xmlns="" id="{E8206516-9349-4CE0-8DB4-AA20319A9B2E}"/>
                  </a:ext>
                </a:extLst>
              </p:cNvPr>
              <p:cNvSpPr>
                <a:spLocks/>
              </p:cNvSpPr>
              <p:nvPr/>
            </p:nvSpPr>
            <p:spPr bwMode="auto">
              <a:xfrm>
                <a:off x="3727450" y="5426075"/>
                <a:ext cx="850900" cy="922338"/>
              </a:xfrm>
              <a:custGeom>
                <a:avLst/>
                <a:gdLst>
                  <a:gd name="T0" fmla="*/ 933 w 1072"/>
                  <a:gd name="T1" fmla="*/ 46 h 1162"/>
                  <a:gd name="T2" fmla="*/ 998 w 1072"/>
                  <a:gd name="T3" fmla="*/ 151 h 1162"/>
                  <a:gd name="T4" fmla="*/ 1025 w 1072"/>
                  <a:gd name="T5" fmla="*/ 212 h 1162"/>
                  <a:gd name="T6" fmla="*/ 1059 w 1072"/>
                  <a:gd name="T7" fmla="*/ 333 h 1162"/>
                  <a:gd name="T8" fmla="*/ 1072 w 1072"/>
                  <a:gd name="T9" fmla="*/ 462 h 1162"/>
                  <a:gd name="T10" fmla="*/ 1057 w 1072"/>
                  <a:gd name="T11" fmla="*/ 602 h 1162"/>
                  <a:gd name="T12" fmla="*/ 1016 w 1072"/>
                  <a:gd name="T13" fmla="*/ 733 h 1162"/>
                  <a:gd name="T14" fmla="*/ 985 w 1072"/>
                  <a:gd name="T15" fmla="*/ 797 h 1162"/>
                  <a:gd name="T16" fmla="*/ 911 w 1072"/>
                  <a:gd name="T17" fmla="*/ 908 h 1162"/>
                  <a:gd name="T18" fmla="*/ 817 w 1072"/>
                  <a:gd name="T19" fmla="*/ 1002 h 1162"/>
                  <a:gd name="T20" fmla="*/ 707 w 1072"/>
                  <a:gd name="T21" fmla="*/ 1077 h 1162"/>
                  <a:gd name="T22" fmla="*/ 641 w 1072"/>
                  <a:gd name="T23" fmla="*/ 1109 h 1162"/>
                  <a:gd name="T24" fmla="*/ 510 w 1072"/>
                  <a:gd name="T25" fmla="*/ 1147 h 1162"/>
                  <a:gd name="T26" fmla="*/ 370 w 1072"/>
                  <a:gd name="T27" fmla="*/ 1162 h 1162"/>
                  <a:gd name="T28" fmla="*/ 270 w 1072"/>
                  <a:gd name="T29" fmla="*/ 1155 h 1162"/>
                  <a:gd name="T30" fmla="*/ 176 w 1072"/>
                  <a:gd name="T31" fmla="*/ 1134 h 1162"/>
                  <a:gd name="T32" fmla="*/ 86 w 1072"/>
                  <a:gd name="T33" fmla="*/ 1101 h 1162"/>
                  <a:gd name="T34" fmla="*/ 38 w 1072"/>
                  <a:gd name="T35" fmla="*/ 1079 h 1162"/>
                  <a:gd name="T36" fmla="*/ 7 w 1072"/>
                  <a:gd name="T37" fmla="*/ 1044 h 1162"/>
                  <a:gd name="T38" fmla="*/ 92 w 1072"/>
                  <a:gd name="T39" fmla="*/ 1088 h 1162"/>
                  <a:gd name="T40" fmla="*/ 130 w 1072"/>
                  <a:gd name="T41" fmla="*/ 1105 h 1162"/>
                  <a:gd name="T42" fmla="*/ 222 w 1072"/>
                  <a:gd name="T43" fmla="*/ 1131 h 1162"/>
                  <a:gd name="T44" fmla="*/ 320 w 1072"/>
                  <a:gd name="T45" fmla="*/ 1145 h 1162"/>
                  <a:gd name="T46" fmla="*/ 442 w 1072"/>
                  <a:gd name="T47" fmla="*/ 1144 h 1162"/>
                  <a:gd name="T48" fmla="*/ 576 w 1072"/>
                  <a:gd name="T49" fmla="*/ 1116 h 1162"/>
                  <a:gd name="T50" fmla="*/ 635 w 1072"/>
                  <a:gd name="T51" fmla="*/ 1096 h 1162"/>
                  <a:gd name="T52" fmla="*/ 753 w 1072"/>
                  <a:gd name="T53" fmla="*/ 1031 h 1162"/>
                  <a:gd name="T54" fmla="*/ 856 w 1072"/>
                  <a:gd name="T55" fmla="*/ 947 h 1162"/>
                  <a:gd name="T56" fmla="*/ 941 w 1072"/>
                  <a:gd name="T57" fmla="*/ 843 h 1162"/>
                  <a:gd name="T58" fmla="*/ 1003 w 1072"/>
                  <a:gd name="T59" fmla="*/ 727 h 1162"/>
                  <a:gd name="T60" fmla="*/ 1025 w 1072"/>
                  <a:gd name="T61" fmla="*/ 668 h 1162"/>
                  <a:gd name="T62" fmla="*/ 1053 w 1072"/>
                  <a:gd name="T63" fmla="*/ 534 h 1162"/>
                  <a:gd name="T64" fmla="*/ 1053 w 1072"/>
                  <a:gd name="T65" fmla="*/ 396 h 1162"/>
                  <a:gd name="T66" fmla="*/ 1029 w 1072"/>
                  <a:gd name="T67" fmla="*/ 271 h 1162"/>
                  <a:gd name="T68" fmla="*/ 1013 w 1072"/>
                  <a:gd name="T69" fmla="*/ 217 h 1162"/>
                  <a:gd name="T70" fmla="*/ 957 w 1072"/>
                  <a:gd name="T71" fmla="*/ 107 h 1162"/>
                  <a:gd name="T72" fmla="*/ 884 w 1072"/>
                  <a:gd name="T73" fmla="*/ 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162">
                    <a:moveTo>
                      <a:pt x="895" y="0"/>
                    </a:moveTo>
                    <a:lnTo>
                      <a:pt x="933" y="46"/>
                    </a:lnTo>
                    <a:lnTo>
                      <a:pt x="968" y="96"/>
                    </a:lnTo>
                    <a:lnTo>
                      <a:pt x="998" y="151"/>
                    </a:lnTo>
                    <a:lnTo>
                      <a:pt x="1024" y="206"/>
                    </a:lnTo>
                    <a:lnTo>
                      <a:pt x="1025" y="212"/>
                    </a:lnTo>
                    <a:lnTo>
                      <a:pt x="1046" y="271"/>
                    </a:lnTo>
                    <a:lnTo>
                      <a:pt x="1059" y="333"/>
                    </a:lnTo>
                    <a:lnTo>
                      <a:pt x="1068" y="396"/>
                    </a:lnTo>
                    <a:lnTo>
                      <a:pt x="1072" y="462"/>
                    </a:lnTo>
                    <a:lnTo>
                      <a:pt x="1068" y="534"/>
                    </a:lnTo>
                    <a:lnTo>
                      <a:pt x="1057" y="602"/>
                    </a:lnTo>
                    <a:lnTo>
                      <a:pt x="1040" y="668"/>
                    </a:lnTo>
                    <a:lnTo>
                      <a:pt x="1016" y="733"/>
                    </a:lnTo>
                    <a:lnTo>
                      <a:pt x="1014" y="738"/>
                    </a:lnTo>
                    <a:lnTo>
                      <a:pt x="985" y="797"/>
                    </a:lnTo>
                    <a:lnTo>
                      <a:pt x="952" y="854"/>
                    </a:lnTo>
                    <a:lnTo>
                      <a:pt x="911" y="908"/>
                    </a:lnTo>
                    <a:lnTo>
                      <a:pt x="867" y="958"/>
                    </a:lnTo>
                    <a:lnTo>
                      <a:pt x="817" y="1002"/>
                    </a:lnTo>
                    <a:lnTo>
                      <a:pt x="764" y="1042"/>
                    </a:lnTo>
                    <a:lnTo>
                      <a:pt x="707" y="1077"/>
                    </a:lnTo>
                    <a:lnTo>
                      <a:pt x="646" y="1107"/>
                    </a:lnTo>
                    <a:lnTo>
                      <a:pt x="641" y="1109"/>
                    </a:lnTo>
                    <a:lnTo>
                      <a:pt x="576" y="1131"/>
                    </a:lnTo>
                    <a:lnTo>
                      <a:pt x="510" y="1147"/>
                    </a:lnTo>
                    <a:lnTo>
                      <a:pt x="442" y="1158"/>
                    </a:lnTo>
                    <a:lnTo>
                      <a:pt x="370" y="1162"/>
                    </a:lnTo>
                    <a:lnTo>
                      <a:pt x="320" y="1160"/>
                    </a:lnTo>
                    <a:lnTo>
                      <a:pt x="270" y="1155"/>
                    </a:lnTo>
                    <a:lnTo>
                      <a:pt x="222" y="1145"/>
                    </a:lnTo>
                    <a:lnTo>
                      <a:pt x="176" y="1134"/>
                    </a:lnTo>
                    <a:lnTo>
                      <a:pt x="130" y="1120"/>
                    </a:lnTo>
                    <a:lnTo>
                      <a:pt x="86" y="1101"/>
                    </a:lnTo>
                    <a:lnTo>
                      <a:pt x="81" y="1099"/>
                    </a:lnTo>
                    <a:lnTo>
                      <a:pt x="38" y="1079"/>
                    </a:lnTo>
                    <a:lnTo>
                      <a:pt x="0" y="1055"/>
                    </a:lnTo>
                    <a:lnTo>
                      <a:pt x="7" y="1044"/>
                    </a:lnTo>
                    <a:lnTo>
                      <a:pt x="49" y="1068"/>
                    </a:lnTo>
                    <a:lnTo>
                      <a:pt x="92" y="1088"/>
                    </a:lnTo>
                    <a:lnTo>
                      <a:pt x="92" y="1088"/>
                    </a:lnTo>
                    <a:lnTo>
                      <a:pt x="130" y="1105"/>
                    </a:lnTo>
                    <a:lnTo>
                      <a:pt x="176" y="1120"/>
                    </a:lnTo>
                    <a:lnTo>
                      <a:pt x="222" y="1131"/>
                    </a:lnTo>
                    <a:lnTo>
                      <a:pt x="270" y="1140"/>
                    </a:lnTo>
                    <a:lnTo>
                      <a:pt x="320" y="1145"/>
                    </a:lnTo>
                    <a:lnTo>
                      <a:pt x="370" y="1147"/>
                    </a:lnTo>
                    <a:lnTo>
                      <a:pt x="442" y="1144"/>
                    </a:lnTo>
                    <a:lnTo>
                      <a:pt x="510" y="1133"/>
                    </a:lnTo>
                    <a:lnTo>
                      <a:pt x="576" y="1116"/>
                    </a:lnTo>
                    <a:lnTo>
                      <a:pt x="635" y="1096"/>
                    </a:lnTo>
                    <a:lnTo>
                      <a:pt x="635" y="1096"/>
                    </a:lnTo>
                    <a:lnTo>
                      <a:pt x="696" y="1066"/>
                    </a:lnTo>
                    <a:lnTo>
                      <a:pt x="753" y="1031"/>
                    </a:lnTo>
                    <a:lnTo>
                      <a:pt x="806" y="991"/>
                    </a:lnTo>
                    <a:lnTo>
                      <a:pt x="856" y="947"/>
                    </a:lnTo>
                    <a:lnTo>
                      <a:pt x="900" y="897"/>
                    </a:lnTo>
                    <a:lnTo>
                      <a:pt x="941" y="843"/>
                    </a:lnTo>
                    <a:lnTo>
                      <a:pt x="974" y="786"/>
                    </a:lnTo>
                    <a:lnTo>
                      <a:pt x="1003" y="727"/>
                    </a:lnTo>
                    <a:lnTo>
                      <a:pt x="1003" y="727"/>
                    </a:lnTo>
                    <a:lnTo>
                      <a:pt x="1025" y="668"/>
                    </a:lnTo>
                    <a:lnTo>
                      <a:pt x="1042" y="602"/>
                    </a:lnTo>
                    <a:lnTo>
                      <a:pt x="1053" y="534"/>
                    </a:lnTo>
                    <a:lnTo>
                      <a:pt x="1057" y="462"/>
                    </a:lnTo>
                    <a:lnTo>
                      <a:pt x="1053" y="396"/>
                    </a:lnTo>
                    <a:lnTo>
                      <a:pt x="1044" y="333"/>
                    </a:lnTo>
                    <a:lnTo>
                      <a:pt x="1029" y="271"/>
                    </a:lnTo>
                    <a:lnTo>
                      <a:pt x="1013" y="217"/>
                    </a:lnTo>
                    <a:lnTo>
                      <a:pt x="1013" y="217"/>
                    </a:lnTo>
                    <a:lnTo>
                      <a:pt x="987" y="162"/>
                    </a:lnTo>
                    <a:lnTo>
                      <a:pt x="957" y="107"/>
                    </a:lnTo>
                    <a:lnTo>
                      <a:pt x="922" y="57"/>
                    </a:lnTo>
                    <a:lnTo>
                      <a:pt x="884" y="9"/>
                    </a:lnTo>
                    <a:lnTo>
                      <a:pt x="8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1" name="Freeform 63">
                <a:extLst>
                  <a:ext uri="{FF2B5EF4-FFF2-40B4-BE49-F238E27FC236}">
                    <a16:creationId xmlns:a16="http://schemas.microsoft.com/office/drawing/2014/main" xmlns="" id="{DC55AC6E-DBF9-4E60-9C58-ED4DDD494511}"/>
                  </a:ext>
                </a:extLst>
              </p:cNvPr>
              <p:cNvSpPr>
                <a:spLocks/>
              </p:cNvSpPr>
              <p:nvPr/>
            </p:nvSpPr>
            <p:spPr bwMode="auto">
              <a:xfrm>
                <a:off x="3465513" y="5237163"/>
                <a:ext cx="941388" cy="898525"/>
              </a:xfrm>
              <a:custGeom>
                <a:avLst/>
                <a:gdLst>
                  <a:gd name="T0" fmla="*/ 770 w 1186"/>
                  <a:gd name="T1" fmla="*/ 4 h 1133"/>
                  <a:gd name="T2" fmla="*/ 901 w 1186"/>
                  <a:gd name="T3" fmla="*/ 30 h 1133"/>
                  <a:gd name="T4" fmla="*/ 969 w 1186"/>
                  <a:gd name="T5" fmla="*/ 54 h 1133"/>
                  <a:gd name="T6" fmla="*/ 1085 w 1186"/>
                  <a:gd name="T7" fmla="*/ 114 h 1133"/>
                  <a:gd name="T8" fmla="*/ 1186 w 1186"/>
                  <a:gd name="T9" fmla="*/ 194 h 1133"/>
                  <a:gd name="T10" fmla="*/ 1125 w 1186"/>
                  <a:gd name="T11" fmla="*/ 162 h 1133"/>
                  <a:gd name="T12" fmla="*/ 1017 w 1186"/>
                  <a:gd name="T13" fmla="*/ 92 h 1133"/>
                  <a:gd name="T14" fmla="*/ 958 w 1186"/>
                  <a:gd name="T15" fmla="*/ 65 h 1133"/>
                  <a:gd name="T16" fmla="*/ 836 w 1186"/>
                  <a:gd name="T17" fmla="*/ 28 h 1133"/>
                  <a:gd name="T18" fmla="*/ 702 w 1186"/>
                  <a:gd name="T19" fmla="*/ 15 h 1133"/>
                  <a:gd name="T20" fmla="*/ 562 w 1186"/>
                  <a:gd name="T21" fmla="*/ 30 h 1133"/>
                  <a:gd name="T22" fmla="*/ 436 w 1186"/>
                  <a:gd name="T23" fmla="*/ 68 h 1133"/>
                  <a:gd name="T24" fmla="*/ 376 w 1186"/>
                  <a:gd name="T25" fmla="*/ 96 h 1133"/>
                  <a:gd name="T26" fmla="*/ 265 w 1186"/>
                  <a:gd name="T27" fmla="*/ 172 h 1133"/>
                  <a:gd name="T28" fmla="*/ 171 w 1186"/>
                  <a:gd name="T29" fmla="*/ 265 h 1133"/>
                  <a:gd name="T30" fmla="*/ 98 w 1186"/>
                  <a:gd name="T31" fmla="*/ 376 h 1133"/>
                  <a:gd name="T32" fmla="*/ 68 w 1186"/>
                  <a:gd name="T33" fmla="*/ 437 h 1133"/>
                  <a:gd name="T34" fmla="*/ 29 w 1186"/>
                  <a:gd name="T35" fmla="*/ 560 h 1133"/>
                  <a:gd name="T36" fmla="*/ 15 w 1186"/>
                  <a:gd name="T37" fmla="*/ 700 h 1133"/>
                  <a:gd name="T38" fmla="*/ 26 w 1186"/>
                  <a:gd name="T39" fmla="*/ 818 h 1133"/>
                  <a:gd name="T40" fmla="*/ 53 w 1186"/>
                  <a:gd name="T41" fmla="*/ 930 h 1133"/>
                  <a:gd name="T42" fmla="*/ 74 w 1186"/>
                  <a:gd name="T43" fmla="*/ 976 h 1133"/>
                  <a:gd name="T44" fmla="*/ 127 w 1186"/>
                  <a:gd name="T45" fmla="*/ 1076 h 1133"/>
                  <a:gd name="T46" fmla="*/ 149 w 1186"/>
                  <a:gd name="T47" fmla="*/ 1133 h 1133"/>
                  <a:gd name="T48" fmla="*/ 86 w 1186"/>
                  <a:gd name="T49" fmla="*/ 1039 h 1133"/>
                  <a:gd name="T50" fmla="*/ 61 w 1186"/>
                  <a:gd name="T51" fmla="*/ 982 h 1133"/>
                  <a:gd name="T52" fmla="*/ 22 w 1186"/>
                  <a:gd name="T53" fmla="*/ 875 h 1133"/>
                  <a:gd name="T54" fmla="*/ 2 w 1186"/>
                  <a:gd name="T55" fmla="*/ 759 h 1133"/>
                  <a:gd name="T56" fmla="*/ 4 w 1186"/>
                  <a:gd name="T57" fmla="*/ 630 h 1133"/>
                  <a:gd name="T58" fmla="*/ 31 w 1186"/>
                  <a:gd name="T59" fmla="*/ 494 h 1133"/>
                  <a:gd name="T60" fmla="*/ 57 w 1186"/>
                  <a:gd name="T61" fmla="*/ 426 h 1133"/>
                  <a:gd name="T62" fmla="*/ 120 w 1186"/>
                  <a:gd name="T63" fmla="*/ 308 h 1133"/>
                  <a:gd name="T64" fmla="*/ 206 w 1186"/>
                  <a:gd name="T65" fmla="*/ 205 h 1133"/>
                  <a:gd name="T66" fmla="*/ 307 w 1186"/>
                  <a:gd name="T67" fmla="*/ 120 h 1133"/>
                  <a:gd name="T68" fmla="*/ 425 w 1186"/>
                  <a:gd name="T69" fmla="*/ 57 h 1133"/>
                  <a:gd name="T70" fmla="*/ 495 w 1186"/>
                  <a:gd name="T71" fmla="*/ 32 h 1133"/>
                  <a:gd name="T72" fmla="*/ 632 w 1186"/>
                  <a:gd name="T73" fmla="*/ 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6" h="1133">
                    <a:moveTo>
                      <a:pt x="702" y="0"/>
                    </a:moveTo>
                    <a:lnTo>
                      <a:pt x="770" y="4"/>
                    </a:lnTo>
                    <a:lnTo>
                      <a:pt x="836" y="13"/>
                    </a:lnTo>
                    <a:lnTo>
                      <a:pt x="901" y="30"/>
                    </a:lnTo>
                    <a:lnTo>
                      <a:pt x="963" y="52"/>
                    </a:lnTo>
                    <a:lnTo>
                      <a:pt x="969" y="54"/>
                    </a:lnTo>
                    <a:lnTo>
                      <a:pt x="1028" y="81"/>
                    </a:lnTo>
                    <a:lnTo>
                      <a:pt x="1085" y="114"/>
                    </a:lnTo>
                    <a:lnTo>
                      <a:pt x="1136" y="151"/>
                    </a:lnTo>
                    <a:lnTo>
                      <a:pt x="1186" y="194"/>
                    </a:lnTo>
                    <a:lnTo>
                      <a:pt x="1177" y="205"/>
                    </a:lnTo>
                    <a:lnTo>
                      <a:pt x="1125" y="162"/>
                    </a:lnTo>
                    <a:lnTo>
                      <a:pt x="1074" y="125"/>
                    </a:lnTo>
                    <a:lnTo>
                      <a:pt x="1017" y="92"/>
                    </a:lnTo>
                    <a:lnTo>
                      <a:pt x="958" y="65"/>
                    </a:lnTo>
                    <a:lnTo>
                      <a:pt x="958" y="65"/>
                    </a:lnTo>
                    <a:lnTo>
                      <a:pt x="901" y="44"/>
                    </a:lnTo>
                    <a:lnTo>
                      <a:pt x="836" y="28"/>
                    </a:lnTo>
                    <a:lnTo>
                      <a:pt x="770" y="19"/>
                    </a:lnTo>
                    <a:lnTo>
                      <a:pt x="702" y="15"/>
                    </a:lnTo>
                    <a:lnTo>
                      <a:pt x="632" y="19"/>
                    </a:lnTo>
                    <a:lnTo>
                      <a:pt x="562" y="30"/>
                    </a:lnTo>
                    <a:lnTo>
                      <a:pt x="495" y="46"/>
                    </a:lnTo>
                    <a:lnTo>
                      <a:pt x="436" y="68"/>
                    </a:lnTo>
                    <a:lnTo>
                      <a:pt x="436" y="68"/>
                    </a:lnTo>
                    <a:lnTo>
                      <a:pt x="376" y="96"/>
                    </a:lnTo>
                    <a:lnTo>
                      <a:pt x="319" y="131"/>
                    </a:lnTo>
                    <a:lnTo>
                      <a:pt x="265" y="172"/>
                    </a:lnTo>
                    <a:lnTo>
                      <a:pt x="217" y="216"/>
                    </a:lnTo>
                    <a:lnTo>
                      <a:pt x="171" y="265"/>
                    </a:lnTo>
                    <a:lnTo>
                      <a:pt x="131" y="319"/>
                    </a:lnTo>
                    <a:lnTo>
                      <a:pt x="98" y="376"/>
                    </a:lnTo>
                    <a:lnTo>
                      <a:pt x="68" y="437"/>
                    </a:lnTo>
                    <a:lnTo>
                      <a:pt x="68" y="437"/>
                    </a:lnTo>
                    <a:lnTo>
                      <a:pt x="46" y="494"/>
                    </a:lnTo>
                    <a:lnTo>
                      <a:pt x="29" y="560"/>
                    </a:lnTo>
                    <a:lnTo>
                      <a:pt x="18" y="630"/>
                    </a:lnTo>
                    <a:lnTo>
                      <a:pt x="15" y="700"/>
                    </a:lnTo>
                    <a:lnTo>
                      <a:pt x="16" y="759"/>
                    </a:lnTo>
                    <a:lnTo>
                      <a:pt x="26" y="818"/>
                    </a:lnTo>
                    <a:lnTo>
                      <a:pt x="37" y="875"/>
                    </a:lnTo>
                    <a:lnTo>
                      <a:pt x="53" y="930"/>
                    </a:lnTo>
                    <a:lnTo>
                      <a:pt x="74" y="976"/>
                    </a:lnTo>
                    <a:lnTo>
                      <a:pt x="74" y="976"/>
                    </a:lnTo>
                    <a:lnTo>
                      <a:pt x="98" y="1028"/>
                    </a:lnTo>
                    <a:lnTo>
                      <a:pt x="127" y="1076"/>
                    </a:lnTo>
                    <a:lnTo>
                      <a:pt x="160" y="1124"/>
                    </a:lnTo>
                    <a:lnTo>
                      <a:pt x="149" y="1133"/>
                    </a:lnTo>
                    <a:lnTo>
                      <a:pt x="116" y="1087"/>
                    </a:lnTo>
                    <a:lnTo>
                      <a:pt x="86" y="1039"/>
                    </a:lnTo>
                    <a:lnTo>
                      <a:pt x="63" y="987"/>
                    </a:lnTo>
                    <a:lnTo>
                      <a:pt x="61" y="982"/>
                    </a:lnTo>
                    <a:lnTo>
                      <a:pt x="39" y="930"/>
                    </a:lnTo>
                    <a:lnTo>
                      <a:pt x="22" y="875"/>
                    </a:lnTo>
                    <a:lnTo>
                      <a:pt x="11" y="818"/>
                    </a:lnTo>
                    <a:lnTo>
                      <a:pt x="2" y="759"/>
                    </a:lnTo>
                    <a:lnTo>
                      <a:pt x="0" y="700"/>
                    </a:lnTo>
                    <a:lnTo>
                      <a:pt x="4" y="630"/>
                    </a:lnTo>
                    <a:lnTo>
                      <a:pt x="15" y="560"/>
                    </a:lnTo>
                    <a:lnTo>
                      <a:pt x="31" y="494"/>
                    </a:lnTo>
                    <a:lnTo>
                      <a:pt x="55" y="431"/>
                    </a:lnTo>
                    <a:lnTo>
                      <a:pt x="57" y="426"/>
                    </a:lnTo>
                    <a:lnTo>
                      <a:pt x="86" y="365"/>
                    </a:lnTo>
                    <a:lnTo>
                      <a:pt x="120" y="308"/>
                    </a:lnTo>
                    <a:lnTo>
                      <a:pt x="160" y="254"/>
                    </a:lnTo>
                    <a:lnTo>
                      <a:pt x="206" y="205"/>
                    </a:lnTo>
                    <a:lnTo>
                      <a:pt x="254" y="160"/>
                    </a:lnTo>
                    <a:lnTo>
                      <a:pt x="307" y="120"/>
                    </a:lnTo>
                    <a:lnTo>
                      <a:pt x="365" y="85"/>
                    </a:lnTo>
                    <a:lnTo>
                      <a:pt x="425" y="57"/>
                    </a:lnTo>
                    <a:lnTo>
                      <a:pt x="431" y="55"/>
                    </a:lnTo>
                    <a:lnTo>
                      <a:pt x="495" y="32"/>
                    </a:lnTo>
                    <a:lnTo>
                      <a:pt x="562" y="15"/>
                    </a:lnTo>
                    <a:lnTo>
                      <a:pt x="632" y="4"/>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22" name="Freeform 64">
                <a:extLst>
                  <a:ext uri="{FF2B5EF4-FFF2-40B4-BE49-F238E27FC236}">
                    <a16:creationId xmlns:a16="http://schemas.microsoft.com/office/drawing/2014/main" xmlns="" id="{C410609E-AA47-4321-96B6-2CD9A2E91EB6}"/>
                  </a:ext>
                </a:extLst>
              </p:cNvPr>
              <p:cNvSpPr>
                <a:spLocks/>
              </p:cNvSpPr>
              <p:nvPr/>
            </p:nvSpPr>
            <p:spPr bwMode="auto">
              <a:xfrm>
                <a:off x="3687763" y="6224588"/>
                <a:ext cx="79375" cy="71438"/>
              </a:xfrm>
              <a:custGeom>
                <a:avLst/>
                <a:gdLst>
                  <a:gd name="T0" fmla="*/ 0 w 99"/>
                  <a:gd name="T1" fmla="*/ 0 h 91"/>
                  <a:gd name="T2" fmla="*/ 99 w 99"/>
                  <a:gd name="T3" fmla="*/ 13 h 91"/>
                  <a:gd name="T4" fmla="*/ 39 w 99"/>
                  <a:gd name="T5" fmla="*/ 91 h 91"/>
                  <a:gd name="T6" fmla="*/ 0 w 99"/>
                  <a:gd name="T7" fmla="*/ 0 h 91"/>
                </a:gdLst>
                <a:ahLst/>
                <a:cxnLst>
                  <a:cxn ang="0">
                    <a:pos x="T0" y="T1"/>
                  </a:cxn>
                  <a:cxn ang="0">
                    <a:pos x="T2" y="T3"/>
                  </a:cxn>
                  <a:cxn ang="0">
                    <a:pos x="T4" y="T5"/>
                  </a:cxn>
                  <a:cxn ang="0">
                    <a:pos x="T6" y="T7"/>
                  </a:cxn>
                </a:cxnLst>
                <a:rect l="0" t="0" r="r" b="b"/>
                <a:pathLst>
                  <a:path w="99" h="91">
                    <a:moveTo>
                      <a:pt x="0" y="0"/>
                    </a:moveTo>
                    <a:lnTo>
                      <a:pt x="99" y="13"/>
                    </a:lnTo>
                    <a:lnTo>
                      <a:pt x="39" y="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xmlns="" id="{0BF84053-A012-4E5B-A8B4-117F090A9DA8}"/>
                </a:ext>
              </a:extLst>
            </p:cNvPr>
            <p:cNvGrpSpPr/>
            <p:nvPr/>
          </p:nvGrpSpPr>
          <p:grpSpPr>
            <a:xfrm>
              <a:off x="541413" y="3868720"/>
              <a:ext cx="2946782" cy="1042937"/>
              <a:chOff x="2290763" y="4324350"/>
              <a:chExt cx="3135313" cy="1109663"/>
            </a:xfrm>
            <a:solidFill>
              <a:schemeClr val="accent6"/>
            </a:solidFill>
          </p:grpSpPr>
          <p:sp>
            <p:nvSpPr>
              <p:cNvPr id="113" name="Freeform 65">
                <a:extLst>
                  <a:ext uri="{FF2B5EF4-FFF2-40B4-BE49-F238E27FC236}">
                    <a16:creationId xmlns:a16="http://schemas.microsoft.com/office/drawing/2014/main" xmlns="" id="{F55FEDB1-EABF-496C-B8CA-1FA820CE3421}"/>
                  </a:ext>
                </a:extLst>
              </p:cNvPr>
              <p:cNvSpPr>
                <a:spLocks/>
              </p:cNvSpPr>
              <p:nvPr/>
            </p:nvSpPr>
            <p:spPr bwMode="auto">
              <a:xfrm>
                <a:off x="3405188" y="4378325"/>
                <a:ext cx="2020888" cy="544513"/>
              </a:xfrm>
              <a:custGeom>
                <a:avLst/>
                <a:gdLst>
                  <a:gd name="T0" fmla="*/ 2537 w 2546"/>
                  <a:gd name="T1" fmla="*/ 0 h 687"/>
                  <a:gd name="T2" fmla="*/ 2546 w 2546"/>
                  <a:gd name="T3" fmla="*/ 11 h 687"/>
                  <a:gd name="T4" fmla="*/ 1866 w 2546"/>
                  <a:gd name="T5" fmla="*/ 685 h 687"/>
                  <a:gd name="T6" fmla="*/ 1864 w 2546"/>
                  <a:gd name="T7" fmla="*/ 687 h 687"/>
                  <a:gd name="T8" fmla="*/ 1861 w 2546"/>
                  <a:gd name="T9" fmla="*/ 687 h 687"/>
                  <a:gd name="T10" fmla="*/ 0 w 2546"/>
                  <a:gd name="T11" fmla="*/ 682 h 687"/>
                  <a:gd name="T12" fmla="*/ 0 w 2546"/>
                  <a:gd name="T13" fmla="*/ 667 h 687"/>
                  <a:gd name="T14" fmla="*/ 1859 w 2546"/>
                  <a:gd name="T15" fmla="*/ 672 h 687"/>
                  <a:gd name="T16" fmla="*/ 2537 w 2546"/>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6" h="687">
                    <a:moveTo>
                      <a:pt x="2537" y="0"/>
                    </a:moveTo>
                    <a:lnTo>
                      <a:pt x="2546" y="11"/>
                    </a:lnTo>
                    <a:lnTo>
                      <a:pt x="1866" y="685"/>
                    </a:lnTo>
                    <a:lnTo>
                      <a:pt x="1864" y="687"/>
                    </a:lnTo>
                    <a:lnTo>
                      <a:pt x="1861" y="687"/>
                    </a:lnTo>
                    <a:lnTo>
                      <a:pt x="0" y="682"/>
                    </a:lnTo>
                    <a:lnTo>
                      <a:pt x="0" y="667"/>
                    </a:lnTo>
                    <a:lnTo>
                      <a:pt x="1859" y="672"/>
                    </a:lnTo>
                    <a:lnTo>
                      <a:pt x="25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4" name="Freeform 66">
                <a:extLst>
                  <a:ext uri="{FF2B5EF4-FFF2-40B4-BE49-F238E27FC236}">
                    <a16:creationId xmlns:a16="http://schemas.microsoft.com/office/drawing/2014/main" xmlns="" id="{932F83D5-7616-4697-A720-DFA94565EB53}"/>
                  </a:ext>
                </a:extLst>
              </p:cNvPr>
              <p:cNvSpPr>
                <a:spLocks/>
              </p:cNvSpPr>
              <p:nvPr/>
            </p:nvSpPr>
            <p:spPr bwMode="auto">
              <a:xfrm>
                <a:off x="3406775" y="4860925"/>
                <a:ext cx="596900" cy="17463"/>
              </a:xfrm>
              <a:custGeom>
                <a:avLst/>
                <a:gdLst>
                  <a:gd name="T0" fmla="*/ 0 w 752"/>
                  <a:gd name="T1" fmla="*/ 0 h 20"/>
                  <a:gd name="T2" fmla="*/ 752 w 752"/>
                  <a:gd name="T3" fmla="*/ 5 h 20"/>
                  <a:gd name="T4" fmla="*/ 752 w 752"/>
                  <a:gd name="T5" fmla="*/ 20 h 20"/>
                  <a:gd name="T6" fmla="*/ 0 w 752"/>
                  <a:gd name="T7" fmla="*/ 15 h 20"/>
                  <a:gd name="T8" fmla="*/ 0 w 752"/>
                  <a:gd name="T9" fmla="*/ 0 h 20"/>
                </a:gdLst>
                <a:ahLst/>
                <a:cxnLst>
                  <a:cxn ang="0">
                    <a:pos x="T0" y="T1"/>
                  </a:cxn>
                  <a:cxn ang="0">
                    <a:pos x="T2" y="T3"/>
                  </a:cxn>
                  <a:cxn ang="0">
                    <a:pos x="T4" y="T5"/>
                  </a:cxn>
                  <a:cxn ang="0">
                    <a:pos x="T6" y="T7"/>
                  </a:cxn>
                  <a:cxn ang="0">
                    <a:pos x="T8" y="T9"/>
                  </a:cxn>
                </a:cxnLst>
                <a:rect l="0" t="0" r="r" b="b"/>
                <a:pathLst>
                  <a:path w="752" h="20">
                    <a:moveTo>
                      <a:pt x="0" y="0"/>
                    </a:moveTo>
                    <a:lnTo>
                      <a:pt x="752" y="5"/>
                    </a:lnTo>
                    <a:lnTo>
                      <a:pt x="752" y="20"/>
                    </a:lnTo>
                    <a:lnTo>
                      <a:pt x="0"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5" name="Freeform 67">
                <a:extLst>
                  <a:ext uri="{FF2B5EF4-FFF2-40B4-BE49-F238E27FC236}">
                    <a16:creationId xmlns:a16="http://schemas.microsoft.com/office/drawing/2014/main" xmlns="" id="{72DDEFF4-37E0-44BE-A373-87469F2AB72C}"/>
                  </a:ext>
                </a:extLst>
              </p:cNvPr>
              <p:cNvSpPr>
                <a:spLocks/>
              </p:cNvSpPr>
              <p:nvPr/>
            </p:nvSpPr>
            <p:spPr bwMode="auto">
              <a:xfrm>
                <a:off x="2322513" y="4913313"/>
                <a:ext cx="1095375" cy="520700"/>
              </a:xfrm>
              <a:custGeom>
                <a:avLst/>
                <a:gdLst>
                  <a:gd name="T0" fmla="*/ 1379 w 1379"/>
                  <a:gd name="T1" fmla="*/ 0 h 658"/>
                  <a:gd name="T2" fmla="*/ 1361 w 1379"/>
                  <a:gd name="T3" fmla="*/ 122 h 658"/>
                  <a:gd name="T4" fmla="*/ 1322 w 1379"/>
                  <a:gd name="T5" fmla="*/ 238 h 658"/>
                  <a:gd name="T6" fmla="*/ 1293 w 1379"/>
                  <a:gd name="T7" fmla="*/ 299 h 658"/>
                  <a:gd name="T8" fmla="*/ 1221 w 1379"/>
                  <a:gd name="T9" fmla="*/ 406 h 658"/>
                  <a:gd name="T10" fmla="*/ 1123 w 1379"/>
                  <a:gd name="T11" fmla="*/ 501 h 658"/>
                  <a:gd name="T12" fmla="*/ 1009 w 1379"/>
                  <a:gd name="T13" fmla="*/ 577 h 658"/>
                  <a:gd name="T14" fmla="*/ 943 w 1379"/>
                  <a:gd name="T15" fmla="*/ 608 h 658"/>
                  <a:gd name="T16" fmla="*/ 814 w 1379"/>
                  <a:gd name="T17" fmla="*/ 645 h 658"/>
                  <a:gd name="T18" fmla="*/ 681 w 1379"/>
                  <a:gd name="T19" fmla="*/ 658 h 658"/>
                  <a:gd name="T20" fmla="*/ 548 w 1379"/>
                  <a:gd name="T21" fmla="*/ 645 h 658"/>
                  <a:gd name="T22" fmla="*/ 421 w 1379"/>
                  <a:gd name="T23" fmla="*/ 608 h 658"/>
                  <a:gd name="T24" fmla="*/ 353 w 1379"/>
                  <a:gd name="T25" fmla="*/ 577 h 658"/>
                  <a:gd name="T26" fmla="*/ 239 w 1379"/>
                  <a:gd name="T27" fmla="*/ 501 h 658"/>
                  <a:gd name="T28" fmla="*/ 151 w 1379"/>
                  <a:gd name="T29" fmla="*/ 417 h 658"/>
                  <a:gd name="T30" fmla="*/ 92 w 1379"/>
                  <a:gd name="T31" fmla="*/ 337 h 658"/>
                  <a:gd name="T32" fmla="*/ 46 w 1379"/>
                  <a:gd name="T33" fmla="*/ 253 h 658"/>
                  <a:gd name="T34" fmla="*/ 11 w 1379"/>
                  <a:gd name="T35" fmla="*/ 159 h 658"/>
                  <a:gd name="T36" fmla="*/ 12 w 1379"/>
                  <a:gd name="T37" fmla="*/ 111 h 658"/>
                  <a:gd name="T38" fmla="*/ 38 w 1379"/>
                  <a:gd name="T39" fmla="*/ 197 h 658"/>
                  <a:gd name="T40" fmla="*/ 79 w 1379"/>
                  <a:gd name="T41" fmla="*/ 286 h 658"/>
                  <a:gd name="T42" fmla="*/ 130 w 1379"/>
                  <a:gd name="T43" fmla="*/ 367 h 658"/>
                  <a:gd name="T44" fmla="*/ 197 w 1379"/>
                  <a:gd name="T45" fmla="*/ 442 h 658"/>
                  <a:gd name="T46" fmla="*/ 305 w 1379"/>
                  <a:gd name="T47" fmla="*/ 531 h 658"/>
                  <a:gd name="T48" fmla="*/ 427 w 1379"/>
                  <a:gd name="T49" fmla="*/ 595 h 658"/>
                  <a:gd name="T50" fmla="*/ 484 w 1379"/>
                  <a:gd name="T51" fmla="*/ 616 h 658"/>
                  <a:gd name="T52" fmla="*/ 615 w 1379"/>
                  <a:gd name="T53" fmla="*/ 641 h 658"/>
                  <a:gd name="T54" fmla="*/ 747 w 1379"/>
                  <a:gd name="T55" fmla="*/ 641 h 658"/>
                  <a:gd name="T56" fmla="*/ 878 w 1379"/>
                  <a:gd name="T57" fmla="*/ 616 h 658"/>
                  <a:gd name="T58" fmla="*/ 937 w 1379"/>
                  <a:gd name="T59" fmla="*/ 595 h 658"/>
                  <a:gd name="T60" fmla="*/ 1057 w 1379"/>
                  <a:gd name="T61" fmla="*/ 531 h 658"/>
                  <a:gd name="T62" fmla="*/ 1165 w 1379"/>
                  <a:gd name="T63" fmla="*/ 442 h 658"/>
                  <a:gd name="T64" fmla="*/ 1248 w 1379"/>
                  <a:gd name="T65" fmla="*/ 343 h 658"/>
                  <a:gd name="T66" fmla="*/ 1309 w 1379"/>
                  <a:gd name="T67" fmla="*/ 232 h 658"/>
                  <a:gd name="T68" fmla="*/ 1329 w 1379"/>
                  <a:gd name="T69" fmla="*/ 181 h 658"/>
                  <a:gd name="T70" fmla="*/ 1359 w 1379"/>
                  <a:gd name="T71" fmla="*/ 61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9" h="658">
                    <a:moveTo>
                      <a:pt x="1364" y="0"/>
                    </a:moveTo>
                    <a:lnTo>
                      <a:pt x="1379" y="0"/>
                    </a:lnTo>
                    <a:lnTo>
                      <a:pt x="1374" y="61"/>
                    </a:lnTo>
                    <a:lnTo>
                      <a:pt x="1361" y="122"/>
                    </a:lnTo>
                    <a:lnTo>
                      <a:pt x="1344" y="181"/>
                    </a:lnTo>
                    <a:lnTo>
                      <a:pt x="1322" y="238"/>
                    </a:lnTo>
                    <a:lnTo>
                      <a:pt x="1320" y="243"/>
                    </a:lnTo>
                    <a:lnTo>
                      <a:pt x="1293" y="299"/>
                    </a:lnTo>
                    <a:lnTo>
                      <a:pt x="1259" y="354"/>
                    </a:lnTo>
                    <a:lnTo>
                      <a:pt x="1221" y="406"/>
                    </a:lnTo>
                    <a:lnTo>
                      <a:pt x="1177" y="453"/>
                    </a:lnTo>
                    <a:lnTo>
                      <a:pt x="1123" y="501"/>
                    </a:lnTo>
                    <a:lnTo>
                      <a:pt x="1068" y="542"/>
                    </a:lnTo>
                    <a:lnTo>
                      <a:pt x="1009" y="577"/>
                    </a:lnTo>
                    <a:lnTo>
                      <a:pt x="948" y="606"/>
                    </a:lnTo>
                    <a:lnTo>
                      <a:pt x="943" y="608"/>
                    </a:lnTo>
                    <a:lnTo>
                      <a:pt x="878" y="630"/>
                    </a:lnTo>
                    <a:lnTo>
                      <a:pt x="814" y="645"/>
                    </a:lnTo>
                    <a:lnTo>
                      <a:pt x="747" y="656"/>
                    </a:lnTo>
                    <a:lnTo>
                      <a:pt x="681" y="658"/>
                    </a:lnTo>
                    <a:lnTo>
                      <a:pt x="615" y="656"/>
                    </a:lnTo>
                    <a:lnTo>
                      <a:pt x="548" y="645"/>
                    </a:lnTo>
                    <a:lnTo>
                      <a:pt x="484" y="630"/>
                    </a:lnTo>
                    <a:lnTo>
                      <a:pt x="421" y="608"/>
                    </a:lnTo>
                    <a:lnTo>
                      <a:pt x="416" y="606"/>
                    </a:lnTo>
                    <a:lnTo>
                      <a:pt x="353" y="577"/>
                    </a:lnTo>
                    <a:lnTo>
                      <a:pt x="294" y="542"/>
                    </a:lnTo>
                    <a:lnTo>
                      <a:pt x="239" y="501"/>
                    </a:lnTo>
                    <a:lnTo>
                      <a:pt x="186" y="453"/>
                    </a:lnTo>
                    <a:lnTo>
                      <a:pt x="151" y="417"/>
                    </a:lnTo>
                    <a:lnTo>
                      <a:pt x="119" y="378"/>
                    </a:lnTo>
                    <a:lnTo>
                      <a:pt x="92" y="337"/>
                    </a:lnTo>
                    <a:lnTo>
                      <a:pt x="68" y="297"/>
                    </a:lnTo>
                    <a:lnTo>
                      <a:pt x="46" y="253"/>
                    </a:lnTo>
                    <a:lnTo>
                      <a:pt x="27" y="208"/>
                    </a:lnTo>
                    <a:lnTo>
                      <a:pt x="11" y="159"/>
                    </a:lnTo>
                    <a:lnTo>
                      <a:pt x="0" y="115"/>
                    </a:lnTo>
                    <a:lnTo>
                      <a:pt x="12" y="111"/>
                    </a:lnTo>
                    <a:lnTo>
                      <a:pt x="25" y="159"/>
                    </a:lnTo>
                    <a:lnTo>
                      <a:pt x="38" y="197"/>
                    </a:lnTo>
                    <a:lnTo>
                      <a:pt x="57" y="242"/>
                    </a:lnTo>
                    <a:lnTo>
                      <a:pt x="79" y="286"/>
                    </a:lnTo>
                    <a:lnTo>
                      <a:pt x="103" y="326"/>
                    </a:lnTo>
                    <a:lnTo>
                      <a:pt x="130" y="367"/>
                    </a:lnTo>
                    <a:lnTo>
                      <a:pt x="162" y="406"/>
                    </a:lnTo>
                    <a:lnTo>
                      <a:pt x="197" y="442"/>
                    </a:lnTo>
                    <a:lnTo>
                      <a:pt x="250" y="490"/>
                    </a:lnTo>
                    <a:lnTo>
                      <a:pt x="305" y="531"/>
                    </a:lnTo>
                    <a:lnTo>
                      <a:pt x="364" y="566"/>
                    </a:lnTo>
                    <a:lnTo>
                      <a:pt x="427" y="595"/>
                    </a:lnTo>
                    <a:lnTo>
                      <a:pt x="427" y="595"/>
                    </a:lnTo>
                    <a:lnTo>
                      <a:pt x="484" y="616"/>
                    </a:lnTo>
                    <a:lnTo>
                      <a:pt x="548" y="630"/>
                    </a:lnTo>
                    <a:lnTo>
                      <a:pt x="615" y="641"/>
                    </a:lnTo>
                    <a:lnTo>
                      <a:pt x="681" y="643"/>
                    </a:lnTo>
                    <a:lnTo>
                      <a:pt x="747" y="641"/>
                    </a:lnTo>
                    <a:lnTo>
                      <a:pt x="814" y="630"/>
                    </a:lnTo>
                    <a:lnTo>
                      <a:pt x="878" y="616"/>
                    </a:lnTo>
                    <a:lnTo>
                      <a:pt x="937" y="595"/>
                    </a:lnTo>
                    <a:lnTo>
                      <a:pt x="937" y="595"/>
                    </a:lnTo>
                    <a:lnTo>
                      <a:pt x="998" y="566"/>
                    </a:lnTo>
                    <a:lnTo>
                      <a:pt x="1057" y="531"/>
                    </a:lnTo>
                    <a:lnTo>
                      <a:pt x="1112" y="490"/>
                    </a:lnTo>
                    <a:lnTo>
                      <a:pt x="1165" y="442"/>
                    </a:lnTo>
                    <a:lnTo>
                      <a:pt x="1210" y="394"/>
                    </a:lnTo>
                    <a:lnTo>
                      <a:pt x="1248" y="343"/>
                    </a:lnTo>
                    <a:lnTo>
                      <a:pt x="1282" y="288"/>
                    </a:lnTo>
                    <a:lnTo>
                      <a:pt x="1309" y="232"/>
                    </a:lnTo>
                    <a:lnTo>
                      <a:pt x="1309" y="232"/>
                    </a:lnTo>
                    <a:lnTo>
                      <a:pt x="1329" y="181"/>
                    </a:lnTo>
                    <a:lnTo>
                      <a:pt x="1346" y="122"/>
                    </a:lnTo>
                    <a:lnTo>
                      <a:pt x="1359" y="61"/>
                    </a:lnTo>
                    <a:lnTo>
                      <a:pt x="13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6" name="Freeform 68">
                <a:extLst>
                  <a:ext uri="{FF2B5EF4-FFF2-40B4-BE49-F238E27FC236}">
                    <a16:creationId xmlns:a16="http://schemas.microsoft.com/office/drawing/2014/main" xmlns="" id="{F908363B-00F5-44F3-B5FE-C9F8B9801CE0}"/>
                  </a:ext>
                </a:extLst>
              </p:cNvPr>
              <p:cNvSpPr>
                <a:spLocks/>
              </p:cNvSpPr>
              <p:nvPr/>
            </p:nvSpPr>
            <p:spPr bwMode="auto">
              <a:xfrm>
                <a:off x="2309813" y="4324350"/>
                <a:ext cx="1108075" cy="542925"/>
              </a:xfrm>
              <a:custGeom>
                <a:avLst/>
                <a:gdLst>
                  <a:gd name="T0" fmla="*/ 762 w 1396"/>
                  <a:gd name="T1" fmla="*/ 4 h 685"/>
                  <a:gd name="T2" fmla="*/ 893 w 1396"/>
                  <a:gd name="T3" fmla="*/ 28 h 685"/>
                  <a:gd name="T4" fmla="*/ 963 w 1396"/>
                  <a:gd name="T5" fmla="*/ 52 h 685"/>
                  <a:gd name="T6" fmla="*/ 1083 w 1396"/>
                  <a:gd name="T7" fmla="*/ 116 h 685"/>
                  <a:gd name="T8" fmla="*/ 1192 w 1396"/>
                  <a:gd name="T9" fmla="*/ 205 h 685"/>
                  <a:gd name="T10" fmla="*/ 1278 w 1396"/>
                  <a:gd name="T11" fmla="*/ 310 h 685"/>
                  <a:gd name="T12" fmla="*/ 1341 w 1396"/>
                  <a:gd name="T13" fmla="*/ 426 h 685"/>
                  <a:gd name="T14" fmla="*/ 1365 w 1396"/>
                  <a:gd name="T15" fmla="*/ 494 h 685"/>
                  <a:gd name="T16" fmla="*/ 1392 w 1396"/>
                  <a:gd name="T17" fmla="*/ 621 h 685"/>
                  <a:gd name="T18" fmla="*/ 1381 w 1396"/>
                  <a:gd name="T19" fmla="*/ 685 h 685"/>
                  <a:gd name="T20" fmla="*/ 1366 w 1396"/>
                  <a:gd name="T21" fmla="*/ 556 h 685"/>
                  <a:gd name="T22" fmla="*/ 1330 w 1396"/>
                  <a:gd name="T23" fmla="*/ 437 h 685"/>
                  <a:gd name="T24" fmla="*/ 1302 w 1396"/>
                  <a:gd name="T25" fmla="*/ 378 h 685"/>
                  <a:gd name="T26" fmla="*/ 1227 w 1396"/>
                  <a:gd name="T27" fmla="*/ 267 h 685"/>
                  <a:gd name="T28" fmla="*/ 1127 w 1396"/>
                  <a:gd name="T29" fmla="*/ 168 h 685"/>
                  <a:gd name="T30" fmla="*/ 1013 w 1396"/>
                  <a:gd name="T31" fmla="*/ 92 h 685"/>
                  <a:gd name="T32" fmla="*/ 952 w 1396"/>
                  <a:gd name="T33" fmla="*/ 63 h 685"/>
                  <a:gd name="T34" fmla="*/ 829 w 1396"/>
                  <a:gd name="T35" fmla="*/ 28 h 685"/>
                  <a:gd name="T36" fmla="*/ 696 w 1396"/>
                  <a:gd name="T37" fmla="*/ 15 h 685"/>
                  <a:gd name="T38" fmla="*/ 563 w 1396"/>
                  <a:gd name="T39" fmla="*/ 28 h 685"/>
                  <a:gd name="T40" fmla="*/ 442 w 1396"/>
                  <a:gd name="T41" fmla="*/ 63 h 685"/>
                  <a:gd name="T42" fmla="*/ 379 w 1396"/>
                  <a:gd name="T43" fmla="*/ 92 h 685"/>
                  <a:gd name="T44" fmla="*/ 265 w 1396"/>
                  <a:gd name="T45" fmla="*/ 168 h 685"/>
                  <a:gd name="T46" fmla="*/ 171 w 1396"/>
                  <a:gd name="T47" fmla="*/ 260 h 685"/>
                  <a:gd name="T48" fmla="*/ 103 w 1396"/>
                  <a:gd name="T49" fmla="*/ 356 h 685"/>
                  <a:gd name="T50" fmla="*/ 53 w 1396"/>
                  <a:gd name="T51" fmla="*/ 459 h 685"/>
                  <a:gd name="T52" fmla="*/ 37 w 1396"/>
                  <a:gd name="T53" fmla="*/ 507 h 685"/>
                  <a:gd name="T54" fmla="*/ 15 w 1396"/>
                  <a:gd name="T55" fmla="*/ 617 h 685"/>
                  <a:gd name="T56" fmla="*/ 9 w 1396"/>
                  <a:gd name="T57" fmla="*/ 560 h 685"/>
                  <a:gd name="T58" fmla="*/ 40 w 1396"/>
                  <a:gd name="T59" fmla="*/ 453 h 685"/>
                  <a:gd name="T60" fmla="*/ 66 w 1396"/>
                  <a:gd name="T61" fmla="*/ 394 h 685"/>
                  <a:gd name="T62" fmla="*/ 123 w 1396"/>
                  <a:gd name="T63" fmla="*/ 295 h 685"/>
                  <a:gd name="T64" fmla="*/ 201 w 1396"/>
                  <a:gd name="T65" fmla="*/ 205 h 685"/>
                  <a:gd name="T66" fmla="*/ 309 w 1396"/>
                  <a:gd name="T67" fmla="*/ 116 h 685"/>
                  <a:gd name="T68" fmla="*/ 431 w 1396"/>
                  <a:gd name="T69" fmla="*/ 52 h 685"/>
                  <a:gd name="T70" fmla="*/ 499 w 1396"/>
                  <a:gd name="T71" fmla="*/ 28 h 685"/>
                  <a:gd name="T72" fmla="*/ 630 w 1396"/>
                  <a:gd name="T73" fmla="*/ 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6" h="685">
                    <a:moveTo>
                      <a:pt x="696" y="0"/>
                    </a:moveTo>
                    <a:lnTo>
                      <a:pt x="762" y="4"/>
                    </a:lnTo>
                    <a:lnTo>
                      <a:pt x="829" y="13"/>
                    </a:lnTo>
                    <a:lnTo>
                      <a:pt x="893" y="28"/>
                    </a:lnTo>
                    <a:lnTo>
                      <a:pt x="958" y="50"/>
                    </a:lnTo>
                    <a:lnTo>
                      <a:pt x="963" y="52"/>
                    </a:lnTo>
                    <a:lnTo>
                      <a:pt x="1024" y="81"/>
                    </a:lnTo>
                    <a:lnTo>
                      <a:pt x="1083" y="116"/>
                    </a:lnTo>
                    <a:lnTo>
                      <a:pt x="1138" y="157"/>
                    </a:lnTo>
                    <a:lnTo>
                      <a:pt x="1192" y="205"/>
                    </a:lnTo>
                    <a:lnTo>
                      <a:pt x="1238" y="256"/>
                    </a:lnTo>
                    <a:lnTo>
                      <a:pt x="1278" y="310"/>
                    </a:lnTo>
                    <a:lnTo>
                      <a:pt x="1313" y="367"/>
                    </a:lnTo>
                    <a:lnTo>
                      <a:pt x="1341" y="426"/>
                    </a:lnTo>
                    <a:lnTo>
                      <a:pt x="1343" y="431"/>
                    </a:lnTo>
                    <a:lnTo>
                      <a:pt x="1365" y="494"/>
                    </a:lnTo>
                    <a:lnTo>
                      <a:pt x="1381" y="556"/>
                    </a:lnTo>
                    <a:lnTo>
                      <a:pt x="1392" y="621"/>
                    </a:lnTo>
                    <a:lnTo>
                      <a:pt x="1396" y="685"/>
                    </a:lnTo>
                    <a:lnTo>
                      <a:pt x="1381" y="685"/>
                    </a:lnTo>
                    <a:lnTo>
                      <a:pt x="1378" y="621"/>
                    </a:lnTo>
                    <a:lnTo>
                      <a:pt x="1366" y="556"/>
                    </a:lnTo>
                    <a:lnTo>
                      <a:pt x="1350" y="494"/>
                    </a:lnTo>
                    <a:lnTo>
                      <a:pt x="1330" y="437"/>
                    </a:lnTo>
                    <a:lnTo>
                      <a:pt x="1330" y="437"/>
                    </a:lnTo>
                    <a:lnTo>
                      <a:pt x="1302" y="378"/>
                    </a:lnTo>
                    <a:lnTo>
                      <a:pt x="1267" y="321"/>
                    </a:lnTo>
                    <a:lnTo>
                      <a:pt x="1227" y="267"/>
                    </a:lnTo>
                    <a:lnTo>
                      <a:pt x="1180" y="216"/>
                    </a:lnTo>
                    <a:lnTo>
                      <a:pt x="1127" y="168"/>
                    </a:lnTo>
                    <a:lnTo>
                      <a:pt x="1072" y="127"/>
                    </a:lnTo>
                    <a:lnTo>
                      <a:pt x="1013" y="92"/>
                    </a:lnTo>
                    <a:lnTo>
                      <a:pt x="952" y="63"/>
                    </a:lnTo>
                    <a:lnTo>
                      <a:pt x="952" y="63"/>
                    </a:lnTo>
                    <a:lnTo>
                      <a:pt x="893" y="42"/>
                    </a:lnTo>
                    <a:lnTo>
                      <a:pt x="829" y="28"/>
                    </a:lnTo>
                    <a:lnTo>
                      <a:pt x="762" y="19"/>
                    </a:lnTo>
                    <a:lnTo>
                      <a:pt x="696" y="15"/>
                    </a:lnTo>
                    <a:lnTo>
                      <a:pt x="630" y="19"/>
                    </a:lnTo>
                    <a:lnTo>
                      <a:pt x="563" y="28"/>
                    </a:lnTo>
                    <a:lnTo>
                      <a:pt x="499" y="42"/>
                    </a:lnTo>
                    <a:lnTo>
                      <a:pt x="442" y="63"/>
                    </a:lnTo>
                    <a:lnTo>
                      <a:pt x="442" y="63"/>
                    </a:lnTo>
                    <a:lnTo>
                      <a:pt x="379" y="92"/>
                    </a:lnTo>
                    <a:lnTo>
                      <a:pt x="320" y="127"/>
                    </a:lnTo>
                    <a:lnTo>
                      <a:pt x="265" y="168"/>
                    </a:lnTo>
                    <a:lnTo>
                      <a:pt x="212" y="216"/>
                    </a:lnTo>
                    <a:lnTo>
                      <a:pt x="171" y="260"/>
                    </a:lnTo>
                    <a:lnTo>
                      <a:pt x="134" y="306"/>
                    </a:lnTo>
                    <a:lnTo>
                      <a:pt x="103" y="356"/>
                    </a:lnTo>
                    <a:lnTo>
                      <a:pt x="77" y="405"/>
                    </a:lnTo>
                    <a:lnTo>
                      <a:pt x="53" y="459"/>
                    </a:lnTo>
                    <a:lnTo>
                      <a:pt x="53" y="459"/>
                    </a:lnTo>
                    <a:lnTo>
                      <a:pt x="37" y="507"/>
                    </a:lnTo>
                    <a:lnTo>
                      <a:pt x="24" y="560"/>
                    </a:lnTo>
                    <a:lnTo>
                      <a:pt x="15" y="617"/>
                    </a:lnTo>
                    <a:lnTo>
                      <a:pt x="0" y="615"/>
                    </a:lnTo>
                    <a:lnTo>
                      <a:pt x="9" y="560"/>
                    </a:lnTo>
                    <a:lnTo>
                      <a:pt x="22" y="507"/>
                    </a:lnTo>
                    <a:lnTo>
                      <a:pt x="40" y="453"/>
                    </a:lnTo>
                    <a:lnTo>
                      <a:pt x="42" y="448"/>
                    </a:lnTo>
                    <a:lnTo>
                      <a:pt x="66" y="394"/>
                    </a:lnTo>
                    <a:lnTo>
                      <a:pt x="92" y="345"/>
                    </a:lnTo>
                    <a:lnTo>
                      <a:pt x="123" y="295"/>
                    </a:lnTo>
                    <a:lnTo>
                      <a:pt x="160" y="249"/>
                    </a:lnTo>
                    <a:lnTo>
                      <a:pt x="201" y="205"/>
                    </a:lnTo>
                    <a:lnTo>
                      <a:pt x="254" y="157"/>
                    </a:lnTo>
                    <a:lnTo>
                      <a:pt x="309" y="116"/>
                    </a:lnTo>
                    <a:lnTo>
                      <a:pt x="368" y="81"/>
                    </a:lnTo>
                    <a:lnTo>
                      <a:pt x="431" y="52"/>
                    </a:lnTo>
                    <a:lnTo>
                      <a:pt x="436" y="50"/>
                    </a:lnTo>
                    <a:lnTo>
                      <a:pt x="499" y="28"/>
                    </a:lnTo>
                    <a:lnTo>
                      <a:pt x="563" y="13"/>
                    </a:lnTo>
                    <a:lnTo>
                      <a:pt x="630" y="4"/>
                    </a:lnTo>
                    <a:lnTo>
                      <a:pt x="6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7" name="Freeform 69">
                <a:extLst>
                  <a:ext uri="{FF2B5EF4-FFF2-40B4-BE49-F238E27FC236}">
                    <a16:creationId xmlns:a16="http://schemas.microsoft.com/office/drawing/2014/main" xmlns="" id="{56182ED6-E22B-4EC2-A24E-F8EFD579E46F}"/>
                  </a:ext>
                </a:extLst>
              </p:cNvPr>
              <p:cNvSpPr>
                <a:spLocks/>
              </p:cNvSpPr>
              <p:nvPr/>
            </p:nvSpPr>
            <p:spPr bwMode="auto">
              <a:xfrm>
                <a:off x="2290763" y="4948238"/>
                <a:ext cx="77788" cy="73025"/>
              </a:xfrm>
              <a:custGeom>
                <a:avLst/>
                <a:gdLst>
                  <a:gd name="T0" fmla="*/ 39 w 98"/>
                  <a:gd name="T1" fmla="*/ 0 h 92"/>
                  <a:gd name="T2" fmla="*/ 98 w 98"/>
                  <a:gd name="T3" fmla="*/ 79 h 92"/>
                  <a:gd name="T4" fmla="*/ 0 w 98"/>
                  <a:gd name="T5" fmla="*/ 92 h 92"/>
                  <a:gd name="T6" fmla="*/ 39 w 98"/>
                  <a:gd name="T7" fmla="*/ 0 h 92"/>
                </a:gdLst>
                <a:ahLst/>
                <a:cxnLst>
                  <a:cxn ang="0">
                    <a:pos x="T0" y="T1"/>
                  </a:cxn>
                  <a:cxn ang="0">
                    <a:pos x="T2" y="T3"/>
                  </a:cxn>
                  <a:cxn ang="0">
                    <a:pos x="T4" y="T5"/>
                  </a:cxn>
                  <a:cxn ang="0">
                    <a:pos x="T6" y="T7"/>
                  </a:cxn>
                </a:cxnLst>
                <a:rect l="0" t="0" r="r" b="b"/>
                <a:pathLst>
                  <a:path w="98" h="92">
                    <a:moveTo>
                      <a:pt x="39" y="0"/>
                    </a:moveTo>
                    <a:lnTo>
                      <a:pt x="98" y="79"/>
                    </a:lnTo>
                    <a:lnTo>
                      <a:pt x="0" y="9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xmlns="" id="{0E6296D8-29C3-461B-8AC1-8EDDADEEB544}"/>
                </a:ext>
              </a:extLst>
            </p:cNvPr>
            <p:cNvGrpSpPr/>
            <p:nvPr/>
          </p:nvGrpSpPr>
          <p:grpSpPr>
            <a:xfrm>
              <a:off x="393700" y="2490073"/>
              <a:ext cx="2545423" cy="1899369"/>
              <a:chOff x="2133600" y="2857500"/>
              <a:chExt cx="2708275" cy="2020888"/>
            </a:xfrm>
            <a:solidFill>
              <a:schemeClr val="accent6">
                <a:lumMod val="50000"/>
              </a:schemeClr>
            </a:solidFill>
          </p:grpSpPr>
          <p:sp>
            <p:nvSpPr>
              <p:cNvPr id="108" name="Freeform 70">
                <a:extLst>
                  <a:ext uri="{FF2B5EF4-FFF2-40B4-BE49-F238E27FC236}">
                    <a16:creationId xmlns:a16="http://schemas.microsoft.com/office/drawing/2014/main" xmlns="" id="{16DD7EB9-C966-406B-B5A7-66A5F464ED77}"/>
                  </a:ext>
                </a:extLst>
              </p:cNvPr>
              <p:cNvSpPr>
                <a:spLocks/>
              </p:cNvSpPr>
              <p:nvPr/>
            </p:nvSpPr>
            <p:spPr bwMode="auto">
              <a:xfrm>
                <a:off x="3044825" y="3816350"/>
                <a:ext cx="1797050" cy="1062038"/>
              </a:xfrm>
              <a:custGeom>
                <a:avLst/>
                <a:gdLst>
                  <a:gd name="T0" fmla="*/ 12 w 2266"/>
                  <a:gd name="T1" fmla="*/ 0 h 1337"/>
                  <a:gd name="T2" fmla="*/ 1327 w 2266"/>
                  <a:gd name="T3" fmla="*/ 1322 h 1337"/>
                  <a:gd name="T4" fmla="*/ 2266 w 2266"/>
                  <a:gd name="T5" fmla="*/ 1322 h 1337"/>
                  <a:gd name="T6" fmla="*/ 2266 w 2266"/>
                  <a:gd name="T7" fmla="*/ 1337 h 1337"/>
                  <a:gd name="T8" fmla="*/ 1319 w 2266"/>
                  <a:gd name="T9" fmla="*/ 1337 h 1337"/>
                  <a:gd name="T10" fmla="*/ 1317 w 2266"/>
                  <a:gd name="T11" fmla="*/ 1335 h 1337"/>
                  <a:gd name="T12" fmla="*/ 0 w 2266"/>
                  <a:gd name="T13" fmla="*/ 11 h 1337"/>
                  <a:gd name="T14" fmla="*/ 12 w 2266"/>
                  <a:gd name="T15" fmla="*/ 0 h 1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6" h="1337">
                    <a:moveTo>
                      <a:pt x="12" y="0"/>
                    </a:moveTo>
                    <a:lnTo>
                      <a:pt x="1327" y="1322"/>
                    </a:lnTo>
                    <a:lnTo>
                      <a:pt x="2266" y="1322"/>
                    </a:lnTo>
                    <a:lnTo>
                      <a:pt x="2266" y="1337"/>
                    </a:lnTo>
                    <a:lnTo>
                      <a:pt x="1319" y="1337"/>
                    </a:lnTo>
                    <a:lnTo>
                      <a:pt x="1317" y="1335"/>
                    </a:lnTo>
                    <a:lnTo>
                      <a:pt x="0" y="1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9" name="Freeform 71">
                <a:extLst>
                  <a:ext uri="{FF2B5EF4-FFF2-40B4-BE49-F238E27FC236}">
                    <a16:creationId xmlns:a16="http://schemas.microsoft.com/office/drawing/2014/main" xmlns="" id="{38F1D3C3-31B6-4F42-9774-26F917244001}"/>
                  </a:ext>
                </a:extLst>
              </p:cNvPr>
              <p:cNvSpPr>
                <a:spLocks/>
              </p:cNvSpPr>
              <p:nvPr/>
            </p:nvSpPr>
            <p:spPr bwMode="auto">
              <a:xfrm>
                <a:off x="3078163" y="3786188"/>
                <a:ext cx="428625" cy="433388"/>
              </a:xfrm>
              <a:custGeom>
                <a:avLst/>
                <a:gdLst>
                  <a:gd name="T0" fmla="*/ 11 w 539"/>
                  <a:gd name="T1" fmla="*/ 0 h 547"/>
                  <a:gd name="T2" fmla="*/ 539 w 539"/>
                  <a:gd name="T3" fmla="*/ 536 h 547"/>
                  <a:gd name="T4" fmla="*/ 528 w 539"/>
                  <a:gd name="T5" fmla="*/ 547 h 547"/>
                  <a:gd name="T6" fmla="*/ 0 w 539"/>
                  <a:gd name="T7" fmla="*/ 11 h 547"/>
                  <a:gd name="T8" fmla="*/ 11 w 539"/>
                  <a:gd name="T9" fmla="*/ 0 h 547"/>
                </a:gdLst>
                <a:ahLst/>
                <a:cxnLst>
                  <a:cxn ang="0">
                    <a:pos x="T0" y="T1"/>
                  </a:cxn>
                  <a:cxn ang="0">
                    <a:pos x="T2" y="T3"/>
                  </a:cxn>
                  <a:cxn ang="0">
                    <a:pos x="T4" y="T5"/>
                  </a:cxn>
                  <a:cxn ang="0">
                    <a:pos x="T6" y="T7"/>
                  </a:cxn>
                  <a:cxn ang="0">
                    <a:pos x="T8" y="T9"/>
                  </a:cxn>
                </a:cxnLst>
                <a:rect l="0" t="0" r="r" b="b"/>
                <a:pathLst>
                  <a:path w="539" h="547">
                    <a:moveTo>
                      <a:pt x="11" y="0"/>
                    </a:moveTo>
                    <a:lnTo>
                      <a:pt x="539" y="536"/>
                    </a:lnTo>
                    <a:lnTo>
                      <a:pt x="528" y="547"/>
                    </a:lnTo>
                    <a:lnTo>
                      <a:pt x="0" y="1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0" name="Freeform 72">
                <a:extLst>
                  <a:ext uri="{FF2B5EF4-FFF2-40B4-BE49-F238E27FC236}">
                    <a16:creationId xmlns:a16="http://schemas.microsoft.com/office/drawing/2014/main" xmlns="" id="{D68C47D5-E839-4C90-AB54-EE87E420EF8A}"/>
                  </a:ext>
                </a:extLst>
              </p:cNvPr>
              <p:cNvSpPr>
                <a:spLocks/>
              </p:cNvSpPr>
              <p:nvPr/>
            </p:nvSpPr>
            <p:spPr bwMode="auto">
              <a:xfrm>
                <a:off x="2133600" y="3119438"/>
                <a:ext cx="923925" cy="850900"/>
              </a:xfrm>
              <a:custGeom>
                <a:avLst/>
                <a:gdLst>
                  <a:gd name="T0" fmla="*/ 118 w 1164"/>
                  <a:gd name="T1" fmla="*/ 8 h 1072"/>
                  <a:gd name="T2" fmla="*/ 74 w 1164"/>
                  <a:gd name="T3" fmla="*/ 93 h 1072"/>
                  <a:gd name="T4" fmla="*/ 57 w 1164"/>
                  <a:gd name="T5" fmla="*/ 131 h 1072"/>
                  <a:gd name="T6" fmla="*/ 31 w 1164"/>
                  <a:gd name="T7" fmla="*/ 223 h 1072"/>
                  <a:gd name="T8" fmla="*/ 17 w 1164"/>
                  <a:gd name="T9" fmla="*/ 321 h 1072"/>
                  <a:gd name="T10" fmla="*/ 18 w 1164"/>
                  <a:gd name="T11" fmla="*/ 442 h 1072"/>
                  <a:gd name="T12" fmla="*/ 46 w 1164"/>
                  <a:gd name="T13" fmla="*/ 577 h 1072"/>
                  <a:gd name="T14" fmla="*/ 68 w 1164"/>
                  <a:gd name="T15" fmla="*/ 636 h 1072"/>
                  <a:gd name="T16" fmla="*/ 131 w 1164"/>
                  <a:gd name="T17" fmla="*/ 754 h 1072"/>
                  <a:gd name="T18" fmla="*/ 215 w 1164"/>
                  <a:gd name="T19" fmla="*/ 857 h 1072"/>
                  <a:gd name="T20" fmla="*/ 319 w 1164"/>
                  <a:gd name="T21" fmla="*/ 942 h 1072"/>
                  <a:gd name="T22" fmla="*/ 437 w 1164"/>
                  <a:gd name="T23" fmla="*/ 1004 h 1072"/>
                  <a:gd name="T24" fmla="*/ 494 w 1164"/>
                  <a:gd name="T25" fmla="*/ 1026 h 1072"/>
                  <a:gd name="T26" fmla="*/ 630 w 1164"/>
                  <a:gd name="T27" fmla="*/ 1054 h 1072"/>
                  <a:gd name="T28" fmla="*/ 766 w 1164"/>
                  <a:gd name="T29" fmla="*/ 1054 h 1072"/>
                  <a:gd name="T30" fmla="*/ 891 w 1164"/>
                  <a:gd name="T31" fmla="*/ 1032 h 1072"/>
                  <a:gd name="T32" fmla="*/ 945 w 1164"/>
                  <a:gd name="T33" fmla="*/ 1013 h 1072"/>
                  <a:gd name="T34" fmla="*/ 1055 w 1164"/>
                  <a:gd name="T35" fmla="*/ 958 h 1072"/>
                  <a:gd name="T36" fmla="*/ 1155 w 1164"/>
                  <a:gd name="T37" fmla="*/ 884 h 1072"/>
                  <a:gd name="T38" fmla="*/ 1116 w 1164"/>
                  <a:gd name="T39" fmla="*/ 934 h 1072"/>
                  <a:gd name="T40" fmla="*/ 1013 w 1164"/>
                  <a:gd name="T41" fmla="*/ 999 h 1072"/>
                  <a:gd name="T42" fmla="*/ 950 w 1164"/>
                  <a:gd name="T43" fmla="*/ 1026 h 1072"/>
                  <a:gd name="T44" fmla="*/ 829 w 1164"/>
                  <a:gd name="T45" fmla="*/ 1059 h 1072"/>
                  <a:gd name="T46" fmla="*/ 700 w 1164"/>
                  <a:gd name="T47" fmla="*/ 1072 h 1072"/>
                  <a:gd name="T48" fmla="*/ 560 w 1164"/>
                  <a:gd name="T49" fmla="*/ 1058 h 1072"/>
                  <a:gd name="T50" fmla="*/ 431 w 1164"/>
                  <a:gd name="T51" fmla="*/ 1017 h 1072"/>
                  <a:gd name="T52" fmla="*/ 365 w 1164"/>
                  <a:gd name="T53" fmla="*/ 986 h 1072"/>
                  <a:gd name="T54" fmla="*/ 254 w 1164"/>
                  <a:gd name="T55" fmla="*/ 912 h 1072"/>
                  <a:gd name="T56" fmla="*/ 160 w 1164"/>
                  <a:gd name="T57" fmla="*/ 818 h 1072"/>
                  <a:gd name="T58" fmla="*/ 85 w 1164"/>
                  <a:gd name="T59" fmla="*/ 708 h 1072"/>
                  <a:gd name="T60" fmla="*/ 55 w 1164"/>
                  <a:gd name="T61" fmla="*/ 641 h 1072"/>
                  <a:gd name="T62" fmla="*/ 15 w 1164"/>
                  <a:gd name="T63" fmla="*/ 511 h 1072"/>
                  <a:gd name="T64" fmla="*/ 0 w 1164"/>
                  <a:gd name="T65" fmla="*/ 371 h 1072"/>
                  <a:gd name="T66" fmla="*/ 7 w 1164"/>
                  <a:gd name="T67" fmla="*/ 271 h 1072"/>
                  <a:gd name="T68" fmla="*/ 28 w 1164"/>
                  <a:gd name="T69" fmla="*/ 177 h 1072"/>
                  <a:gd name="T70" fmla="*/ 61 w 1164"/>
                  <a:gd name="T71" fmla="*/ 87 h 1072"/>
                  <a:gd name="T72" fmla="*/ 83 w 1164"/>
                  <a:gd name="T73" fmla="*/ 3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4" h="1072">
                    <a:moveTo>
                      <a:pt x="107" y="0"/>
                    </a:moveTo>
                    <a:lnTo>
                      <a:pt x="118" y="8"/>
                    </a:lnTo>
                    <a:lnTo>
                      <a:pt x="94" y="50"/>
                    </a:lnTo>
                    <a:lnTo>
                      <a:pt x="74" y="93"/>
                    </a:lnTo>
                    <a:lnTo>
                      <a:pt x="74" y="93"/>
                    </a:lnTo>
                    <a:lnTo>
                      <a:pt x="57" y="131"/>
                    </a:lnTo>
                    <a:lnTo>
                      <a:pt x="42" y="177"/>
                    </a:lnTo>
                    <a:lnTo>
                      <a:pt x="31" y="223"/>
                    </a:lnTo>
                    <a:lnTo>
                      <a:pt x="22" y="271"/>
                    </a:lnTo>
                    <a:lnTo>
                      <a:pt x="17" y="321"/>
                    </a:lnTo>
                    <a:lnTo>
                      <a:pt x="15" y="371"/>
                    </a:lnTo>
                    <a:lnTo>
                      <a:pt x="18" y="442"/>
                    </a:lnTo>
                    <a:lnTo>
                      <a:pt x="29" y="511"/>
                    </a:lnTo>
                    <a:lnTo>
                      <a:pt x="46" y="577"/>
                    </a:lnTo>
                    <a:lnTo>
                      <a:pt x="68" y="636"/>
                    </a:lnTo>
                    <a:lnTo>
                      <a:pt x="68" y="636"/>
                    </a:lnTo>
                    <a:lnTo>
                      <a:pt x="96" y="697"/>
                    </a:lnTo>
                    <a:lnTo>
                      <a:pt x="131" y="754"/>
                    </a:lnTo>
                    <a:lnTo>
                      <a:pt x="171" y="807"/>
                    </a:lnTo>
                    <a:lnTo>
                      <a:pt x="215" y="857"/>
                    </a:lnTo>
                    <a:lnTo>
                      <a:pt x="265" y="901"/>
                    </a:lnTo>
                    <a:lnTo>
                      <a:pt x="319" y="942"/>
                    </a:lnTo>
                    <a:lnTo>
                      <a:pt x="376" y="975"/>
                    </a:lnTo>
                    <a:lnTo>
                      <a:pt x="437" y="1004"/>
                    </a:lnTo>
                    <a:lnTo>
                      <a:pt x="437" y="1004"/>
                    </a:lnTo>
                    <a:lnTo>
                      <a:pt x="494" y="1026"/>
                    </a:lnTo>
                    <a:lnTo>
                      <a:pt x="560" y="1043"/>
                    </a:lnTo>
                    <a:lnTo>
                      <a:pt x="630" y="1054"/>
                    </a:lnTo>
                    <a:lnTo>
                      <a:pt x="700" y="1058"/>
                    </a:lnTo>
                    <a:lnTo>
                      <a:pt x="766" y="1054"/>
                    </a:lnTo>
                    <a:lnTo>
                      <a:pt x="829" y="1045"/>
                    </a:lnTo>
                    <a:lnTo>
                      <a:pt x="891" y="1032"/>
                    </a:lnTo>
                    <a:lnTo>
                      <a:pt x="945" y="1013"/>
                    </a:lnTo>
                    <a:lnTo>
                      <a:pt x="945" y="1013"/>
                    </a:lnTo>
                    <a:lnTo>
                      <a:pt x="1002" y="988"/>
                    </a:lnTo>
                    <a:lnTo>
                      <a:pt x="1055" y="958"/>
                    </a:lnTo>
                    <a:lnTo>
                      <a:pt x="1105" y="923"/>
                    </a:lnTo>
                    <a:lnTo>
                      <a:pt x="1155" y="884"/>
                    </a:lnTo>
                    <a:lnTo>
                      <a:pt x="1164" y="896"/>
                    </a:lnTo>
                    <a:lnTo>
                      <a:pt x="1116" y="934"/>
                    </a:lnTo>
                    <a:lnTo>
                      <a:pt x="1066" y="969"/>
                    </a:lnTo>
                    <a:lnTo>
                      <a:pt x="1013" y="999"/>
                    </a:lnTo>
                    <a:lnTo>
                      <a:pt x="956" y="1024"/>
                    </a:lnTo>
                    <a:lnTo>
                      <a:pt x="950" y="1026"/>
                    </a:lnTo>
                    <a:lnTo>
                      <a:pt x="891" y="1047"/>
                    </a:lnTo>
                    <a:lnTo>
                      <a:pt x="829" y="1059"/>
                    </a:lnTo>
                    <a:lnTo>
                      <a:pt x="766" y="1069"/>
                    </a:lnTo>
                    <a:lnTo>
                      <a:pt x="700" y="1072"/>
                    </a:lnTo>
                    <a:lnTo>
                      <a:pt x="630" y="1069"/>
                    </a:lnTo>
                    <a:lnTo>
                      <a:pt x="560" y="1058"/>
                    </a:lnTo>
                    <a:lnTo>
                      <a:pt x="494" y="1041"/>
                    </a:lnTo>
                    <a:lnTo>
                      <a:pt x="431" y="1017"/>
                    </a:lnTo>
                    <a:lnTo>
                      <a:pt x="425" y="1015"/>
                    </a:lnTo>
                    <a:lnTo>
                      <a:pt x="365" y="986"/>
                    </a:lnTo>
                    <a:lnTo>
                      <a:pt x="308" y="953"/>
                    </a:lnTo>
                    <a:lnTo>
                      <a:pt x="254" y="912"/>
                    </a:lnTo>
                    <a:lnTo>
                      <a:pt x="204" y="868"/>
                    </a:lnTo>
                    <a:lnTo>
                      <a:pt x="160" y="818"/>
                    </a:lnTo>
                    <a:lnTo>
                      <a:pt x="120" y="765"/>
                    </a:lnTo>
                    <a:lnTo>
                      <a:pt x="85" y="708"/>
                    </a:lnTo>
                    <a:lnTo>
                      <a:pt x="57" y="647"/>
                    </a:lnTo>
                    <a:lnTo>
                      <a:pt x="55" y="641"/>
                    </a:lnTo>
                    <a:lnTo>
                      <a:pt x="31" y="577"/>
                    </a:lnTo>
                    <a:lnTo>
                      <a:pt x="15" y="511"/>
                    </a:lnTo>
                    <a:lnTo>
                      <a:pt x="4" y="442"/>
                    </a:lnTo>
                    <a:lnTo>
                      <a:pt x="0" y="371"/>
                    </a:lnTo>
                    <a:lnTo>
                      <a:pt x="2" y="321"/>
                    </a:lnTo>
                    <a:lnTo>
                      <a:pt x="7" y="271"/>
                    </a:lnTo>
                    <a:lnTo>
                      <a:pt x="17" y="223"/>
                    </a:lnTo>
                    <a:lnTo>
                      <a:pt x="28" y="177"/>
                    </a:lnTo>
                    <a:lnTo>
                      <a:pt x="42" y="131"/>
                    </a:lnTo>
                    <a:lnTo>
                      <a:pt x="61" y="87"/>
                    </a:lnTo>
                    <a:lnTo>
                      <a:pt x="63" y="81"/>
                    </a:lnTo>
                    <a:lnTo>
                      <a:pt x="83" y="39"/>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1" name="Freeform 73">
                <a:extLst>
                  <a:ext uri="{FF2B5EF4-FFF2-40B4-BE49-F238E27FC236}">
                    <a16:creationId xmlns:a16="http://schemas.microsoft.com/office/drawing/2014/main" xmlns="" id="{3DC49FDD-6F5B-4E0D-A826-603D43BA13D5}"/>
                  </a:ext>
                </a:extLst>
              </p:cNvPr>
              <p:cNvSpPr>
                <a:spLocks/>
              </p:cNvSpPr>
              <p:nvPr/>
            </p:nvSpPr>
            <p:spPr bwMode="auto">
              <a:xfrm>
                <a:off x="2346325" y="2857500"/>
                <a:ext cx="898525" cy="941388"/>
              </a:xfrm>
              <a:custGeom>
                <a:avLst/>
                <a:gdLst>
                  <a:gd name="T0" fmla="*/ 503 w 1131"/>
                  <a:gd name="T1" fmla="*/ 3 h 1186"/>
                  <a:gd name="T2" fmla="*/ 637 w 1131"/>
                  <a:gd name="T3" fmla="*/ 31 h 1186"/>
                  <a:gd name="T4" fmla="*/ 707 w 1131"/>
                  <a:gd name="T5" fmla="*/ 57 h 1186"/>
                  <a:gd name="T6" fmla="*/ 823 w 1131"/>
                  <a:gd name="T7" fmla="*/ 119 h 1186"/>
                  <a:gd name="T8" fmla="*/ 926 w 1131"/>
                  <a:gd name="T9" fmla="*/ 206 h 1186"/>
                  <a:gd name="T10" fmla="*/ 1011 w 1131"/>
                  <a:gd name="T11" fmla="*/ 307 h 1186"/>
                  <a:gd name="T12" fmla="*/ 1076 w 1131"/>
                  <a:gd name="T13" fmla="*/ 425 h 1186"/>
                  <a:gd name="T14" fmla="*/ 1099 w 1131"/>
                  <a:gd name="T15" fmla="*/ 495 h 1186"/>
                  <a:gd name="T16" fmla="*/ 1127 w 1131"/>
                  <a:gd name="T17" fmla="*/ 631 h 1186"/>
                  <a:gd name="T18" fmla="*/ 1127 w 1131"/>
                  <a:gd name="T19" fmla="*/ 770 h 1186"/>
                  <a:gd name="T20" fmla="*/ 1101 w 1131"/>
                  <a:gd name="T21" fmla="*/ 900 h 1186"/>
                  <a:gd name="T22" fmla="*/ 1077 w 1131"/>
                  <a:gd name="T23" fmla="*/ 969 h 1186"/>
                  <a:gd name="T24" fmla="*/ 1017 w 1131"/>
                  <a:gd name="T25" fmla="*/ 1085 h 1186"/>
                  <a:gd name="T26" fmla="*/ 937 w 1131"/>
                  <a:gd name="T27" fmla="*/ 1186 h 1186"/>
                  <a:gd name="T28" fmla="*/ 969 w 1131"/>
                  <a:gd name="T29" fmla="*/ 1125 h 1186"/>
                  <a:gd name="T30" fmla="*/ 1039 w 1131"/>
                  <a:gd name="T31" fmla="*/ 1016 h 1186"/>
                  <a:gd name="T32" fmla="*/ 1066 w 1131"/>
                  <a:gd name="T33" fmla="*/ 957 h 1186"/>
                  <a:gd name="T34" fmla="*/ 1103 w 1131"/>
                  <a:gd name="T35" fmla="*/ 836 h 1186"/>
                  <a:gd name="T36" fmla="*/ 1116 w 1131"/>
                  <a:gd name="T37" fmla="*/ 701 h 1186"/>
                  <a:gd name="T38" fmla="*/ 1101 w 1131"/>
                  <a:gd name="T39" fmla="*/ 561 h 1186"/>
                  <a:gd name="T40" fmla="*/ 1064 w 1131"/>
                  <a:gd name="T41" fmla="*/ 436 h 1186"/>
                  <a:gd name="T42" fmla="*/ 1035 w 1131"/>
                  <a:gd name="T43" fmla="*/ 375 h 1186"/>
                  <a:gd name="T44" fmla="*/ 959 w 1131"/>
                  <a:gd name="T45" fmla="*/ 265 h 1186"/>
                  <a:gd name="T46" fmla="*/ 866 w 1131"/>
                  <a:gd name="T47" fmla="*/ 171 h 1186"/>
                  <a:gd name="T48" fmla="*/ 755 w 1131"/>
                  <a:gd name="T49" fmla="*/ 97 h 1186"/>
                  <a:gd name="T50" fmla="*/ 696 w 1131"/>
                  <a:gd name="T51" fmla="*/ 68 h 1186"/>
                  <a:gd name="T52" fmla="*/ 571 w 1131"/>
                  <a:gd name="T53" fmla="*/ 29 h 1186"/>
                  <a:gd name="T54" fmla="*/ 431 w 1131"/>
                  <a:gd name="T55" fmla="*/ 14 h 1186"/>
                  <a:gd name="T56" fmla="*/ 313 w 1131"/>
                  <a:gd name="T57" fmla="*/ 26 h 1186"/>
                  <a:gd name="T58" fmla="*/ 201 w 1131"/>
                  <a:gd name="T59" fmla="*/ 53 h 1186"/>
                  <a:gd name="T60" fmla="*/ 155 w 1131"/>
                  <a:gd name="T61" fmla="*/ 73 h 1186"/>
                  <a:gd name="T62" fmla="*/ 55 w 1131"/>
                  <a:gd name="T63" fmla="*/ 127 h 1186"/>
                  <a:gd name="T64" fmla="*/ 0 w 1131"/>
                  <a:gd name="T65" fmla="*/ 149 h 1186"/>
                  <a:gd name="T66" fmla="*/ 92 w 1131"/>
                  <a:gd name="T67" fmla="*/ 86 h 1186"/>
                  <a:gd name="T68" fmla="*/ 149 w 1131"/>
                  <a:gd name="T69" fmla="*/ 61 h 1186"/>
                  <a:gd name="T70" fmla="*/ 256 w 1131"/>
                  <a:gd name="T71" fmla="*/ 22 h 1186"/>
                  <a:gd name="T72" fmla="*/ 372 w 1131"/>
                  <a:gd name="T73" fmla="*/ 2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1" h="1186">
                    <a:moveTo>
                      <a:pt x="431" y="0"/>
                    </a:moveTo>
                    <a:lnTo>
                      <a:pt x="503" y="3"/>
                    </a:lnTo>
                    <a:lnTo>
                      <a:pt x="571" y="14"/>
                    </a:lnTo>
                    <a:lnTo>
                      <a:pt x="637" y="31"/>
                    </a:lnTo>
                    <a:lnTo>
                      <a:pt x="702" y="55"/>
                    </a:lnTo>
                    <a:lnTo>
                      <a:pt x="707" y="57"/>
                    </a:lnTo>
                    <a:lnTo>
                      <a:pt x="766" y="86"/>
                    </a:lnTo>
                    <a:lnTo>
                      <a:pt x="823" y="119"/>
                    </a:lnTo>
                    <a:lnTo>
                      <a:pt x="877" y="160"/>
                    </a:lnTo>
                    <a:lnTo>
                      <a:pt x="926" y="206"/>
                    </a:lnTo>
                    <a:lnTo>
                      <a:pt x="971" y="254"/>
                    </a:lnTo>
                    <a:lnTo>
                      <a:pt x="1011" y="307"/>
                    </a:lnTo>
                    <a:lnTo>
                      <a:pt x="1046" y="364"/>
                    </a:lnTo>
                    <a:lnTo>
                      <a:pt x="1076" y="425"/>
                    </a:lnTo>
                    <a:lnTo>
                      <a:pt x="1077" y="431"/>
                    </a:lnTo>
                    <a:lnTo>
                      <a:pt x="1099" y="495"/>
                    </a:lnTo>
                    <a:lnTo>
                      <a:pt x="1116" y="561"/>
                    </a:lnTo>
                    <a:lnTo>
                      <a:pt x="1127" y="631"/>
                    </a:lnTo>
                    <a:lnTo>
                      <a:pt x="1131" y="701"/>
                    </a:lnTo>
                    <a:lnTo>
                      <a:pt x="1127" y="770"/>
                    </a:lnTo>
                    <a:lnTo>
                      <a:pt x="1118" y="836"/>
                    </a:lnTo>
                    <a:lnTo>
                      <a:pt x="1101" y="900"/>
                    </a:lnTo>
                    <a:lnTo>
                      <a:pt x="1079" y="963"/>
                    </a:lnTo>
                    <a:lnTo>
                      <a:pt x="1077" y="969"/>
                    </a:lnTo>
                    <a:lnTo>
                      <a:pt x="1050" y="1027"/>
                    </a:lnTo>
                    <a:lnTo>
                      <a:pt x="1017" y="1085"/>
                    </a:lnTo>
                    <a:lnTo>
                      <a:pt x="980" y="1136"/>
                    </a:lnTo>
                    <a:lnTo>
                      <a:pt x="937" y="1186"/>
                    </a:lnTo>
                    <a:lnTo>
                      <a:pt x="926" y="1177"/>
                    </a:lnTo>
                    <a:lnTo>
                      <a:pt x="969" y="1125"/>
                    </a:lnTo>
                    <a:lnTo>
                      <a:pt x="1006" y="1074"/>
                    </a:lnTo>
                    <a:lnTo>
                      <a:pt x="1039" y="1016"/>
                    </a:lnTo>
                    <a:lnTo>
                      <a:pt x="1066" y="957"/>
                    </a:lnTo>
                    <a:lnTo>
                      <a:pt x="1066" y="957"/>
                    </a:lnTo>
                    <a:lnTo>
                      <a:pt x="1087" y="900"/>
                    </a:lnTo>
                    <a:lnTo>
                      <a:pt x="1103" y="836"/>
                    </a:lnTo>
                    <a:lnTo>
                      <a:pt x="1112" y="770"/>
                    </a:lnTo>
                    <a:lnTo>
                      <a:pt x="1116" y="701"/>
                    </a:lnTo>
                    <a:lnTo>
                      <a:pt x="1112" y="631"/>
                    </a:lnTo>
                    <a:lnTo>
                      <a:pt x="1101" y="561"/>
                    </a:lnTo>
                    <a:lnTo>
                      <a:pt x="1085" y="495"/>
                    </a:lnTo>
                    <a:lnTo>
                      <a:pt x="1064" y="436"/>
                    </a:lnTo>
                    <a:lnTo>
                      <a:pt x="1064" y="436"/>
                    </a:lnTo>
                    <a:lnTo>
                      <a:pt x="1035" y="375"/>
                    </a:lnTo>
                    <a:lnTo>
                      <a:pt x="1000" y="318"/>
                    </a:lnTo>
                    <a:lnTo>
                      <a:pt x="959" y="265"/>
                    </a:lnTo>
                    <a:lnTo>
                      <a:pt x="915" y="217"/>
                    </a:lnTo>
                    <a:lnTo>
                      <a:pt x="866" y="171"/>
                    </a:lnTo>
                    <a:lnTo>
                      <a:pt x="812" y="131"/>
                    </a:lnTo>
                    <a:lnTo>
                      <a:pt x="755" y="97"/>
                    </a:lnTo>
                    <a:lnTo>
                      <a:pt x="696" y="68"/>
                    </a:lnTo>
                    <a:lnTo>
                      <a:pt x="696" y="68"/>
                    </a:lnTo>
                    <a:lnTo>
                      <a:pt x="637" y="46"/>
                    </a:lnTo>
                    <a:lnTo>
                      <a:pt x="571" y="29"/>
                    </a:lnTo>
                    <a:lnTo>
                      <a:pt x="503" y="18"/>
                    </a:lnTo>
                    <a:lnTo>
                      <a:pt x="431" y="14"/>
                    </a:lnTo>
                    <a:lnTo>
                      <a:pt x="372" y="16"/>
                    </a:lnTo>
                    <a:lnTo>
                      <a:pt x="313" y="26"/>
                    </a:lnTo>
                    <a:lnTo>
                      <a:pt x="256" y="37"/>
                    </a:lnTo>
                    <a:lnTo>
                      <a:pt x="201" y="53"/>
                    </a:lnTo>
                    <a:lnTo>
                      <a:pt x="155" y="73"/>
                    </a:lnTo>
                    <a:lnTo>
                      <a:pt x="155" y="73"/>
                    </a:lnTo>
                    <a:lnTo>
                      <a:pt x="103" y="97"/>
                    </a:lnTo>
                    <a:lnTo>
                      <a:pt x="55" y="127"/>
                    </a:lnTo>
                    <a:lnTo>
                      <a:pt x="9" y="160"/>
                    </a:lnTo>
                    <a:lnTo>
                      <a:pt x="0" y="149"/>
                    </a:lnTo>
                    <a:lnTo>
                      <a:pt x="44" y="116"/>
                    </a:lnTo>
                    <a:lnTo>
                      <a:pt x="92" y="86"/>
                    </a:lnTo>
                    <a:lnTo>
                      <a:pt x="144" y="62"/>
                    </a:lnTo>
                    <a:lnTo>
                      <a:pt x="149" y="61"/>
                    </a:lnTo>
                    <a:lnTo>
                      <a:pt x="201" y="38"/>
                    </a:lnTo>
                    <a:lnTo>
                      <a:pt x="256" y="22"/>
                    </a:lnTo>
                    <a:lnTo>
                      <a:pt x="313" y="11"/>
                    </a:lnTo>
                    <a:lnTo>
                      <a:pt x="372" y="2"/>
                    </a:lnTo>
                    <a:lnTo>
                      <a:pt x="4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12" name="Freeform 74">
                <a:extLst>
                  <a:ext uri="{FF2B5EF4-FFF2-40B4-BE49-F238E27FC236}">
                    <a16:creationId xmlns:a16="http://schemas.microsoft.com/office/drawing/2014/main" xmlns="" id="{29D4410B-333F-4EC2-BDA2-014B378C5430}"/>
                  </a:ext>
                </a:extLst>
              </p:cNvPr>
              <p:cNvSpPr>
                <a:spLocks/>
              </p:cNvSpPr>
              <p:nvPr/>
            </p:nvSpPr>
            <p:spPr bwMode="auto">
              <a:xfrm>
                <a:off x="2185988" y="3079750"/>
                <a:ext cx="71438" cy="77788"/>
              </a:xfrm>
              <a:custGeom>
                <a:avLst/>
                <a:gdLst>
                  <a:gd name="T0" fmla="*/ 91 w 91"/>
                  <a:gd name="T1" fmla="*/ 0 h 97"/>
                  <a:gd name="T2" fmla="*/ 78 w 91"/>
                  <a:gd name="T3" fmla="*/ 97 h 97"/>
                  <a:gd name="T4" fmla="*/ 0 w 91"/>
                  <a:gd name="T5" fmla="*/ 38 h 97"/>
                  <a:gd name="T6" fmla="*/ 91 w 91"/>
                  <a:gd name="T7" fmla="*/ 0 h 97"/>
                </a:gdLst>
                <a:ahLst/>
                <a:cxnLst>
                  <a:cxn ang="0">
                    <a:pos x="T0" y="T1"/>
                  </a:cxn>
                  <a:cxn ang="0">
                    <a:pos x="T2" y="T3"/>
                  </a:cxn>
                  <a:cxn ang="0">
                    <a:pos x="T4" y="T5"/>
                  </a:cxn>
                  <a:cxn ang="0">
                    <a:pos x="T6" y="T7"/>
                  </a:cxn>
                </a:cxnLst>
                <a:rect l="0" t="0" r="r" b="b"/>
                <a:pathLst>
                  <a:path w="91" h="97">
                    <a:moveTo>
                      <a:pt x="91" y="0"/>
                    </a:moveTo>
                    <a:lnTo>
                      <a:pt x="78" y="97"/>
                    </a:lnTo>
                    <a:lnTo>
                      <a:pt x="0" y="38"/>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xmlns="" id="{D6DE915F-D4E5-45CE-8539-5E4CE0FDAB6E}"/>
                </a:ext>
              </a:extLst>
            </p:cNvPr>
            <p:cNvGrpSpPr/>
            <p:nvPr/>
          </p:nvGrpSpPr>
          <p:grpSpPr>
            <a:xfrm>
              <a:off x="1253116" y="1385963"/>
              <a:ext cx="1042937" cy="2912465"/>
              <a:chOff x="3048000" y="1682750"/>
              <a:chExt cx="1109663" cy="3098800"/>
            </a:xfrm>
            <a:solidFill>
              <a:schemeClr val="bg2"/>
            </a:solidFill>
          </p:grpSpPr>
          <p:sp>
            <p:nvSpPr>
              <p:cNvPr id="103" name="Freeform 75">
                <a:extLst>
                  <a:ext uri="{FF2B5EF4-FFF2-40B4-BE49-F238E27FC236}">
                    <a16:creationId xmlns:a16="http://schemas.microsoft.com/office/drawing/2014/main" xmlns="" id="{4A08D260-D8AF-4AFC-A305-45F3BA443030}"/>
                  </a:ext>
                </a:extLst>
              </p:cNvPr>
              <p:cNvSpPr>
                <a:spLocks/>
              </p:cNvSpPr>
              <p:nvPr/>
            </p:nvSpPr>
            <p:spPr bwMode="auto">
              <a:xfrm>
                <a:off x="3559175" y="2797175"/>
                <a:ext cx="523875" cy="1984375"/>
              </a:xfrm>
              <a:custGeom>
                <a:avLst/>
                <a:gdLst>
                  <a:gd name="T0" fmla="*/ 5 w 659"/>
                  <a:gd name="T1" fmla="*/ 0 h 2500"/>
                  <a:gd name="T2" fmla="*/ 20 w 659"/>
                  <a:gd name="T3" fmla="*/ 0 h 2500"/>
                  <a:gd name="T4" fmla="*/ 15 w 659"/>
                  <a:gd name="T5" fmla="*/ 1853 h 2500"/>
                  <a:gd name="T6" fmla="*/ 659 w 659"/>
                  <a:gd name="T7" fmla="*/ 2489 h 2500"/>
                  <a:gd name="T8" fmla="*/ 648 w 659"/>
                  <a:gd name="T9" fmla="*/ 2500 h 2500"/>
                  <a:gd name="T10" fmla="*/ 2 w 659"/>
                  <a:gd name="T11" fmla="*/ 1862 h 2500"/>
                  <a:gd name="T12" fmla="*/ 0 w 659"/>
                  <a:gd name="T13" fmla="*/ 1860 h 2500"/>
                  <a:gd name="T14" fmla="*/ 0 w 659"/>
                  <a:gd name="T15" fmla="*/ 1857 h 2500"/>
                  <a:gd name="T16" fmla="*/ 5 w 659"/>
                  <a:gd name="T17" fmla="*/ 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2500">
                    <a:moveTo>
                      <a:pt x="5" y="0"/>
                    </a:moveTo>
                    <a:lnTo>
                      <a:pt x="20" y="0"/>
                    </a:lnTo>
                    <a:lnTo>
                      <a:pt x="15" y="1853"/>
                    </a:lnTo>
                    <a:lnTo>
                      <a:pt x="659" y="2489"/>
                    </a:lnTo>
                    <a:lnTo>
                      <a:pt x="648" y="2500"/>
                    </a:lnTo>
                    <a:lnTo>
                      <a:pt x="2" y="1862"/>
                    </a:lnTo>
                    <a:lnTo>
                      <a:pt x="0" y="1860"/>
                    </a:lnTo>
                    <a:lnTo>
                      <a:pt x="0" y="1857"/>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4" name="Freeform 76">
                <a:extLst>
                  <a:ext uri="{FF2B5EF4-FFF2-40B4-BE49-F238E27FC236}">
                    <a16:creationId xmlns:a16="http://schemas.microsoft.com/office/drawing/2014/main" xmlns="" id="{C9592E2F-23E2-497F-92CE-67CC04B22B06}"/>
                  </a:ext>
                </a:extLst>
              </p:cNvPr>
              <p:cNvSpPr>
                <a:spLocks/>
              </p:cNvSpPr>
              <p:nvPr/>
            </p:nvSpPr>
            <p:spPr bwMode="auto">
              <a:xfrm>
                <a:off x="3603625" y="2798763"/>
                <a:ext cx="17463" cy="596900"/>
              </a:xfrm>
              <a:custGeom>
                <a:avLst/>
                <a:gdLst>
                  <a:gd name="T0" fmla="*/ 5 w 20"/>
                  <a:gd name="T1" fmla="*/ 0 h 752"/>
                  <a:gd name="T2" fmla="*/ 20 w 20"/>
                  <a:gd name="T3" fmla="*/ 0 h 752"/>
                  <a:gd name="T4" fmla="*/ 15 w 20"/>
                  <a:gd name="T5" fmla="*/ 752 h 752"/>
                  <a:gd name="T6" fmla="*/ 0 w 20"/>
                  <a:gd name="T7" fmla="*/ 752 h 752"/>
                  <a:gd name="T8" fmla="*/ 5 w 20"/>
                  <a:gd name="T9" fmla="*/ 0 h 752"/>
                </a:gdLst>
                <a:ahLst/>
                <a:cxnLst>
                  <a:cxn ang="0">
                    <a:pos x="T0" y="T1"/>
                  </a:cxn>
                  <a:cxn ang="0">
                    <a:pos x="T2" y="T3"/>
                  </a:cxn>
                  <a:cxn ang="0">
                    <a:pos x="T4" y="T5"/>
                  </a:cxn>
                  <a:cxn ang="0">
                    <a:pos x="T6" y="T7"/>
                  </a:cxn>
                  <a:cxn ang="0">
                    <a:pos x="T8" y="T9"/>
                  </a:cxn>
                </a:cxnLst>
                <a:rect l="0" t="0" r="r" b="b"/>
                <a:pathLst>
                  <a:path w="20" h="752">
                    <a:moveTo>
                      <a:pt x="5" y="0"/>
                    </a:moveTo>
                    <a:lnTo>
                      <a:pt x="20" y="0"/>
                    </a:lnTo>
                    <a:lnTo>
                      <a:pt x="15" y="752"/>
                    </a:lnTo>
                    <a:lnTo>
                      <a:pt x="0" y="75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5" name="Freeform 77">
                <a:extLst>
                  <a:ext uri="{FF2B5EF4-FFF2-40B4-BE49-F238E27FC236}">
                    <a16:creationId xmlns:a16="http://schemas.microsoft.com/office/drawing/2014/main" xmlns="" id="{77856ADC-B6B1-4066-871B-36B0A37BC232}"/>
                  </a:ext>
                </a:extLst>
              </p:cNvPr>
              <p:cNvSpPr>
                <a:spLocks/>
              </p:cNvSpPr>
              <p:nvPr/>
            </p:nvSpPr>
            <p:spPr bwMode="auto">
              <a:xfrm>
                <a:off x="3048000" y="1714500"/>
                <a:ext cx="520700" cy="1093788"/>
              </a:xfrm>
              <a:custGeom>
                <a:avLst/>
                <a:gdLst>
                  <a:gd name="T0" fmla="*/ 547 w 658"/>
                  <a:gd name="T1" fmla="*/ 13 h 1380"/>
                  <a:gd name="T2" fmla="*/ 455 w 658"/>
                  <a:gd name="T3" fmla="*/ 41 h 1380"/>
                  <a:gd name="T4" fmla="*/ 416 w 658"/>
                  <a:gd name="T5" fmla="*/ 58 h 1380"/>
                  <a:gd name="T6" fmla="*/ 332 w 658"/>
                  <a:gd name="T7" fmla="*/ 104 h 1380"/>
                  <a:gd name="T8" fmla="*/ 252 w 658"/>
                  <a:gd name="T9" fmla="*/ 163 h 1380"/>
                  <a:gd name="T10" fmla="*/ 168 w 658"/>
                  <a:gd name="T11" fmla="*/ 251 h 1380"/>
                  <a:gd name="T12" fmla="*/ 92 w 658"/>
                  <a:gd name="T13" fmla="*/ 365 h 1380"/>
                  <a:gd name="T14" fmla="*/ 63 w 658"/>
                  <a:gd name="T15" fmla="*/ 428 h 1380"/>
                  <a:gd name="T16" fmla="*/ 28 w 658"/>
                  <a:gd name="T17" fmla="*/ 549 h 1380"/>
                  <a:gd name="T18" fmla="*/ 15 w 658"/>
                  <a:gd name="T19" fmla="*/ 682 h 1380"/>
                  <a:gd name="T20" fmla="*/ 28 w 658"/>
                  <a:gd name="T21" fmla="*/ 815 h 1380"/>
                  <a:gd name="T22" fmla="*/ 63 w 658"/>
                  <a:gd name="T23" fmla="*/ 938 h 1380"/>
                  <a:gd name="T24" fmla="*/ 92 w 658"/>
                  <a:gd name="T25" fmla="*/ 999 h 1380"/>
                  <a:gd name="T26" fmla="*/ 168 w 658"/>
                  <a:gd name="T27" fmla="*/ 1113 h 1380"/>
                  <a:gd name="T28" fmla="*/ 264 w 658"/>
                  <a:gd name="T29" fmla="*/ 1211 h 1380"/>
                  <a:gd name="T30" fmla="*/ 370 w 658"/>
                  <a:gd name="T31" fmla="*/ 1282 h 1380"/>
                  <a:gd name="T32" fmla="*/ 426 w 658"/>
                  <a:gd name="T33" fmla="*/ 1310 h 1380"/>
                  <a:gd name="T34" fmla="*/ 538 w 658"/>
                  <a:gd name="T35" fmla="*/ 1347 h 1380"/>
                  <a:gd name="T36" fmla="*/ 658 w 658"/>
                  <a:gd name="T37" fmla="*/ 1365 h 1380"/>
                  <a:gd name="T38" fmla="*/ 597 w 658"/>
                  <a:gd name="T39" fmla="*/ 1374 h 1380"/>
                  <a:gd name="T40" fmla="*/ 477 w 658"/>
                  <a:gd name="T41" fmla="*/ 1345 h 1380"/>
                  <a:gd name="T42" fmla="*/ 415 w 658"/>
                  <a:gd name="T43" fmla="*/ 1321 h 1380"/>
                  <a:gd name="T44" fmla="*/ 304 w 658"/>
                  <a:gd name="T45" fmla="*/ 1260 h 1380"/>
                  <a:gd name="T46" fmla="*/ 205 w 658"/>
                  <a:gd name="T47" fmla="*/ 1177 h 1380"/>
                  <a:gd name="T48" fmla="*/ 116 w 658"/>
                  <a:gd name="T49" fmla="*/ 1069 h 1380"/>
                  <a:gd name="T50" fmla="*/ 52 w 658"/>
                  <a:gd name="T51" fmla="*/ 949 h 1380"/>
                  <a:gd name="T52" fmla="*/ 28 w 658"/>
                  <a:gd name="T53" fmla="*/ 879 h 1380"/>
                  <a:gd name="T54" fmla="*/ 4 w 658"/>
                  <a:gd name="T55" fmla="*/ 748 h 1380"/>
                  <a:gd name="T56" fmla="*/ 4 w 658"/>
                  <a:gd name="T57" fmla="*/ 616 h 1380"/>
                  <a:gd name="T58" fmla="*/ 28 w 658"/>
                  <a:gd name="T59" fmla="*/ 485 h 1380"/>
                  <a:gd name="T60" fmla="*/ 52 w 658"/>
                  <a:gd name="T61" fmla="*/ 417 h 1380"/>
                  <a:gd name="T62" fmla="*/ 116 w 658"/>
                  <a:gd name="T63" fmla="*/ 295 h 1380"/>
                  <a:gd name="T64" fmla="*/ 205 w 658"/>
                  <a:gd name="T65" fmla="*/ 186 h 1380"/>
                  <a:gd name="T66" fmla="*/ 280 w 658"/>
                  <a:gd name="T67" fmla="*/ 120 h 1380"/>
                  <a:gd name="T68" fmla="*/ 361 w 658"/>
                  <a:gd name="T69" fmla="*/ 69 h 1380"/>
                  <a:gd name="T70" fmla="*/ 411 w 658"/>
                  <a:gd name="T71" fmla="*/ 45 h 1380"/>
                  <a:gd name="T72" fmla="*/ 499 w 658"/>
                  <a:gd name="T73" fmla="*/ 11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 h="1380">
                    <a:moveTo>
                      <a:pt x="545" y="0"/>
                    </a:moveTo>
                    <a:lnTo>
                      <a:pt x="547" y="13"/>
                    </a:lnTo>
                    <a:lnTo>
                      <a:pt x="499" y="26"/>
                    </a:lnTo>
                    <a:lnTo>
                      <a:pt x="455" y="41"/>
                    </a:lnTo>
                    <a:lnTo>
                      <a:pt x="416" y="58"/>
                    </a:lnTo>
                    <a:lnTo>
                      <a:pt x="416" y="58"/>
                    </a:lnTo>
                    <a:lnTo>
                      <a:pt x="372" y="80"/>
                    </a:lnTo>
                    <a:lnTo>
                      <a:pt x="332" y="104"/>
                    </a:lnTo>
                    <a:lnTo>
                      <a:pt x="291" y="131"/>
                    </a:lnTo>
                    <a:lnTo>
                      <a:pt x="252" y="163"/>
                    </a:lnTo>
                    <a:lnTo>
                      <a:pt x="216" y="198"/>
                    </a:lnTo>
                    <a:lnTo>
                      <a:pt x="168" y="251"/>
                    </a:lnTo>
                    <a:lnTo>
                      <a:pt x="127" y="306"/>
                    </a:lnTo>
                    <a:lnTo>
                      <a:pt x="92" y="365"/>
                    </a:lnTo>
                    <a:lnTo>
                      <a:pt x="63" y="428"/>
                    </a:lnTo>
                    <a:lnTo>
                      <a:pt x="63" y="428"/>
                    </a:lnTo>
                    <a:lnTo>
                      <a:pt x="42" y="485"/>
                    </a:lnTo>
                    <a:lnTo>
                      <a:pt x="28" y="549"/>
                    </a:lnTo>
                    <a:lnTo>
                      <a:pt x="19" y="616"/>
                    </a:lnTo>
                    <a:lnTo>
                      <a:pt x="15" y="682"/>
                    </a:lnTo>
                    <a:lnTo>
                      <a:pt x="19" y="748"/>
                    </a:lnTo>
                    <a:lnTo>
                      <a:pt x="28" y="815"/>
                    </a:lnTo>
                    <a:lnTo>
                      <a:pt x="42" y="879"/>
                    </a:lnTo>
                    <a:lnTo>
                      <a:pt x="63" y="938"/>
                    </a:lnTo>
                    <a:lnTo>
                      <a:pt x="63" y="938"/>
                    </a:lnTo>
                    <a:lnTo>
                      <a:pt x="92" y="999"/>
                    </a:lnTo>
                    <a:lnTo>
                      <a:pt x="127" y="1058"/>
                    </a:lnTo>
                    <a:lnTo>
                      <a:pt x="168" y="1113"/>
                    </a:lnTo>
                    <a:lnTo>
                      <a:pt x="216" y="1166"/>
                    </a:lnTo>
                    <a:lnTo>
                      <a:pt x="264" y="1211"/>
                    </a:lnTo>
                    <a:lnTo>
                      <a:pt x="315" y="1249"/>
                    </a:lnTo>
                    <a:lnTo>
                      <a:pt x="370" y="1282"/>
                    </a:lnTo>
                    <a:lnTo>
                      <a:pt x="426" y="1310"/>
                    </a:lnTo>
                    <a:lnTo>
                      <a:pt x="426" y="1310"/>
                    </a:lnTo>
                    <a:lnTo>
                      <a:pt x="477" y="1330"/>
                    </a:lnTo>
                    <a:lnTo>
                      <a:pt x="538" y="1347"/>
                    </a:lnTo>
                    <a:lnTo>
                      <a:pt x="597" y="1360"/>
                    </a:lnTo>
                    <a:lnTo>
                      <a:pt x="658" y="1365"/>
                    </a:lnTo>
                    <a:lnTo>
                      <a:pt x="658" y="1380"/>
                    </a:lnTo>
                    <a:lnTo>
                      <a:pt x="597" y="1374"/>
                    </a:lnTo>
                    <a:lnTo>
                      <a:pt x="538" y="1362"/>
                    </a:lnTo>
                    <a:lnTo>
                      <a:pt x="477" y="1345"/>
                    </a:lnTo>
                    <a:lnTo>
                      <a:pt x="420" y="1323"/>
                    </a:lnTo>
                    <a:lnTo>
                      <a:pt x="415" y="1321"/>
                    </a:lnTo>
                    <a:lnTo>
                      <a:pt x="359" y="1293"/>
                    </a:lnTo>
                    <a:lnTo>
                      <a:pt x="304" y="1260"/>
                    </a:lnTo>
                    <a:lnTo>
                      <a:pt x="252" y="1222"/>
                    </a:lnTo>
                    <a:lnTo>
                      <a:pt x="205" y="1177"/>
                    </a:lnTo>
                    <a:lnTo>
                      <a:pt x="157" y="1124"/>
                    </a:lnTo>
                    <a:lnTo>
                      <a:pt x="116" y="1069"/>
                    </a:lnTo>
                    <a:lnTo>
                      <a:pt x="81" y="1010"/>
                    </a:lnTo>
                    <a:lnTo>
                      <a:pt x="52" y="949"/>
                    </a:lnTo>
                    <a:lnTo>
                      <a:pt x="50" y="943"/>
                    </a:lnTo>
                    <a:lnTo>
                      <a:pt x="28" y="879"/>
                    </a:lnTo>
                    <a:lnTo>
                      <a:pt x="13" y="815"/>
                    </a:lnTo>
                    <a:lnTo>
                      <a:pt x="4" y="748"/>
                    </a:lnTo>
                    <a:lnTo>
                      <a:pt x="0" y="682"/>
                    </a:lnTo>
                    <a:lnTo>
                      <a:pt x="4" y="616"/>
                    </a:lnTo>
                    <a:lnTo>
                      <a:pt x="13" y="549"/>
                    </a:lnTo>
                    <a:lnTo>
                      <a:pt x="28" y="485"/>
                    </a:lnTo>
                    <a:lnTo>
                      <a:pt x="50" y="422"/>
                    </a:lnTo>
                    <a:lnTo>
                      <a:pt x="52" y="417"/>
                    </a:lnTo>
                    <a:lnTo>
                      <a:pt x="81" y="354"/>
                    </a:lnTo>
                    <a:lnTo>
                      <a:pt x="116" y="295"/>
                    </a:lnTo>
                    <a:lnTo>
                      <a:pt x="157" y="240"/>
                    </a:lnTo>
                    <a:lnTo>
                      <a:pt x="205" y="186"/>
                    </a:lnTo>
                    <a:lnTo>
                      <a:pt x="241" y="151"/>
                    </a:lnTo>
                    <a:lnTo>
                      <a:pt x="280" y="120"/>
                    </a:lnTo>
                    <a:lnTo>
                      <a:pt x="321" y="93"/>
                    </a:lnTo>
                    <a:lnTo>
                      <a:pt x="361" y="69"/>
                    </a:lnTo>
                    <a:lnTo>
                      <a:pt x="405" y="46"/>
                    </a:lnTo>
                    <a:lnTo>
                      <a:pt x="411" y="45"/>
                    </a:lnTo>
                    <a:lnTo>
                      <a:pt x="455" y="26"/>
                    </a:lnTo>
                    <a:lnTo>
                      <a:pt x="499" y="11"/>
                    </a:lnTo>
                    <a:lnTo>
                      <a:pt x="5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6" name="Freeform 78">
                <a:extLst>
                  <a:ext uri="{FF2B5EF4-FFF2-40B4-BE49-F238E27FC236}">
                    <a16:creationId xmlns:a16="http://schemas.microsoft.com/office/drawing/2014/main" xmlns="" id="{61415A17-3151-41B7-B08C-C74F52EA48B6}"/>
                  </a:ext>
                </a:extLst>
              </p:cNvPr>
              <p:cNvSpPr>
                <a:spLocks/>
              </p:cNvSpPr>
              <p:nvPr/>
            </p:nvSpPr>
            <p:spPr bwMode="auto">
              <a:xfrm>
                <a:off x="3614738" y="1701800"/>
                <a:ext cx="542925" cy="1108075"/>
              </a:xfrm>
              <a:custGeom>
                <a:avLst/>
                <a:gdLst>
                  <a:gd name="T0" fmla="*/ 125 w 685"/>
                  <a:gd name="T1" fmla="*/ 9 h 1396"/>
                  <a:gd name="T2" fmla="*/ 232 w 685"/>
                  <a:gd name="T3" fmla="*/ 40 h 1396"/>
                  <a:gd name="T4" fmla="*/ 291 w 685"/>
                  <a:gd name="T5" fmla="*/ 66 h 1396"/>
                  <a:gd name="T6" fmla="*/ 390 w 685"/>
                  <a:gd name="T7" fmla="*/ 123 h 1396"/>
                  <a:gd name="T8" fmla="*/ 480 w 685"/>
                  <a:gd name="T9" fmla="*/ 200 h 1396"/>
                  <a:gd name="T10" fmla="*/ 569 w 685"/>
                  <a:gd name="T11" fmla="*/ 309 h 1396"/>
                  <a:gd name="T12" fmla="*/ 633 w 685"/>
                  <a:gd name="T13" fmla="*/ 431 h 1396"/>
                  <a:gd name="T14" fmla="*/ 657 w 685"/>
                  <a:gd name="T15" fmla="*/ 499 h 1396"/>
                  <a:gd name="T16" fmla="*/ 683 w 685"/>
                  <a:gd name="T17" fmla="*/ 630 h 1396"/>
                  <a:gd name="T18" fmla="*/ 683 w 685"/>
                  <a:gd name="T19" fmla="*/ 762 h 1396"/>
                  <a:gd name="T20" fmla="*/ 657 w 685"/>
                  <a:gd name="T21" fmla="*/ 893 h 1396"/>
                  <a:gd name="T22" fmla="*/ 633 w 685"/>
                  <a:gd name="T23" fmla="*/ 963 h 1396"/>
                  <a:gd name="T24" fmla="*/ 569 w 685"/>
                  <a:gd name="T25" fmla="*/ 1083 h 1396"/>
                  <a:gd name="T26" fmla="*/ 480 w 685"/>
                  <a:gd name="T27" fmla="*/ 1191 h 1396"/>
                  <a:gd name="T28" fmla="*/ 375 w 685"/>
                  <a:gd name="T29" fmla="*/ 1278 h 1396"/>
                  <a:gd name="T30" fmla="*/ 259 w 685"/>
                  <a:gd name="T31" fmla="*/ 1341 h 1396"/>
                  <a:gd name="T32" fmla="*/ 191 w 685"/>
                  <a:gd name="T33" fmla="*/ 1364 h 1396"/>
                  <a:gd name="T34" fmla="*/ 64 w 685"/>
                  <a:gd name="T35" fmla="*/ 1392 h 1396"/>
                  <a:gd name="T36" fmla="*/ 0 w 685"/>
                  <a:gd name="T37" fmla="*/ 1381 h 1396"/>
                  <a:gd name="T38" fmla="*/ 129 w 685"/>
                  <a:gd name="T39" fmla="*/ 1366 h 1396"/>
                  <a:gd name="T40" fmla="*/ 248 w 685"/>
                  <a:gd name="T41" fmla="*/ 1329 h 1396"/>
                  <a:gd name="T42" fmla="*/ 307 w 685"/>
                  <a:gd name="T43" fmla="*/ 1302 h 1396"/>
                  <a:gd name="T44" fmla="*/ 418 w 685"/>
                  <a:gd name="T45" fmla="*/ 1226 h 1396"/>
                  <a:gd name="T46" fmla="*/ 517 w 685"/>
                  <a:gd name="T47" fmla="*/ 1127 h 1396"/>
                  <a:gd name="T48" fmla="*/ 593 w 685"/>
                  <a:gd name="T49" fmla="*/ 1013 h 1396"/>
                  <a:gd name="T50" fmla="*/ 622 w 685"/>
                  <a:gd name="T51" fmla="*/ 952 h 1396"/>
                  <a:gd name="T52" fmla="*/ 657 w 685"/>
                  <a:gd name="T53" fmla="*/ 829 h 1396"/>
                  <a:gd name="T54" fmla="*/ 670 w 685"/>
                  <a:gd name="T55" fmla="*/ 696 h 1396"/>
                  <a:gd name="T56" fmla="*/ 657 w 685"/>
                  <a:gd name="T57" fmla="*/ 563 h 1396"/>
                  <a:gd name="T58" fmla="*/ 622 w 685"/>
                  <a:gd name="T59" fmla="*/ 442 h 1396"/>
                  <a:gd name="T60" fmla="*/ 593 w 685"/>
                  <a:gd name="T61" fmla="*/ 379 h 1396"/>
                  <a:gd name="T62" fmla="*/ 517 w 685"/>
                  <a:gd name="T63" fmla="*/ 265 h 1396"/>
                  <a:gd name="T64" fmla="*/ 425 w 685"/>
                  <a:gd name="T65" fmla="*/ 171 h 1396"/>
                  <a:gd name="T66" fmla="*/ 329 w 685"/>
                  <a:gd name="T67" fmla="*/ 103 h 1396"/>
                  <a:gd name="T68" fmla="*/ 226 w 685"/>
                  <a:gd name="T69" fmla="*/ 53 h 1396"/>
                  <a:gd name="T70" fmla="*/ 178 w 685"/>
                  <a:gd name="T71" fmla="*/ 37 h 1396"/>
                  <a:gd name="T72" fmla="*/ 70 w 685"/>
                  <a:gd name="T73" fmla="*/ 1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5" h="1396">
                    <a:moveTo>
                      <a:pt x="72" y="0"/>
                    </a:moveTo>
                    <a:lnTo>
                      <a:pt x="125" y="9"/>
                    </a:lnTo>
                    <a:lnTo>
                      <a:pt x="178" y="22"/>
                    </a:lnTo>
                    <a:lnTo>
                      <a:pt x="232" y="40"/>
                    </a:lnTo>
                    <a:lnTo>
                      <a:pt x="237" y="42"/>
                    </a:lnTo>
                    <a:lnTo>
                      <a:pt x="291" y="66"/>
                    </a:lnTo>
                    <a:lnTo>
                      <a:pt x="340" y="92"/>
                    </a:lnTo>
                    <a:lnTo>
                      <a:pt x="390" y="123"/>
                    </a:lnTo>
                    <a:lnTo>
                      <a:pt x="436" y="160"/>
                    </a:lnTo>
                    <a:lnTo>
                      <a:pt x="480" y="200"/>
                    </a:lnTo>
                    <a:lnTo>
                      <a:pt x="528" y="254"/>
                    </a:lnTo>
                    <a:lnTo>
                      <a:pt x="569" y="309"/>
                    </a:lnTo>
                    <a:lnTo>
                      <a:pt x="604" y="368"/>
                    </a:lnTo>
                    <a:lnTo>
                      <a:pt x="633" y="431"/>
                    </a:lnTo>
                    <a:lnTo>
                      <a:pt x="635" y="436"/>
                    </a:lnTo>
                    <a:lnTo>
                      <a:pt x="657" y="499"/>
                    </a:lnTo>
                    <a:lnTo>
                      <a:pt x="672" y="563"/>
                    </a:lnTo>
                    <a:lnTo>
                      <a:pt x="683" y="630"/>
                    </a:lnTo>
                    <a:lnTo>
                      <a:pt x="685" y="696"/>
                    </a:lnTo>
                    <a:lnTo>
                      <a:pt x="683" y="762"/>
                    </a:lnTo>
                    <a:lnTo>
                      <a:pt x="672" y="829"/>
                    </a:lnTo>
                    <a:lnTo>
                      <a:pt x="657" y="893"/>
                    </a:lnTo>
                    <a:lnTo>
                      <a:pt x="635" y="957"/>
                    </a:lnTo>
                    <a:lnTo>
                      <a:pt x="633" y="963"/>
                    </a:lnTo>
                    <a:lnTo>
                      <a:pt x="604" y="1024"/>
                    </a:lnTo>
                    <a:lnTo>
                      <a:pt x="569" y="1083"/>
                    </a:lnTo>
                    <a:lnTo>
                      <a:pt x="528" y="1138"/>
                    </a:lnTo>
                    <a:lnTo>
                      <a:pt x="480" y="1191"/>
                    </a:lnTo>
                    <a:lnTo>
                      <a:pt x="429" y="1237"/>
                    </a:lnTo>
                    <a:lnTo>
                      <a:pt x="375" y="1278"/>
                    </a:lnTo>
                    <a:lnTo>
                      <a:pt x="318" y="1313"/>
                    </a:lnTo>
                    <a:lnTo>
                      <a:pt x="259" y="1341"/>
                    </a:lnTo>
                    <a:lnTo>
                      <a:pt x="254" y="1342"/>
                    </a:lnTo>
                    <a:lnTo>
                      <a:pt x="191" y="1364"/>
                    </a:lnTo>
                    <a:lnTo>
                      <a:pt x="129" y="1381"/>
                    </a:lnTo>
                    <a:lnTo>
                      <a:pt x="64" y="1392"/>
                    </a:lnTo>
                    <a:lnTo>
                      <a:pt x="0" y="1396"/>
                    </a:lnTo>
                    <a:lnTo>
                      <a:pt x="0" y="1381"/>
                    </a:lnTo>
                    <a:lnTo>
                      <a:pt x="64" y="1377"/>
                    </a:lnTo>
                    <a:lnTo>
                      <a:pt x="129" y="1366"/>
                    </a:lnTo>
                    <a:lnTo>
                      <a:pt x="191" y="1350"/>
                    </a:lnTo>
                    <a:lnTo>
                      <a:pt x="248" y="1329"/>
                    </a:lnTo>
                    <a:lnTo>
                      <a:pt x="248" y="1329"/>
                    </a:lnTo>
                    <a:lnTo>
                      <a:pt x="307" y="1302"/>
                    </a:lnTo>
                    <a:lnTo>
                      <a:pt x="364" y="1267"/>
                    </a:lnTo>
                    <a:lnTo>
                      <a:pt x="418" y="1226"/>
                    </a:lnTo>
                    <a:lnTo>
                      <a:pt x="469" y="1180"/>
                    </a:lnTo>
                    <a:lnTo>
                      <a:pt x="517" y="1127"/>
                    </a:lnTo>
                    <a:lnTo>
                      <a:pt x="558" y="1072"/>
                    </a:lnTo>
                    <a:lnTo>
                      <a:pt x="593" y="1013"/>
                    </a:lnTo>
                    <a:lnTo>
                      <a:pt x="622" y="952"/>
                    </a:lnTo>
                    <a:lnTo>
                      <a:pt x="622" y="952"/>
                    </a:lnTo>
                    <a:lnTo>
                      <a:pt x="643" y="893"/>
                    </a:lnTo>
                    <a:lnTo>
                      <a:pt x="657" y="829"/>
                    </a:lnTo>
                    <a:lnTo>
                      <a:pt x="668" y="762"/>
                    </a:lnTo>
                    <a:lnTo>
                      <a:pt x="670" y="696"/>
                    </a:lnTo>
                    <a:lnTo>
                      <a:pt x="668" y="630"/>
                    </a:lnTo>
                    <a:lnTo>
                      <a:pt x="657" y="563"/>
                    </a:lnTo>
                    <a:lnTo>
                      <a:pt x="643" y="499"/>
                    </a:lnTo>
                    <a:lnTo>
                      <a:pt x="622" y="442"/>
                    </a:lnTo>
                    <a:lnTo>
                      <a:pt x="622" y="442"/>
                    </a:lnTo>
                    <a:lnTo>
                      <a:pt x="593" y="379"/>
                    </a:lnTo>
                    <a:lnTo>
                      <a:pt x="558" y="320"/>
                    </a:lnTo>
                    <a:lnTo>
                      <a:pt x="517" y="265"/>
                    </a:lnTo>
                    <a:lnTo>
                      <a:pt x="469" y="212"/>
                    </a:lnTo>
                    <a:lnTo>
                      <a:pt x="425" y="171"/>
                    </a:lnTo>
                    <a:lnTo>
                      <a:pt x="379" y="134"/>
                    </a:lnTo>
                    <a:lnTo>
                      <a:pt x="329" y="103"/>
                    </a:lnTo>
                    <a:lnTo>
                      <a:pt x="280" y="77"/>
                    </a:lnTo>
                    <a:lnTo>
                      <a:pt x="226" y="53"/>
                    </a:lnTo>
                    <a:lnTo>
                      <a:pt x="226" y="53"/>
                    </a:lnTo>
                    <a:lnTo>
                      <a:pt x="178" y="37"/>
                    </a:lnTo>
                    <a:lnTo>
                      <a:pt x="125" y="24"/>
                    </a:lnTo>
                    <a:lnTo>
                      <a:pt x="70" y="1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7" name="Freeform 79">
                <a:extLst>
                  <a:ext uri="{FF2B5EF4-FFF2-40B4-BE49-F238E27FC236}">
                    <a16:creationId xmlns:a16="http://schemas.microsoft.com/office/drawing/2014/main" xmlns="" id="{0111312C-8861-4AEF-8B3C-6917D97ECF37}"/>
                  </a:ext>
                </a:extLst>
              </p:cNvPr>
              <p:cNvSpPr>
                <a:spLocks/>
              </p:cNvSpPr>
              <p:nvPr/>
            </p:nvSpPr>
            <p:spPr bwMode="auto">
              <a:xfrm>
                <a:off x="3460750" y="1682750"/>
                <a:ext cx="73025" cy="77788"/>
              </a:xfrm>
              <a:custGeom>
                <a:avLst/>
                <a:gdLst>
                  <a:gd name="T0" fmla="*/ 0 w 92"/>
                  <a:gd name="T1" fmla="*/ 0 h 97"/>
                  <a:gd name="T2" fmla="*/ 92 w 92"/>
                  <a:gd name="T3" fmla="*/ 38 h 97"/>
                  <a:gd name="T4" fmla="*/ 13 w 92"/>
                  <a:gd name="T5" fmla="*/ 97 h 97"/>
                  <a:gd name="T6" fmla="*/ 0 w 92"/>
                  <a:gd name="T7" fmla="*/ 0 h 97"/>
                </a:gdLst>
                <a:ahLst/>
                <a:cxnLst>
                  <a:cxn ang="0">
                    <a:pos x="T0" y="T1"/>
                  </a:cxn>
                  <a:cxn ang="0">
                    <a:pos x="T2" y="T3"/>
                  </a:cxn>
                  <a:cxn ang="0">
                    <a:pos x="T4" y="T5"/>
                  </a:cxn>
                  <a:cxn ang="0">
                    <a:pos x="T6" y="T7"/>
                  </a:cxn>
                </a:cxnLst>
                <a:rect l="0" t="0" r="r" b="b"/>
                <a:pathLst>
                  <a:path w="92" h="97">
                    <a:moveTo>
                      <a:pt x="0" y="0"/>
                    </a:moveTo>
                    <a:lnTo>
                      <a:pt x="92" y="38"/>
                    </a:lnTo>
                    <a:lnTo>
                      <a:pt x="13" y="9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nvGrpSpPr>
            <p:cNvPr id="81" name="Group 80">
              <a:extLst>
                <a:ext uri="{FF2B5EF4-FFF2-40B4-BE49-F238E27FC236}">
                  <a16:creationId xmlns:a16="http://schemas.microsoft.com/office/drawing/2014/main" xmlns="" id="{9E6CDDD5-8C41-42E8-AD1F-891E78C2C658}"/>
                </a:ext>
              </a:extLst>
            </p:cNvPr>
            <p:cNvGrpSpPr/>
            <p:nvPr/>
          </p:nvGrpSpPr>
          <p:grpSpPr>
            <a:xfrm>
              <a:off x="1775330" y="1238251"/>
              <a:ext cx="1899369" cy="2527518"/>
              <a:chOff x="3603625" y="1525588"/>
              <a:chExt cx="2020888" cy="2689225"/>
            </a:xfrm>
            <a:solidFill>
              <a:schemeClr val="tx2"/>
            </a:solidFill>
          </p:grpSpPr>
          <p:sp>
            <p:nvSpPr>
              <p:cNvPr id="97" name="Freeform 81">
                <a:extLst>
                  <a:ext uri="{FF2B5EF4-FFF2-40B4-BE49-F238E27FC236}">
                    <a16:creationId xmlns:a16="http://schemas.microsoft.com/office/drawing/2014/main" xmlns="" id="{D0D6B72D-DD81-42CA-ABAB-A4E4FC3D094F}"/>
                  </a:ext>
                </a:extLst>
              </p:cNvPr>
              <p:cNvSpPr>
                <a:spLocks/>
              </p:cNvSpPr>
              <p:nvPr/>
            </p:nvSpPr>
            <p:spPr bwMode="auto">
              <a:xfrm>
                <a:off x="4249738" y="2470150"/>
                <a:ext cx="446088" cy="442913"/>
              </a:xfrm>
              <a:custGeom>
                <a:avLst/>
                <a:gdLst>
                  <a:gd name="T0" fmla="*/ 554 w 564"/>
                  <a:gd name="T1" fmla="*/ 0 h 558"/>
                  <a:gd name="T2" fmla="*/ 564 w 564"/>
                  <a:gd name="T3" fmla="*/ 11 h 558"/>
                  <a:gd name="T4" fmla="*/ 9 w 564"/>
                  <a:gd name="T5" fmla="*/ 558 h 558"/>
                  <a:gd name="T6" fmla="*/ 0 w 564"/>
                  <a:gd name="T7" fmla="*/ 547 h 558"/>
                  <a:gd name="T8" fmla="*/ 554 w 564"/>
                  <a:gd name="T9" fmla="*/ 0 h 558"/>
                </a:gdLst>
                <a:ahLst/>
                <a:cxnLst>
                  <a:cxn ang="0">
                    <a:pos x="T0" y="T1"/>
                  </a:cxn>
                  <a:cxn ang="0">
                    <a:pos x="T2" y="T3"/>
                  </a:cxn>
                  <a:cxn ang="0">
                    <a:pos x="T4" y="T5"/>
                  </a:cxn>
                  <a:cxn ang="0">
                    <a:pos x="T6" y="T7"/>
                  </a:cxn>
                  <a:cxn ang="0">
                    <a:pos x="T8" y="T9"/>
                  </a:cxn>
                </a:cxnLst>
                <a:rect l="0" t="0" r="r" b="b"/>
                <a:pathLst>
                  <a:path w="564" h="558">
                    <a:moveTo>
                      <a:pt x="554" y="0"/>
                    </a:moveTo>
                    <a:lnTo>
                      <a:pt x="564" y="11"/>
                    </a:lnTo>
                    <a:lnTo>
                      <a:pt x="9" y="558"/>
                    </a:lnTo>
                    <a:lnTo>
                      <a:pt x="0" y="547"/>
                    </a:lnTo>
                    <a:lnTo>
                      <a:pt x="5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xmlns="" id="{DAA0EAB8-C93B-4D6E-9E60-ED504B996A2D}"/>
                  </a:ext>
                </a:extLst>
              </p:cNvPr>
              <p:cNvGrpSpPr/>
              <p:nvPr/>
            </p:nvGrpSpPr>
            <p:grpSpPr>
              <a:xfrm>
                <a:off x="3603625" y="1525588"/>
                <a:ext cx="2020888" cy="2689225"/>
                <a:chOff x="3603625" y="1525588"/>
                <a:chExt cx="2020888" cy="2689225"/>
              </a:xfrm>
              <a:grpFill/>
            </p:grpSpPr>
            <p:sp>
              <p:nvSpPr>
                <p:cNvPr id="99" name="Freeform 80">
                  <a:extLst>
                    <a:ext uri="{FF2B5EF4-FFF2-40B4-BE49-F238E27FC236}">
                      <a16:creationId xmlns:a16="http://schemas.microsoft.com/office/drawing/2014/main" xmlns="" id="{20FEFDFE-11A5-4172-962D-6D85473DFD02}"/>
                    </a:ext>
                  </a:extLst>
                </p:cNvPr>
                <p:cNvSpPr>
                  <a:spLocks/>
                </p:cNvSpPr>
                <p:nvPr/>
              </p:nvSpPr>
              <p:spPr bwMode="auto">
                <a:xfrm>
                  <a:off x="3603625" y="2438400"/>
                  <a:ext cx="1062038" cy="1776413"/>
                </a:xfrm>
                <a:custGeom>
                  <a:avLst/>
                  <a:gdLst>
                    <a:gd name="T0" fmla="*/ 1328 w 1337"/>
                    <a:gd name="T1" fmla="*/ 0 h 2240"/>
                    <a:gd name="T2" fmla="*/ 1337 w 1337"/>
                    <a:gd name="T3" fmla="*/ 11 h 2240"/>
                    <a:gd name="T4" fmla="*/ 15 w 1337"/>
                    <a:gd name="T5" fmla="*/ 1310 h 2240"/>
                    <a:gd name="T6" fmla="*/ 15 w 1337"/>
                    <a:gd name="T7" fmla="*/ 2240 h 2240"/>
                    <a:gd name="T8" fmla="*/ 0 w 1337"/>
                    <a:gd name="T9" fmla="*/ 2240 h 2240"/>
                    <a:gd name="T10" fmla="*/ 0 w 1337"/>
                    <a:gd name="T11" fmla="*/ 1304 h 2240"/>
                    <a:gd name="T12" fmla="*/ 4 w 1337"/>
                    <a:gd name="T13" fmla="*/ 1300 h 2240"/>
                    <a:gd name="T14" fmla="*/ 1328 w 1337"/>
                    <a:gd name="T15" fmla="*/ 0 h 2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7" h="2240">
                      <a:moveTo>
                        <a:pt x="1328" y="0"/>
                      </a:moveTo>
                      <a:lnTo>
                        <a:pt x="1337" y="11"/>
                      </a:lnTo>
                      <a:lnTo>
                        <a:pt x="15" y="1310"/>
                      </a:lnTo>
                      <a:lnTo>
                        <a:pt x="15" y="2240"/>
                      </a:lnTo>
                      <a:lnTo>
                        <a:pt x="0" y="2240"/>
                      </a:lnTo>
                      <a:lnTo>
                        <a:pt x="0" y="1304"/>
                      </a:lnTo>
                      <a:lnTo>
                        <a:pt x="4" y="130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0" name="Freeform 82">
                  <a:extLst>
                    <a:ext uri="{FF2B5EF4-FFF2-40B4-BE49-F238E27FC236}">
                      <a16:creationId xmlns:a16="http://schemas.microsoft.com/office/drawing/2014/main" xmlns="" id="{8D5FF929-3EA2-4AD9-B091-CA5BB4C38953}"/>
                    </a:ext>
                  </a:extLst>
                </p:cNvPr>
                <p:cNvSpPr>
                  <a:spLocks/>
                </p:cNvSpPr>
                <p:nvPr/>
              </p:nvSpPr>
              <p:spPr bwMode="auto">
                <a:xfrm>
                  <a:off x="4511675" y="1525588"/>
                  <a:ext cx="850900" cy="923925"/>
                </a:xfrm>
                <a:custGeom>
                  <a:avLst/>
                  <a:gdLst>
                    <a:gd name="T0" fmla="*/ 705 w 1072"/>
                    <a:gd name="T1" fmla="*/ 0 h 1164"/>
                    <a:gd name="T2" fmla="*/ 801 w 1072"/>
                    <a:gd name="T3" fmla="*/ 7 h 1164"/>
                    <a:gd name="T4" fmla="*/ 895 w 1072"/>
                    <a:gd name="T5" fmla="*/ 27 h 1164"/>
                    <a:gd name="T6" fmla="*/ 985 w 1072"/>
                    <a:gd name="T7" fmla="*/ 61 h 1164"/>
                    <a:gd name="T8" fmla="*/ 1033 w 1072"/>
                    <a:gd name="T9" fmla="*/ 83 h 1164"/>
                    <a:gd name="T10" fmla="*/ 1064 w 1072"/>
                    <a:gd name="T11" fmla="*/ 118 h 1164"/>
                    <a:gd name="T12" fmla="*/ 979 w 1072"/>
                    <a:gd name="T13" fmla="*/ 74 h 1164"/>
                    <a:gd name="T14" fmla="*/ 941 w 1072"/>
                    <a:gd name="T15" fmla="*/ 57 h 1164"/>
                    <a:gd name="T16" fmla="*/ 849 w 1072"/>
                    <a:gd name="T17" fmla="*/ 31 h 1164"/>
                    <a:gd name="T18" fmla="*/ 751 w 1072"/>
                    <a:gd name="T19" fmla="*/ 16 h 1164"/>
                    <a:gd name="T20" fmla="*/ 631 w 1072"/>
                    <a:gd name="T21" fmla="*/ 18 h 1164"/>
                    <a:gd name="T22" fmla="*/ 495 w 1072"/>
                    <a:gd name="T23" fmla="*/ 46 h 1164"/>
                    <a:gd name="T24" fmla="*/ 436 w 1072"/>
                    <a:gd name="T25" fmla="*/ 68 h 1164"/>
                    <a:gd name="T26" fmla="*/ 318 w 1072"/>
                    <a:gd name="T27" fmla="*/ 131 h 1164"/>
                    <a:gd name="T28" fmla="*/ 217 w 1072"/>
                    <a:gd name="T29" fmla="*/ 215 h 1164"/>
                    <a:gd name="T30" fmla="*/ 130 w 1072"/>
                    <a:gd name="T31" fmla="*/ 318 h 1164"/>
                    <a:gd name="T32" fmla="*/ 68 w 1072"/>
                    <a:gd name="T33" fmla="*/ 436 h 1164"/>
                    <a:gd name="T34" fmla="*/ 46 w 1072"/>
                    <a:gd name="T35" fmla="*/ 493 h 1164"/>
                    <a:gd name="T36" fmla="*/ 18 w 1072"/>
                    <a:gd name="T37" fmla="*/ 630 h 1164"/>
                    <a:gd name="T38" fmla="*/ 18 w 1072"/>
                    <a:gd name="T39" fmla="*/ 766 h 1164"/>
                    <a:gd name="T40" fmla="*/ 40 w 1072"/>
                    <a:gd name="T41" fmla="*/ 891 h 1164"/>
                    <a:gd name="T42" fmla="*/ 84 w 1072"/>
                    <a:gd name="T43" fmla="*/ 1002 h 1164"/>
                    <a:gd name="T44" fmla="*/ 149 w 1072"/>
                    <a:gd name="T45" fmla="*/ 1105 h 1164"/>
                    <a:gd name="T46" fmla="*/ 176 w 1072"/>
                    <a:gd name="T47" fmla="*/ 1164 h 1164"/>
                    <a:gd name="T48" fmla="*/ 103 w 1072"/>
                    <a:gd name="T49" fmla="*/ 1066 h 1164"/>
                    <a:gd name="T50" fmla="*/ 48 w 1072"/>
                    <a:gd name="T51" fmla="*/ 956 h 1164"/>
                    <a:gd name="T52" fmla="*/ 27 w 1072"/>
                    <a:gd name="T53" fmla="*/ 891 h 1164"/>
                    <a:gd name="T54" fmla="*/ 3 w 1072"/>
                    <a:gd name="T55" fmla="*/ 766 h 1164"/>
                    <a:gd name="T56" fmla="*/ 3 w 1072"/>
                    <a:gd name="T57" fmla="*/ 630 h 1164"/>
                    <a:gd name="T58" fmla="*/ 31 w 1072"/>
                    <a:gd name="T59" fmla="*/ 493 h 1164"/>
                    <a:gd name="T60" fmla="*/ 57 w 1072"/>
                    <a:gd name="T61" fmla="*/ 425 h 1164"/>
                    <a:gd name="T62" fmla="*/ 119 w 1072"/>
                    <a:gd name="T63" fmla="*/ 307 h 1164"/>
                    <a:gd name="T64" fmla="*/ 206 w 1072"/>
                    <a:gd name="T65" fmla="*/ 204 h 1164"/>
                    <a:gd name="T66" fmla="*/ 307 w 1072"/>
                    <a:gd name="T67" fmla="*/ 120 h 1164"/>
                    <a:gd name="T68" fmla="*/ 425 w 1072"/>
                    <a:gd name="T69" fmla="*/ 57 h 1164"/>
                    <a:gd name="T70" fmla="*/ 495 w 1072"/>
                    <a:gd name="T71" fmla="*/ 31 h 1164"/>
                    <a:gd name="T72" fmla="*/ 631 w 1072"/>
                    <a:gd name="T73" fmla="*/ 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164">
                      <a:moveTo>
                        <a:pt x="698" y="0"/>
                      </a:moveTo>
                      <a:lnTo>
                        <a:pt x="705" y="0"/>
                      </a:lnTo>
                      <a:lnTo>
                        <a:pt x="751" y="2"/>
                      </a:lnTo>
                      <a:lnTo>
                        <a:pt x="801" y="7"/>
                      </a:lnTo>
                      <a:lnTo>
                        <a:pt x="849" y="16"/>
                      </a:lnTo>
                      <a:lnTo>
                        <a:pt x="895" y="27"/>
                      </a:lnTo>
                      <a:lnTo>
                        <a:pt x="941" y="42"/>
                      </a:lnTo>
                      <a:lnTo>
                        <a:pt x="985" y="61"/>
                      </a:lnTo>
                      <a:lnTo>
                        <a:pt x="991" y="62"/>
                      </a:lnTo>
                      <a:lnTo>
                        <a:pt x="1033" y="83"/>
                      </a:lnTo>
                      <a:lnTo>
                        <a:pt x="1072" y="107"/>
                      </a:lnTo>
                      <a:lnTo>
                        <a:pt x="1064" y="118"/>
                      </a:lnTo>
                      <a:lnTo>
                        <a:pt x="1022" y="94"/>
                      </a:lnTo>
                      <a:lnTo>
                        <a:pt x="979" y="74"/>
                      </a:lnTo>
                      <a:lnTo>
                        <a:pt x="979" y="74"/>
                      </a:lnTo>
                      <a:lnTo>
                        <a:pt x="941" y="57"/>
                      </a:lnTo>
                      <a:lnTo>
                        <a:pt x="895" y="42"/>
                      </a:lnTo>
                      <a:lnTo>
                        <a:pt x="849" y="31"/>
                      </a:lnTo>
                      <a:lnTo>
                        <a:pt x="801" y="22"/>
                      </a:lnTo>
                      <a:lnTo>
                        <a:pt x="751" y="16"/>
                      </a:lnTo>
                      <a:lnTo>
                        <a:pt x="701" y="15"/>
                      </a:lnTo>
                      <a:lnTo>
                        <a:pt x="631" y="18"/>
                      </a:lnTo>
                      <a:lnTo>
                        <a:pt x="561" y="29"/>
                      </a:lnTo>
                      <a:lnTo>
                        <a:pt x="495" y="46"/>
                      </a:lnTo>
                      <a:lnTo>
                        <a:pt x="436" y="68"/>
                      </a:lnTo>
                      <a:lnTo>
                        <a:pt x="436" y="68"/>
                      </a:lnTo>
                      <a:lnTo>
                        <a:pt x="375" y="96"/>
                      </a:lnTo>
                      <a:lnTo>
                        <a:pt x="318" y="131"/>
                      </a:lnTo>
                      <a:lnTo>
                        <a:pt x="265" y="171"/>
                      </a:lnTo>
                      <a:lnTo>
                        <a:pt x="217" y="215"/>
                      </a:lnTo>
                      <a:lnTo>
                        <a:pt x="171" y="265"/>
                      </a:lnTo>
                      <a:lnTo>
                        <a:pt x="130" y="318"/>
                      </a:lnTo>
                      <a:lnTo>
                        <a:pt x="97" y="376"/>
                      </a:lnTo>
                      <a:lnTo>
                        <a:pt x="68" y="436"/>
                      </a:lnTo>
                      <a:lnTo>
                        <a:pt x="68" y="436"/>
                      </a:lnTo>
                      <a:lnTo>
                        <a:pt x="46" y="493"/>
                      </a:lnTo>
                      <a:lnTo>
                        <a:pt x="29" y="560"/>
                      </a:lnTo>
                      <a:lnTo>
                        <a:pt x="18" y="630"/>
                      </a:lnTo>
                      <a:lnTo>
                        <a:pt x="14" y="700"/>
                      </a:lnTo>
                      <a:lnTo>
                        <a:pt x="18" y="766"/>
                      </a:lnTo>
                      <a:lnTo>
                        <a:pt x="27" y="829"/>
                      </a:lnTo>
                      <a:lnTo>
                        <a:pt x="40" y="891"/>
                      </a:lnTo>
                      <a:lnTo>
                        <a:pt x="59" y="945"/>
                      </a:lnTo>
                      <a:lnTo>
                        <a:pt x="84" y="1002"/>
                      </a:lnTo>
                      <a:lnTo>
                        <a:pt x="114" y="1055"/>
                      </a:lnTo>
                      <a:lnTo>
                        <a:pt x="149" y="1105"/>
                      </a:lnTo>
                      <a:lnTo>
                        <a:pt x="188" y="1155"/>
                      </a:lnTo>
                      <a:lnTo>
                        <a:pt x="176" y="1164"/>
                      </a:lnTo>
                      <a:lnTo>
                        <a:pt x="138" y="1116"/>
                      </a:lnTo>
                      <a:lnTo>
                        <a:pt x="103" y="1066"/>
                      </a:lnTo>
                      <a:lnTo>
                        <a:pt x="73" y="1013"/>
                      </a:lnTo>
                      <a:lnTo>
                        <a:pt x="48" y="956"/>
                      </a:lnTo>
                      <a:lnTo>
                        <a:pt x="46" y="950"/>
                      </a:lnTo>
                      <a:lnTo>
                        <a:pt x="27" y="891"/>
                      </a:lnTo>
                      <a:lnTo>
                        <a:pt x="13" y="829"/>
                      </a:lnTo>
                      <a:lnTo>
                        <a:pt x="3" y="766"/>
                      </a:lnTo>
                      <a:lnTo>
                        <a:pt x="0" y="700"/>
                      </a:lnTo>
                      <a:lnTo>
                        <a:pt x="3" y="630"/>
                      </a:lnTo>
                      <a:lnTo>
                        <a:pt x="14" y="560"/>
                      </a:lnTo>
                      <a:lnTo>
                        <a:pt x="31" y="493"/>
                      </a:lnTo>
                      <a:lnTo>
                        <a:pt x="55" y="431"/>
                      </a:lnTo>
                      <a:lnTo>
                        <a:pt x="57" y="425"/>
                      </a:lnTo>
                      <a:lnTo>
                        <a:pt x="86" y="365"/>
                      </a:lnTo>
                      <a:lnTo>
                        <a:pt x="119" y="307"/>
                      </a:lnTo>
                      <a:lnTo>
                        <a:pt x="160" y="254"/>
                      </a:lnTo>
                      <a:lnTo>
                        <a:pt x="206" y="204"/>
                      </a:lnTo>
                      <a:lnTo>
                        <a:pt x="254" y="160"/>
                      </a:lnTo>
                      <a:lnTo>
                        <a:pt x="307" y="120"/>
                      </a:lnTo>
                      <a:lnTo>
                        <a:pt x="364" y="85"/>
                      </a:lnTo>
                      <a:lnTo>
                        <a:pt x="425" y="57"/>
                      </a:lnTo>
                      <a:lnTo>
                        <a:pt x="431" y="55"/>
                      </a:lnTo>
                      <a:lnTo>
                        <a:pt x="495" y="31"/>
                      </a:lnTo>
                      <a:lnTo>
                        <a:pt x="561" y="15"/>
                      </a:lnTo>
                      <a:lnTo>
                        <a:pt x="631" y="4"/>
                      </a:lnTo>
                      <a:lnTo>
                        <a:pt x="6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1" name="Freeform 83">
                  <a:extLst>
                    <a:ext uri="{FF2B5EF4-FFF2-40B4-BE49-F238E27FC236}">
                      <a16:creationId xmlns:a16="http://schemas.microsoft.com/office/drawing/2014/main" xmlns="" id="{25857CCD-8E32-4AAC-8D47-5FB4AD46B5B8}"/>
                    </a:ext>
                  </a:extLst>
                </p:cNvPr>
                <p:cNvSpPr>
                  <a:spLocks/>
                </p:cNvSpPr>
                <p:nvPr/>
              </p:nvSpPr>
              <p:spPr bwMode="auto">
                <a:xfrm>
                  <a:off x="4684713" y="1739900"/>
                  <a:ext cx="939800" cy="896938"/>
                </a:xfrm>
                <a:custGeom>
                  <a:avLst/>
                  <a:gdLst>
                    <a:gd name="T0" fmla="*/ 1068 w 1184"/>
                    <a:gd name="T1" fmla="*/ 42 h 1129"/>
                    <a:gd name="T2" fmla="*/ 1122 w 1184"/>
                    <a:gd name="T3" fmla="*/ 141 h 1129"/>
                    <a:gd name="T4" fmla="*/ 1146 w 1184"/>
                    <a:gd name="T5" fmla="*/ 200 h 1129"/>
                    <a:gd name="T6" fmla="*/ 1175 w 1184"/>
                    <a:gd name="T7" fmla="*/ 311 h 1129"/>
                    <a:gd name="T8" fmla="*/ 1184 w 1184"/>
                    <a:gd name="T9" fmla="*/ 429 h 1129"/>
                    <a:gd name="T10" fmla="*/ 1170 w 1184"/>
                    <a:gd name="T11" fmla="*/ 569 h 1129"/>
                    <a:gd name="T12" fmla="*/ 1129 w 1184"/>
                    <a:gd name="T13" fmla="*/ 699 h 1129"/>
                    <a:gd name="T14" fmla="*/ 1098 w 1184"/>
                    <a:gd name="T15" fmla="*/ 764 h 1129"/>
                    <a:gd name="T16" fmla="*/ 1024 w 1184"/>
                    <a:gd name="T17" fmla="*/ 874 h 1129"/>
                    <a:gd name="T18" fmla="*/ 930 w 1184"/>
                    <a:gd name="T19" fmla="*/ 968 h 1129"/>
                    <a:gd name="T20" fmla="*/ 820 w 1184"/>
                    <a:gd name="T21" fmla="*/ 1044 h 1129"/>
                    <a:gd name="T22" fmla="*/ 753 w 1184"/>
                    <a:gd name="T23" fmla="*/ 1075 h 1129"/>
                    <a:gd name="T24" fmla="*/ 623 w 1184"/>
                    <a:gd name="T25" fmla="*/ 1114 h 1129"/>
                    <a:gd name="T26" fmla="*/ 483 w 1184"/>
                    <a:gd name="T27" fmla="*/ 1129 h 1129"/>
                    <a:gd name="T28" fmla="*/ 348 w 1184"/>
                    <a:gd name="T29" fmla="*/ 1116 h 1129"/>
                    <a:gd name="T30" fmla="*/ 221 w 1184"/>
                    <a:gd name="T31" fmla="*/ 1077 h 1129"/>
                    <a:gd name="T32" fmla="*/ 157 w 1184"/>
                    <a:gd name="T33" fmla="*/ 1048 h 1129"/>
                    <a:gd name="T34" fmla="*/ 48 w 1184"/>
                    <a:gd name="T35" fmla="*/ 978 h 1129"/>
                    <a:gd name="T36" fmla="*/ 9 w 1184"/>
                    <a:gd name="T37" fmla="*/ 924 h 1129"/>
                    <a:gd name="T38" fmla="*/ 110 w 1184"/>
                    <a:gd name="T39" fmla="*/ 1003 h 1129"/>
                    <a:gd name="T40" fmla="*/ 227 w 1184"/>
                    <a:gd name="T41" fmla="*/ 1064 h 1129"/>
                    <a:gd name="T42" fmla="*/ 284 w 1184"/>
                    <a:gd name="T43" fmla="*/ 1084 h 1129"/>
                    <a:gd name="T44" fmla="*/ 414 w 1184"/>
                    <a:gd name="T45" fmla="*/ 1110 h 1129"/>
                    <a:gd name="T46" fmla="*/ 554 w 1184"/>
                    <a:gd name="T47" fmla="*/ 1110 h 1129"/>
                    <a:gd name="T48" fmla="*/ 689 w 1184"/>
                    <a:gd name="T49" fmla="*/ 1083 h 1129"/>
                    <a:gd name="T50" fmla="*/ 748 w 1184"/>
                    <a:gd name="T51" fmla="*/ 1062 h 1129"/>
                    <a:gd name="T52" fmla="*/ 866 w 1184"/>
                    <a:gd name="T53" fmla="*/ 998 h 1129"/>
                    <a:gd name="T54" fmla="*/ 969 w 1184"/>
                    <a:gd name="T55" fmla="*/ 913 h 1129"/>
                    <a:gd name="T56" fmla="*/ 1053 w 1184"/>
                    <a:gd name="T57" fmla="*/ 810 h 1129"/>
                    <a:gd name="T58" fmla="*/ 1116 w 1184"/>
                    <a:gd name="T59" fmla="*/ 694 h 1129"/>
                    <a:gd name="T60" fmla="*/ 1138 w 1184"/>
                    <a:gd name="T61" fmla="*/ 635 h 1129"/>
                    <a:gd name="T62" fmla="*/ 1166 w 1184"/>
                    <a:gd name="T63" fmla="*/ 501 h 1129"/>
                    <a:gd name="T64" fmla="*/ 1168 w 1184"/>
                    <a:gd name="T65" fmla="*/ 370 h 1129"/>
                    <a:gd name="T66" fmla="*/ 1147 w 1184"/>
                    <a:gd name="T67" fmla="*/ 254 h 1129"/>
                    <a:gd name="T68" fmla="*/ 1111 w 1184"/>
                    <a:gd name="T69" fmla="*/ 152 h 1129"/>
                    <a:gd name="T70" fmla="*/ 1087 w 1184"/>
                    <a:gd name="T71" fmla="*/ 101 h 1129"/>
                    <a:gd name="T72" fmla="*/ 1024 w 1184"/>
                    <a:gd name="T73" fmla="*/ 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4" h="1129">
                      <a:moveTo>
                        <a:pt x="1035" y="0"/>
                      </a:moveTo>
                      <a:lnTo>
                        <a:pt x="1068" y="42"/>
                      </a:lnTo>
                      <a:lnTo>
                        <a:pt x="1098" y="90"/>
                      </a:lnTo>
                      <a:lnTo>
                        <a:pt x="1122" y="141"/>
                      </a:lnTo>
                      <a:lnTo>
                        <a:pt x="1123" y="147"/>
                      </a:lnTo>
                      <a:lnTo>
                        <a:pt x="1146" y="200"/>
                      </a:lnTo>
                      <a:lnTo>
                        <a:pt x="1162" y="254"/>
                      </a:lnTo>
                      <a:lnTo>
                        <a:pt x="1175" y="311"/>
                      </a:lnTo>
                      <a:lnTo>
                        <a:pt x="1182" y="370"/>
                      </a:lnTo>
                      <a:lnTo>
                        <a:pt x="1184" y="429"/>
                      </a:lnTo>
                      <a:lnTo>
                        <a:pt x="1181" y="501"/>
                      </a:lnTo>
                      <a:lnTo>
                        <a:pt x="1170" y="569"/>
                      </a:lnTo>
                      <a:lnTo>
                        <a:pt x="1153" y="635"/>
                      </a:lnTo>
                      <a:lnTo>
                        <a:pt x="1129" y="699"/>
                      </a:lnTo>
                      <a:lnTo>
                        <a:pt x="1127" y="705"/>
                      </a:lnTo>
                      <a:lnTo>
                        <a:pt x="1098" y="764"/>
                      </a:lnTo>
                      <a:lnTo>
                        <a:pt x="1065" y="821"/>
                      </a:lnTo>
                      <a:lnTo>
                        <a:pt x="1024" y="874"/>
                      </a:lnTo>
                      <a:lnTo>
                        <a:pt x="980" y="924"/>
                      </a:lnTo>
                      <a:lnTo>
                        <a:pt x="930" y="968"/>
                      </a:lnTo>
                      <a:lnTo>
                        <a:pt x="877" y="1009"/>
                      </a:lnTo>
                      <a:lnTo>
                        <a:pt x="820" y="1044"/>
                      </a:lnTo>
                      <a:lnTo>
                        <a:pt x="759" y="1073"/>
                      </a:lnTo>
                      <a:lnTo>
                        <a:pt x="753" y="1075"/>
                      </a:lnTo>
                      <a:lnTo>
                        <a:pt x="689" y="1097"/>
                      </a:lnTo>
                      <a:lnTo>
                        <a:pt x="623" y="1114"/>
                      </a:lnTo>
                      <a:lnTo>
                        <a:pt x="554" y="1125"/>
                      </a:lnTo>
                      <a:lnTo>
                        <a:pt x="483" y="1129"/>
                      </a:lnTo>
                      <a:lnTo>
                        <a:pt x="414" y="1125"/>
                      </a:lnTo>
                      <a:lnTo>
                        <a:pt x="348" y="1116"/>
                      </a:lnTo>
                      <a:lnTo>
                        <a:pt x="284" y="1099"/>
                      </a:lnTo>
                      <a:lnTo>
                        <a:pt x="221" y="1077"/>
                      </a:lnTo>
                      <a:lnTo>
                        <a:pt x="215" y="1075"/>
                      </a:lnTo>
                      <a:lnTo>
                        <a:pt x="157" y="1048"/>
                      </a:lnTo>
                      <a:lnTo>
                        <a:pt x="99" y="1014"/>
                      </a:lnTo>
                      <a:lnTo>
                        <a:pt x="48" y="978"/>
                      </a:lnTo>
                      <a:lnTo>
                        <a:pt x="0" y="935"/>
                      </a:lnTo>
                      <a:lnTo>
                        <a:pt x="9" y="924"/>
                      </a:lnTo>
                      <a:lnTo>
                        <a:pt x="59" y="967"/>
                      </a:lnTo>
                      <a:lnTo>
                        <a:pt x="110" y="1003"/>
                      </a:lnTo>
                      <a:lnTo>
                        <a:pt x="168" y="1037"/>
                      </a:lnTo>
                      <a:lnTo>
                        <a:pt x="227" y="1064"/>
                      </a:lnTo>
                      <a:lnTo>
                        <a:pt x="227" y="1064"/>
                      </a:lnTo>
                      <a:lnTo>
                        <a:pt x="284" y="1084"/>
                      </a:lnTo>
                      <a:lnTo>
                        <a:pt x="348" y="1101"/>
                      </a:lnTo>
                      <a:lnTo>
                        <a:pt x="414" y="1110"/>
                      </a:lnTo>
                      <a:lnTo>
                        <a:pt x="483" y="1114"/>
                      </a:lnTo>
                      <a:lnTo>
                        <a:pt x="554" y="1110"/>
                      </a:lnTo>
                      <a:lnTo>
                        <a:pt x="623" y="1099"/>
                      </a:lnTo>
                      <a:lnTo>
                        <a:pt x="689" y="1083"/>
                      </a:lnTo>
                      <a:lnTo>
                        <a:pt x="748" y="1062"/>
                      </a:lnTo>
                      <a:lnTo>
                        <a:pt x="748" y="1062"/>
                      </a:lnTo>
                      <a:lnTo>
                        <a:pt x="809" y="1033"/>
                      </a:lnTo>
                      <a:lnTo>
                        <a:pt x="866" y="998"/>
                      </a:lnTo>
                      <a:lnTo>
                        <a:pt x="919" y="957"/>
                      </a:lnTo>
                      <a:lnTo>
                        <a:pt x="969" y="913"/>
                      </a:lnTo>
                      <a:lnTo>
                        <a:pt x="1013" y="863"/>
                      </a:lnTo>
                      <a:lnTo>
                        <a:pt x="1053" y="810"/>
                      </a:lnTo>
                      <a:lnTo>
                        <a:pt x="1087" y="753"/>
                      </a:lnTo>
                      <a:lnTo>
                        <a:pt x="1116" y="694"/>
                      </a:lnTo>
                      <a:lnTo>
                        <a:pt x="1116" y="694"/>
                      </a:lnTo>
                      <a:lnTo>
                        <a:pt x="1138" y="635"/>
                      </a:lnTo>
                      <a:lnTo>
                        <a:pt x="1155" y="569"/>
                      </a:lnTo>
                      <a:lnTo>
                        <a:pt x="1166" y="501"/>
                      </a:lnTo>
                      <a:lnTo>
                        <a:pt x="1170" y="429"/>
                      </a:lnTo>
                      <a:lnTo>
                        <a:pt x="1168" y="370"/>
                      </a:lnTo>
                      <a:lnTo>
                        <a:pt x="1160" y="311"/>
                      </a:lnTo>
                      <a:lnTo>
                        <a:pt x="1147" y="254"/>
                      </a:lnTo>
                      <a:lnTo>
                        <a:pt x="1131" y="200"/>
                      </a:lnTo>
                      <a:lnTo>
                        <a:pt x="1111" y="152"/>
                      </a:lnTo>
                      <a:lnTo>
                        <a:pt x="1111" y="152"/>
                      </a:lnTo>
                      <a:lnTo>
                        <a:pt x="1087" y="101"/>
                      </a:lnTo>
                      <a:lnTo>
                        <a:pt x="1057" y="53"/>
                      </a:lnTo>
                      <a:lnTo>
                        <a:pt x="1024" y="9"/>
                      </a:lnTo>
                      <a:lnTo>
                        <a:pt x="1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102" name="Freeform 84">
                  <a:extLst>
                    <a:ext uri="{FF2B5EF4-FFF2-40B4-BE49-F238E27FC236}">
                      <a16:creationId xmlns:a16="http://schemas.microsoft.com/office/drawing/2014/main" xmlns="" id="{ECD7D1F3-AF5E-4C4F-84C2-56463057991F}"/>
                    </a:ext>
                  </a:extLst>
                </p:cNvPr>
                <p:cNvSpPr>
                  <a:spLocks/>
                </p:cNvSpPr>
                <p:nvPr/>
              </p:nvSpPr>
              <p:spPr bwMode="auto">
                <a:xfrm>
                  <a:off x="5324475" y="1577975"/>
                  <a:ext cx="77788" cy="71438"/>
                </a:xfrm>
                <a:custGeom>
                  <a:avLst/>
                  <a:gdLst>
                    <a:gd name="T0" fmla="*/ 59 w 97"/>
                    <a:gd name="T1" fmla="*/ 0 h 90"/>
                    <a:gd name="T2" fmla="*/ 97 w 97"/>
                    <a:gd name="T3" fmla="*/ 90 h 90"/>
                    <a:gd name="T4" fmla="*/ 0 w 97"/>
                    <a:gd name="T5" fmla="*/ 78 h 90"/>
                    <a:gd name="T6" fmla="*/ 59 w 97"/>
                    <a:gd name="T7" fmla="*/ 0 h 90"/>
                  </a:gdLst>
                  <a:ahLst/>
                  <a:cxnLst>
                    <a:cxn ang="0">
                      <a:pos x="T0" y="T1"/>
                    </a:cxn>
                    <a:cxn ang="0">
                      <a:pos x="T2" y="T3"/>
                    </a:cxn>
                    <a:cxn ang="0">
                      <a:pos x="T4" y="T5"/>
                    </a:cxn>
                    <a:cxn ang="0">
                      <a:pos x="T6" y="T7"/>
                    </a:cxn>
                  </a:cxnLst>
                  <a:rect l="0" t="0" r="r" b="b"/>
                  <a:pathLst>
                    <a:path w="97" h="90">
                      <a:moveTo>
                        <a:pt x="59" y="0"/>
                      </a:moveTo>
                      <a:lnTo>
                        <a:pt x="97" y="90"/>
                      </a:lnTo>
                      <a:lnTo>
                        <a:pt x="0" y="78"/>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grpSp>
        <p:grpSp>
          <p:nvGrpSpPr>
            <p:cNvPr id="82" name="Group 81">
              <a:extLst>
                <a:ext uri="{FF2B5EF4-FFF2-40B4-BE49-F238E27FC236}">
                  <a16:creationId xmlns:a16="http://schemas.microsoft.com/office/drawing/2014/main" xmlns="" id="{93B01110-4ABC-4711-B5CC-26B9B0D8BF0B}"/>
                </a:ext>
              </a:extLst>
            </p:cNvPr>
            <p:cNvGrpSpPr/>
            <p:nvPr/>
          </p:nvGrpSpPr>
          <p:grpSpPr>
            <a:xfrm>
              <a:off x="1848441" y="2096174"/>
              <a:ext cx="2930369" cy="1044429"/>
              <a:chOff x="3681413" y="2438400"/>
              <a:chExt cx="3117850" cy="1111250"/>
            </a:xfrm>
            <a:solidFill>
              <a:schemeClr val="accent2"/>
            </a:solidFill>
          </p:grpSpPr>
          <p:sp>
            <p:nvSpPr>
              <p:cNvPr id="92" name="Freeform 85">
                <a:extLst>
                  <a:ext uri="{FF2B5EF4-FFF2-40B4-BE49-F238E27FC236}">
                    <a16:creationId xmlns:a16="http://schemas.microsoft.com/office/drawing/2014/main" xmlns="" id="{62750A1A-EB9A-4735-8E40-706E2AC79493}"/>
                  </a:ext>
                </a:extLst>
              </p:cNvPr>
              <p:cNvSpPr>
                <a:spLocks/>
              </p:cNvSpPr>
              <p:nvPr/>
            </p:nvSpPr>
            <p:spPr bwMode="auto">
              <a:xfrm>
                <a:off x="3681413" y="2951163"/>
                <a:ext cx="2003425" cy="527050"/>
              </a:xfrm>
              <a:custGeom>
                <a:avLst/>
                <a:gdLst>
                  <a:gd name="T0" fmla="*/ 658 w 2524"/>
                  <a:gd name="T1" fmla="*/ 0 h 665"/>
                  <a:gd name="T2" fmla="*/ 660 w 2524"/>
                  <a:gd name="T3" fmla="*/ 0 h 665"/>
                  <a:gd name="T4" fmla="*/ 2524 w 2524"/>
                  <a:gd name="T5" fmla="*/ 5 h 665"/>
                  <a:gd name="T6" fmla="*/ 2524 w 2524"/>
                  <a:gd name="T7" fmla="*/ 20 h 665"/>
                  <a:gd name="T8" fmla="*/ 664 w 2524"/>
                  <a:gd name="T9" fmla="*/ 14 h 665"/>
                  <a:gd name="T10" fmla="*/ 10 w 2524"/>
                  <a:gd name="T11" fmla="*/ 665 h 665"/>
                  <a:gd name="T12" fmla="*/ 0 w 2524"/>
                  <a:gd name="T13" fmla="*/ 653 h 665"/>
                  <a:gd name="T14" fmla="*/ 656 w 2524"/>
                  <a:gd name="T15" fmla="*/ 1 h 665"/>
                  <a:gd name="T16" fmla="*/ 658 w 2524"/>
                  <a:gd name="T17"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4" h="665">
                    <a:moveTo>
                      <a:pt x="658" y="0"/>
                    </a:moveTo>
                    <a:lnTo>
                      <a:pt x="660" y="0"/>
                    </a:lnTo>
                    <a:lnTo>
                      <a:pt x="2524" y="5"/>
                    </a:lnTo>
                    <a:lnTo>
                      <a:pt x="2524" y="20"/>
                    </a:lnTo>
                    <a:lnTo>
                      <a:pt x="664" y="14"/>
                    </a:lnTo>
                    <a:lnTo>
                      <a:pt x="10" y="665"/>
                    </a:lnTo>
                    <a:lnTo>
                      <a:pt x="0" y="653"/>
                    </a:lnTo>
                    <a:lnTo>
                      <a:pt x="656" y="1"/>
                    </a:lnTo>
                    <a:lnTo>
                      <a:pt x="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93" name="Freeform 86">
                <a:extLst>
                  <a:ext uri="{FF2B5EF4-FFF2-40B4-BE49-F238E27FC236}">
                    <a16:creationId xmlns:a16="http://schemas.microsoft.com/office/drawing/2014/main" xmlns="" id="{FAE6F254-B98A-45A8-8E18-4BD6A1716D04}"/>
                  </a:ext>
                </a:extLst>
              </p:cNvPr>
              <p:cNvSpPr>
                <a:spLocks/>
              </p:cNvSpPr>
              <p:nvPr/>
            </p:nvSpPr>
            <p:spPr bwMode="auto">
              <a:xfrm>
                <a:off x="5086350" y="2995613"/>
                <a:ext cx="596900" cy="15875"/>
              </a:xfrm>
              <a:custGeom>
                <a:avLst/>
                <a:gdLst>
                  <a:gd name="T0" fmla="*/ 0 w 752"/>
                  <a:gd name="T1" fmla="*/ 0 h 20"/>
                  <a:gd name="T2" fmla="*/ 752 w 752"/>
                  <a:gd name="T3" fmla="*/ 5 h 20"/>
                  <a:gd name="T4" fmla="*/ 752 w 752"/>
                  <a:gd name="T5" fmla="*/ 20 h 20"/>
                  <a:gd name="T6" fmla="*/ 0 w 752"/>
                  <a:gd name="T7" fmla="*/ 14 h 20"/>
                  <a:gd name="T8" fmla="*/ 0 w 752"/>
                  <a:gd name="T9" fmla="*/ 0 h 20"/>
                </a:gdLst>
                <a:ahLst/>
                <a:cxnLst>
                  <a:cxn ang="0">
                    <a:pos x="T0" y="T1"/>
                  </a:cxn>
                  <a:cxn ang="0">
                    <a:pos x="T2" y="T3"/>
                  </a:cxn>
                  <a:cxn ang="0">
                    <a:pos x="T4" y="T5"/>
                  </a:cxn>
                  <a:cxn ang="0">
                    <a:pos x="T6" y="T7"/>
                  </a:cxn>
                  <a:cxn ang="0">
                    <a:pos x="T8" y="T9"/>
                  </a:cxn>
                </a:cxnLst>
                <a:rect l="0" t="0" r="r" b="b"/>
                <a:pathLst>
                  <a:path w="752" h="20">
                    <a:moveTo>
                      <a:pt x="0" y="0"/>
                    </a:moveTo>
                    <a:lnTo>
                      <a:pt x="752" y="5"/>
                    </a:lnTo>
                    <a:lnTo>
                      <a:pt x="752" y="20"/>
                    </a:lnTo>
                    <a:lnTo>
                      <a:pt x="0"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94" name="Freeform 87">
                <a:extLst>
                  <a:ext uri="{FF2B5EF4-FFF2-40B4-BE49-F238E27FC236}">
                    <a16:creationId xmlns:a16="http://schemas.microsoft.com/office/drawing/2014/main" xmlns="" id="{074BD2C2-11DC-458B-849B-D6603427FEA6}"/>
                  </a:ext>
                </a:extLst>
              </p:cNvPr>
              <p:cNvSpPr>
                <a:spLocks/>
              </p:cNvSpPr>
              <p:nvPr/>
            </p:nvSpPr>
            <p:spPr bwMode="auto">
              <a:xfrm>
                <a:off x="5673725" y="2438400"/>
                <a:ext cx="1095375" cy="522288"/>
              </a:xfrm>
              <a:custGeom>
                <a:avLst/>
                <a:gdLst>
                  <a:gd name="T0" fmla="*/ 764 w 1381"/>
                  <a:gd name="T1" fmla="*/ 4 h 658"/>
                  <a:gd name="T2" fmla="*/ 895 w 1381"/>
                  <a:gd name="T3" fmla="*/ 28 h 658"/>
                  <a:gd name="T4" fmla="*/ 965 w 1381"/>
                  <a:gd name="T5" fmla="*/ 52 h 658"/>
                  <a:gd name="T6" fmla="*/ 1085 w 1381"/>
                  <a:gd name="T7" fmla="*/ 116 h 658"/>
                  <a:gd name="T8" fmla="*/ 1194 w 1381"/>
                  <a:gd name="T9" fmla="*/ 204 h 658"/>
                  <a:gd name="T10" fmla="*/ 1260 w 1381"/>
                  <a:gd name="T11" fmla="*/ 280 h 658"/>
                  <a:gd name="T12" fmla="*/ 1311 w 1381"/>
                  <a:gd name="T13" fmla="*/ 361 h 658"/>
                  <a:gd name="T14" fmla="*/ 1352 w 1381"/>
                  <a:gd name="T15" fmla="*/ 449 h 658"/>
                  <a:gd name="T16" fmla="*/ 1370 w 1381"/>
                  <a:gd name="T17" fmla="*/ 499 h 658"/>
                  <a:gd name="T18" fmla="*/ 1369 w 1381"/>
                  <a:gd name="T19" fmla="*/ 547 h 658"/>
                  <a:gd name="T20" fmla="*/ 1341 w 1381"/>
                  <a:gd name="T21" fmla="*/ 460 h 658"/>
                  <a:gd name="T22" fmla="*/ 1322 w 1381"/>
                  <a:gd name="T23" fmla="*/ 416 h 658"/>
                  <a:gd name="T24" fmla="*/ 1276 w 1381"/>
                  <a:gd name="T25" fmla="*/ 332 h 658"/>
                  <a:gd name="T26" fmla="*/ 1217 w 1381"/>
                  <a:gd name="T27" fmla="*/ 252 h 658"/>
                  <a:gd name="T28" fmla="*/ 1129 w 1381"/>
                  <a:gd name="T29" fmla="*/ 168 h 658"/>
                  <a:gd name="T30" fmla="*/ 1015 w 1381"/>
                  <a:gd name="T31" fmla="*/ 92 h 658"/>
                  <a:gd name="T32" fmla="*/ 954 w 1381"/>
                  <a:gd name="T33" fmla="*/ 63 h 658"/>
                  <a:gd name="T34" fmla="*/ 831 w 1381"/>
                  <a:gd name="T35" fmla="*/ 28 h 658"/>
                  <a:gd name="T36" fmla="*/ 698 w 1381"/>
                  <a:gd name="T37" fmla="*/ 15 h 658"/>
                  <a:gd name="T38" fmla="*/ 565 w 1381"/>
                  <a:gd name="T39" fmla="*/ 28 h 658"/>
                  <a:gd name="T40" fmla="*/ 444 w 1381"/>
                  <a:gd name="T41" fmla="*/ 63 h 658"/>
                  <a:gd name="T42" fmla="*/ 381 w 1381"/>
                  <a:gd name="T43" fmla="*/ 92 h 658"/>
                  <a:gd name="T44" fmla="*/ 267 w 1381"/>
                  <a:gd name="T45" fmla="*/ 168 h 658"/>
                  <a:gd name="T46" fmla="*/ 169 w 1381"/>
                  <a:gd name="T47" fmla="*/ 263 h 658"/>
                  <a:gd name="T48" fmla="*/ 98 w 1381"/>
                  <a:gd name="T49" fmla="*/ 370 h 658"/>
                  <a:gd name="T50" fmla="*/ 70 w 1381"/>
                  <a:gd name="T51" fmla="*/ 425 h 658"/>
                  <a:gd name="T52" fmla="*/ 33 w 1381"/>
                  <a:gd name="T53" fmla="*/ 538 h 658"/>
                  <a:gd name="T54" fmla="*/ 15 w 1381"/>
                  <a:gd name="T55" fmla="*/ 658 h 658"/>
                  <a:gd name="T56" fmla="*/ 6 w 1381"/>
                  <a:gd name="T57" fmla="*/ 597 h 658"/>
                  <a:gd name="T58" fmla="*/ 35 w 1381"/>
                  <a:gd name="T59" fmla="*/ 477 h 658"/>
                  <a:gd name="T60" fmla="*/ 59 w 1381"/>
                  <a:gd name="T61" fmla="*/ 414 h 658"/>
                  <a:gd name="T62" fmla="*/ 120 w 1381"/>
                  <a:gd name="T63" fmla="*/ 304 h 658"/>
                  <a:gd name="T64" fmla="*/ 203 w 1381"/>
                  <a:gd name="T65" fmla="*/ 204 h 658"/>
                  <a:gd name="T66" fmla="*/ 311 w 1381"/>
                  <a:gd name="T67" fmla="*/ 116 h 658"/>
                  <a:gd name="T68" fmla="*/ 433 w 1381"/>
                  <a:gd name="T69" fmla="*/ 52 h 658"/>
                  <a:gd name="T70" fmla="*/ 501 w 1381"/>
                  <a:gd name="T71" fmla="*/ 28 h 658"/>
                  <a:gd name="T72" fmla="*/ 632 w 1381"/>
                  <a:gd name="T73" fmla="*/ 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1" h="658">
                    <a:moveTo>
                      <a:pt x="698" y="0"/>
                    </a:moveTo>
                    <a:lnTo>
                      <a:pt x="764" y="4"/>
                    </a:lnTo>
                    <a:lnTo>
                      <a:pt x="831" y="13"/>
                    </a:lnTo>
                    <a:lnTo>
                      <a:pt x="895" y="28"/>
                    </a:lnTo>
                    <a:lnTo>
                      <a:pt x="960" y="50"/>
                    </a:lnTo>
                    <a:lnTo>
                      <a:pt x="965" y="52"/>
                    </a:lnTo>
                    <a:lnTo>
                      <a:pt x="1026" y="81"/>
                    </a:lnTo>
                    <a:lnTo>
                      <a:pt x="1085" y="116"/>
                    </a:lnTo>
                    <a:lnTo>
                      <a:pt x="1140" y="157"/>
                    </a:lnTo>
                    <a:lnTo>
                      <a:pt x="1194" y="204"/>
                    </a:lnTo>
                    <a:lnTo>
                      <a:pt x="1229" y="241"/>
                    </a:lnTo>
                    <a:lnTo>
                      <a:pt x="1260" y="280"/>
                    </a:lnTo>
                    <a:lnTo>
                      <a:pt x="1287" y="320"/>
                    </a:lnTo>
                    <a:lnTo>
                      <a:pt x="1311" y="361"/>
                    </a:lnTo>
                    <a:lnTo>
                      <a:pt x="1334" y="405"/>
                    </a:lnTo>
                    <a:lnTo>
                      <a:pt x="1352" y="449"/>
                    </a:lnTo>
                    <a:lnTo>
                      <a:pt x="1354" y="455"/>
                    </a:lnTo>
                    <a:lnTo>
                      <a:pt x="1370" y="499"/>
                    </a:lnTo>
                    <a:lnTo>
                      <a:pt x="1381" y="543"/>
                    </a:lnTo>
                    <a:lnTo>
                      <a:pt x="1369" y="547"/>
                    </a:lnTo>
                    <a:lnTo>
                      <a:pt x="1356" y="499"/>
                    </a:lnTo>
                    <a:lnTo>
                      <a:pt x="1341" y="460"/>
                    </a:lnTo>
                    <a:lnTo>
                      <a:pt x="1341" y="460"/>
                    </a:lnTo>
                    <a:lnTo>
                      <a:pt x="1322" y="416"/>
                    </a:lnTo>
                    <a:lnTo>
                      <a:pt x="1300" y="372"/>
                    </a:lnTo>
                    <a:lnTo>
                      <a:pt x="1276" y="332"/>
                    </a:lnTo>
                    <a:lnTo>
                      <a:pt x="1249" y="291"/>
                    </a:lnTo>
                    <a:lnTo>
                      <a:pt x="1217" y="252"/>
                    </a:lnTo>
                    <a:lnTo>
                      <a:pt x="1182" y="215"/>
                    </a:lnTo>
                    <a:lnTo>
                      <a:pt x="1129" y="168"/>
                    </a:lnTo>
                    <a:lnTo>
                      <a:pt x="1074" y="127"/>
                    </a:lnTo>
                    <a:lnTo>
                      <a:pt x="1015" y="92"/>
                    </a:lnTo>
                    <a:lnTo>
                      <a:pt x="954" y="63"/>
                    </a:lnTo>
                    <a:lnTo>
                      <a:pt x="954" y="63"/>
                    </a:lnTo>
                    <a:lnTo>
                      <a:pt x="895" y="42"/>
                    </a:lnTo>
                    <a:lnTo>
                      <a:pt x="831" y="28"/>
                    </a:lnTo>
                    <a:lnTo>
                      <a:pt x="764" y="18"/>
                    </a:lnTo>
                    <a:lnTo>
                      <a:pt x="698" y="15"/>
                    </a:lnTo>
                    <a:lnTo>
                      <a:pt x="632" y="18"/>
                    </a:lnTo>
                    <a:lnTo>
                      <a:pt x="565" y="28"/>
                    </a:lnTo>
                    <a:lnTo>
                      <a:pt x="501" y="42"/>
                    </a:lnTo>
                    <a:lnTo>
                      <a:pt x="444" y="63"/>
                    </a:lnTo>
                    <a:lnTo>
                      <a:pt x="444" y="63"/>
                    </a:lnTo>
                    <a:lnTo>
                      <a:pt x="381" y="92"/>
                    </a:lnTo>
                    <a:lnTo>
                      <a:pt x="322" y="127"/>
                    </a:lnTo>
                    <a:lnTo>
                      <a:pt x="267" y="168"/>
                    </a:lnTo>
                    <a:lnTo>
                      <a:pt x="214" y="215"/>
                    </a:lnTo>
                    <a:lnTo>
                      <a:pt x="169" y="263"/>
                    </a:lnTo>
                    <a:lnTo>
                      <a:pt x="131" y="315"/>
                    </a:lnTo>
                    <a:lnTo>
                      <a:pt x="98" y="370"/>
                    </a:lnTo>
                    <a:lnTo>
                      <a:pt x="70" y="425"/>
                    </a:lnTo>
                    <a:lnTo>
                      <a:pt x="70" y="425"/>
                    </a:lnTo>
                    <a:lnTo>
                      <a:pt x="50" y="477"/>
                    </a:lnTo>
                    <a:lnTo>
                      <a:pt x="33" y="538"/>
                    </a:lnTo>
                    <a:lnTo>
                      <a:pt x="20" y="597"/>
                    </a:lnTo>
                    <a:lnTo>
                      <a:pt x="15" y="658"/>
                    </a:lnTo>
                    <a:lnTo>
                      <a:pt x="0" y="658"/>
                    </a:lnTo>
                    <a:lnTo>
                      <a:pt x="6" y="597"/>
                    </a:lnTo>
                    <a:lnTo>
                      <a:pt x="18" y="538"/>
                    </a:lnTo>
                    <a:lnTo>
                      <a:pt x="35" y="477"/>
                    </a:lnTo>
                    <a:lnTo>
                      <a:pt x="57" y="420"/>
                    </a:lnTo>
                    <a:lnTo>
                      <a:pt x="59" y="414"/>
                    </a:lnTo>
                    <a:lnTo>
                      <a:pt x="87" y="359"/>
                    </a:lnTo>
                    <a:lnTo>
                      <a:pt x="120" y="304"/>
                    </a:lnTo>
                    <a:lnTo>
                      <a:pt x="158" y="252"/>
                    </a:lnTo>
                    <a:lnTo>
                      <a:pt x="203" y="204"/>
                    </a:lnTo>
                    <a:lnTo>
                      <a:pt x="256" y="157"/>
                    </a:lnTo>
                    <a:lnTo>
                      <a:pt x="311" y="116"/>
                    </a:lnTo>
                    <a:lnTo>
                      <a:pt x="370" y="81"/>
                    </a:lnTo>
                    <a:lnTo>
                      <a:pt x="433" y="52"/>
                    </a:lnTo>
                    <a:lnTo>
                      <a:pt x="438" y="50"/>
                    </a:lnTo>
                    <a:lnTo>
                      <a:pt x="501" y="28"/>
                    </a:lnTo>
                    <a:lnTo>
                      <a:pt x="565" y="13"/>
                    </a:lnTo>
                    <a:lnTo>
                      <a:pt x="632" y="4"/>
                    </a:lnTo>
                    <a:lnTo>
                      <a:pt x="6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95" name="Freeform 88">
                <a:extLst>
                  <a:ext uri="{FF2B5EF4-FFF2-40B4-BE49-F238E27FC236}">
                    <a16:creationId xmlns:a16="http://schemas.microsoft.com/office/drawing/2014/main" xmlns="" id="{1D8EF505-01B4-49C6-BB98-DFB295882ACA}"/>
                  </a:ext>
                </a:extLst>
              </p:cNvPr>
              <p:cNvSpPr>
                <a:spLocks/>
              </p:cNvSpPr>
              <p:nvPr/>
            </p:nvSpPr>
            <p:spPr bwMode="auto">
              <a:xfrm>
                <a:off x="5672138" y="3006725"/>
                <a:ext cx="1108075" cy="542925"/>
              </a:xfrm>
              <a:custGeom>
                <a:avLst/>
                <a:gdLst>
                  <a:gd name="T0" fmla="*/ 15 w 1396"/>
                  <a:gd name="T1" fmla="*/ 0 h 685"/>
                  <a:gd name="T2" fmla="*/ 30 w 1396"/>
                  <a:gd name="T3" fmla="*/ 129 h 685"/>
                  <a:gd name="T4" fmla="*/ 67 w 1396"/>
                  <a:gd name="T5" fmla="*/ 248 h 685"/>
                  <a:gd name="T6" fmla="*/ 96 w 1396"/>
                  <a:gd name="T7" fmla="*/ 307 h 685"/>
                  <a:gd name="T8" fmla="*/ 170 w 1396"/>
                  <a:gd name="T9" fmla="*/ 418 h 685"/>
                  <a:gd name="T10" fmla="*/ 269 w 1396"/>
                  <a:gd name="T11" fmla="*/ 517 h 685"/>
                  <a:gd name="T12" fmla="*/ 383 w 1396"/>
                  <a:gd name="T13" fmla="*/ 593 h 685"/>
                  <a:gd name="T14" fmla="*/ 446 w 1396"/>
                  <a:gd name="T15" fmla="*/ 622 h 685"/>
                  <a:gd name="T16" fmla="*/ 567 w 1396"/>
                  <a:gd name="T17" fmla="*/ 657 h 685"/>
                  <a:gd name="T18" fmla="*/ 700 w 1396"/>
                  <a:gd name="T19" fmla="*/ 670 h 685"/>
                  <a:gd name="T20" fmla="*/ 833 w 1396"/>
                  <a:gd name="T21" fmla="*/ 657 h 685"/>
                  <a:gd name="T22" fmla="*/ 956 w 1396"/>
                  <a:gd name="T23" fmla="*/ 622 h 685"/>
                  <a:gd name="T24" fmla="*/ 1017 w 1396"/>
                  <a:gd name="T25" fmla="*/ 593 h 685"/>
                  <a:gd name="T26" fmla="*/ 1131 w 1396"/>
                  <a:gd name="T27" fmla="*/ 517 h 685"/>
                  <a:gd name="T28" fmla="*/ 1225 w 1396"/>
                  <a:gd name="T29" fmla="*/ 425 h 685"/>
                  <a:gd name="T30" fmla="*/ 1293 w 1396"/>
                  <a:gd name="T31" fmla="*/ 329 h 685"/>
                  <a:gd name="T32" fmla="*/ 1343 w 1396"/>
                  <a:gd name="T33" fmla="*/ 226 h 685"/>
                  <a:gd name="T34" fmla="*/ 1359 w 1396"/>
                  <a:gd name="T35" fmla="*/ 178 h 685"/>
                  <a:gd name="T36" fmla="*/ 1382 w 1396"/>
                  <a:gd name="T37" fmla="*/ 70 h 685"/>
                  <a:gd name="T38" fmla="*/ 1387 w 1396"/>
                  <a:gd name="T39" fmla="*/ 125 h 685"/>
                  <a:gd name="T40" fmla="*/ 1356 w 1396"/>
                  <a:gd name="T41" fmla="*/ 232 h 685"/>
                  <a:gd name="T42" fmla="*/ 1332 w 1396"/>
                  <a:gd name="T43" fmla="*/ 291 h 685"/>
                  <a:gd name="T44" fmla="*/ 1273 w 1396"/>
                  <a:gd name="T45" fmla="*/ 390 h 685"/>
                  <a:gd name="T46" fmla="*/ 1196 w 1396"/>
                  <a:gd name="T47" fmla="*/ 480 h 685"/>
                  <a:gd name="T48" fmla="*/ 1087 w 1396"/>
                  <a:gd name="T49" fmla="*/ 569 h 685"/>
                  <a:gd name="T50" fmla="*/ 967 w 1396"/>
                  <a:gd name="T51" fmla="*/ 633 h 685"/>
                  <a:gd name="T52" fmla="*/ 897 w 1396"/>
                  <a:gd name="T53" fmla="*/ 657 h 685"/>
                  <a:gd name="T54" fmla="*/ 766 w 1396"/>
                  <a:gd name="T55" fmla="*/ 683 h 685"/>
                  <a:gd name="T56" fmla="*/ 634 w 1396"/>
                  <a:gd name="T57" fmla="*/ 683 h 685"/>
                  <a:gd name="T58" fmla="*/ 503 w 1396"/>
                  <a:gd name="T59" fmla="*/ 657 h 685"/>
                  <a:gd name="T60" fmla="*/ 435 w 1396"/>
                  <a:gd name="T61" fmla="*/ 633 h 685"/>
                  <a:gd name="T62" fmla="*/ 313 w 1396"/>
                  <a:gd name="T63" fmla="*/ 569 h 685"/>
                  <a:gd name="T64" fmla="*/ 205 w 1396"/>
                  <a:gd name="T65" fmla="*/ 480 h 685"/>
                  <a:gd name="T66" fmla="*/ 118 w 1396"/>
                  <a:gd name="T67" fmla="*/ 375 h 685"/>
                  <a:gd name="T68" fmla="*/ 55 w 1396"/>
                  <a:gd name="T69" fmla="*/ 259 h 685"/>
                  <a:gd name="T70" fmla="*/ 32 w 1396"/>
                  <a:gd name="T71" fmla="*/ 191 h 685"/>
                  <a:gd name="T72" fmla="*/ 4 w 1396"/>
                  <a:gd name="T73" fmla="*/ 64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6" h="685">
                    <a:moveTo>
                      <a:pt x="0" y="0"/>
                    </a:moveTo>
                    <a:lnTo>
                      <a:pt x="15" y="0"/>
                    </a:lnTo>
                    <a:lnTo>
                      <a:pt x="19" y="64"/>
                    </a:lnTo>
                    <a:lnTo>
                      <a:pt x="30" y="129"/>
                    </a:lnTo>
                    <a:lnTo>
                      <a:pt x="46" y="191"/>
                    </a:lnTo>
                    <a:lnTo>
                      <a:pt x="67" y="248"/>
                    </a:lnTo>
                    <a:lnTo>
                      <a:pt x="67" y="248"/>
                    </a:lnTo>
                    <a:lnTo>
                      <a:pt x="96" y="307"/>
                    </a:lnTo>
                    <a:lnTo>
                      <a:pt x="129" y="364"/>
                    </a:lnTo>
                    <a:lnTo>
                      <a:pt x="170" y="418"/>
                    </a:lnTo>
                    <a:lnTo>
                      <a:pt x="216" y="469"/>
                    </a:lnTo>
                    <a:lnTo>
                      <a:pt x="269" y="517"/>
                    </a:lnTo>
                    <a:lnTo>
                      <a:pt x="324" y="558"/>
                    </a:lnTo>
                    <a:lnTo>
                      <a:pt x="383" y="593"/>
                    </a:lnTo>
                    <a:lnTo>
                      <a:pt x="446" y="622"/>
                    </a:lnTo>
                    <a:lnTo>
                      <a:pt x="446" y="622"/>
                    </a:lnTo>
                    <a:lnTo>
                      <a:pt x="503" y="642"/>
                    </a:lnTo>
                    <a:lnTo>
                      <a:pt x="567" y="657"/>
                    </a:lnTo>
                    <a:lnTo>
                      <a:pt x="634" y="668"/>
                    </a:lnTo>
                    <a:lnTo>
                      <a:pt x="700" y="670"/>
                    </a:lnTo>
                    <a:lnTo>
                      <a:pt x="766" y="668"/>
                    </a:lnTo>
                    <a:lnTo>
                      <a:pt x="833" y="657"/>
                    </a:lnTo>
                    <a:lnTo>
                      <a:pt x="897" y="642"/>
                    </a:lnTo>
                    <a:lnTo>
                      <a:pt x="956" y="622"/>
                    </a:lnTo>
                    <a:lnTo>
                      <a:pt x="956" y="622"/>
                    </a:lnTo>
                    <a:lnTo>
                      <a:pt x="1017" y="593"/>
                    </a:lnTo>
                    <a:lnTo>
                      <a:pt x="1076" y="558"/>
                    </a:lnTo>
                    <a:lnTo>
                      <a:pt x="1131" y="517"/>
                    </a:lnTo>
                    <a:lnTo>
                      <a:pt x="1184" y="469"/>
                    </a:lnTo>
                    <a:lnTo>
                      <a:pt x="1225" y="425"/>
                    </a:lnTo>
                    <a:lnTo>
                      <a:pt x="1262" y="379"/>
                    </a:lnTo>
                    <a:lnTo>
                      <a:pt x="1293" y="329"/>
                    </a:lnTo>
                    <a:lnTo>
                      <a:pt x="1321" y="280"/>
                    </a:lnTo>
                    <a:lnTo>
                      <a:pt x="1343" y="226"/>
                    </a:lnTo>
                    <a:lnTo>
                      <a:pt x="1343" y="226"/>
                    </a:lnTo>
                    <a:lnTo>
                      <a:pt x="1359" y="178"/>
                    </a:lnTo>
                    <a:lnTo>
                      <a:pt x="1372" y="125"/>
                    </a:lnTo>
                    <a:lnTo>
                      <a:pt x="1382" y="70"/>
                    </a:lnTo>
                    <a:lnTo>
                      <a:pt x="1396" y="71"/>
                    </a:lnTo>
                    <a:lnTo>
                      <a:pt x="1387" y="125"/>
                    </a:lnTo>
                    <a:lnTo>
                      <a:pt x="1374" y="178"/>
                    </a:lnTo>
                    <a:lnTo>
                      <a:pt x="1356" y="232"/>
                    </a:lnTo>
                    <a:lnTo>
                      <a:pt x="1354" y="237"/>
                    </a:lnTo>
                    <a:lnTo>
                      <a:pt x="1332" y="291"/>
                    </a:lnTo>
                    <a:lnTo>
                      <a:pt x="1304" y="340"/>
                    </a:lnTo>
                    <a:lnTo>
                      <a:pt x="1273" y="390"/>
                    </a:lnTo>
                    <a:lnTo>
                      <a:pt x="1236" y="436"/>
                    </a:lnTo>
                    <a:lnTo>
                      <a:pt x="1196" y="480"/>
                    </a:lnTo>
                    <a:lnTo>
                      <a:pt x="1142" y="528"/>
                    </a:lnTo>
                    <a:lnTo>
                      <a:pt x="1087" y="569"/>
                    </a:lnTo>
                    <a:lnTo>
                      <a:pt x="1028" y="604"/>
                    </a:lnTo>
                    <a:lnTo>
                      <a:pt x="967" y="633"/>
                    </a:lnTo>
                    <a:lnTo>
                      <a:pt x="962" y="635"/>
                    </a:lnTo>
                    <a:lnTo>
                      <a:pt x="897" y="657"/>
                    </a:lnTo>
                    <a:lnTo>
                      <a:pt x="833" y="672"/>
                    </a:lnTo>
                    <a:lnTo>
                      <a:pt x="766" y="683"/>
                    </a:lnTo>
                    <a:lnTo>
                      <a:pt x="700" y="685"/>
                    </a:lnTo>
                    <a:lnTo>
                      <a:pt x="634" y="683"/>
                    </a:lnTo>
                    <a:lnTo>
                      <a:pt x="567" y="672"/>
                    </a:lnTo>
                    <a:lnTo>
                      <a:pt x="503" y="657"/>
                    </a:lnTo>
                    <a:lnTo>
                      <a:pt x="440" y="635"/>
                    </a:lnTo>
                    <a:lnTo>
                      <a:pt x="435" y="633"/>
                    </a:lnTo>
                    <a:lnTo>
                      <a:pt x="372" y="604"/>
                    </a:lnTo>
                    <a:lnTo>
                      <a:pt x="313" y="569"/>
                    </a:lnTo>
                    <a:lnTo>
                      <a:pt x="258" y="528"/>
                    </a:lnTo>
                    <a:lnTo>
                      <a:pt x="205" y="480"/>
                    </a:lnTo>
                    <a:lnTo>
                      <a:pt x="159" y="429"/>
                    </a:lnTo>
                    <a:lnTo>
                      <a:pt x="118" y="375"/>
                    </a:lnTo>
                    <a:lnTo>
                      <a:pt x="85" y="318"/>
                    </a:lnTo>
                    <a:lnTo>
                      <a:pt x="55" y="259"/>
                    </a:lnTo>
                    <a:lnTo>
                      <a:pt x="54" y="254"/>
                    </a:lnTo>
                    <a:lnTo>
                      <a:pt x="32" y="191"/>
                    </a:lnTo>
                    <a:lnTo>
                      <a:pt x="15" y="129"/>
                    </a:lnTo>
                    <a:lnTo>
                      <a:pt x="4" y="6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sp>
            <p:nvSpPr>
              <p:cNvPr id="96" name="Freeform 89">
                <a:extLst>
                  <a:ext uri="{FF2B5EF4-FFF2-40B4-BE49-F238E27FC236}">
                    <a16:creationId xmlns:a16="http://schemas.microsoft.com/office/drawing/2014/main" xmlns="" id="{7EE77318-742A-43B8-BCF6-84AD927150F9}"/>
                  </a:ext>
                </a:extLst>
              </p:cNvPr>
              <p:cNvSpPr>
                <a:spLocks/>
              </p:cNvSpPr>
              <p:nvPr/>
            </p:nvSpPr>
            <p:spPr bwMode="auto">
              <a:xfrm>
                <a:off x="6721475" y="2854325"/>
                <a:ext cx="77788" cy="71438"/>
              </a:xfrm>
              <a:custGeom>
                <a:avLst/>
                <a:gdLst>
                  <a:gd name="T0" fmla="*/ 97 w 97"/>
                  <a:gd name="T1" fmla="*/ 0 h 90"/>
                  <a:gd name="T2" fmla="*/ 59 w 97"/>
                  <a:gd name="T3" fmla="*/ 90 h 90"/>
                  <a:gd name="T4" fmla="*/ 0 w 97"/>
                  <a:gd name="T5" fmla="*/ 11 h 90"/>
                  <a:gd name="T6" fmla="*/ 97 w 97"/>
                  <a:gd name="T7" fmla="*/ 0 h 90"/>
                </a:gdLst>
                <a:ahLst/>
                <a:cxnLst>
                  <a:cxn ang="0">
                    <a:pos x="T0" y="T1"/>
                  </a:cxn>
                  <a:cxn ang="0">
                    <a:pos x="T2" y="T3"/>
                  </a:cxn>
                  <a:cxn ang="0">
                    <a:pos x="T4" y="T5"/>
                  </a:cxn>
                  <a:cxn ang="0">
                    <a:pos x="T6" y="T7"/>
                  </a:cxn>
                </a:cxnLst>
                <a:rect l="0" t="0" r="r" b="b"/>
                <a:pathLst>
                  <a:path w="97" h="90">
                    <a:moveTo>
                      <a:pt x="97" y="0"/>
                    </a:moveTo>
                    <a:lnTo>
                      <a:pt x="59" y="90"/>
                    </a:lnTo>
                    <a:lnTo>
                      <a:pt x="0" y="11"/>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panose="020B0604020202020204" pitchFamily="34" charset="0"/>
                  <a:cs typeface="Arial" panose="020B0604020202020204" pitchFamily="34" charset="0"/>
                </a:endParaRPr>
              </a:p>
            </p:txBody>
          </p:sp>
        </p:grpSp>
        <p:sp>
          <p:nvSpPr>
            <p:cNvPr id="83" name="TextBox 82">
              <a:extLst>
                <a:ext uri="{FF2B5EF4-FFF2-40B4-BE49-F238E27FC236}">
                  <a16:creationId xmlns:a16="http://schemas.microsoft.com/office/drawing/2014/main" xmlns="" id="{2414C243-A6D4-4A1D-AED3-1B16297DFDDB}"/>
                </a:ext>
              </a:extLst>
            </p:cNvPr>
            <p:cNvSpPr txBox="1"/>
            <p:nvPr/>
          </p:nvSpPr>
          <p:spPr>
            <a:xfrm>
              <a:off x="1802258" y="3271892"/>
              <a:ext cx="1712864" cy="486287"/>
            </a:xfrm>
            <a:prstGeom prst="rect">
              <a:avLst/>
            </a:prstGeom>
            <a:noFill/>
          </p:spPr>
          <p:txBody>
            <a:bodyPr wrap="square" rtlCol="0">
              <a:spAutoFit/>
            </a:bodyPr>
            <a:lstStyle/>
            <a:p>
              <a:pPr algn="ctr">
                <a:lnSpc>
                  <a:spcPct val="80000"/>
                </a:lnSpc>
              </a:pPr>
              <a:r>
                <a:rPr lang="en-IN" sz="1600" b="1" dirty="0">
                  <a:solidFill>
                    <a:schemeClr val="tx1">
                      <a:lumMod val="65000"/>
                      <a:lumOff val="35000"/>
                    </a:schemeClr>
                  </a:solidFill>
                  <a:latin typeface="Arial" panose="020B0604020202020204" pitchFamily="34" charset="0"/>
                  <a:cs typeface="Arial" panose="020B0604020202020204" pitchFamily="34" charset="0"/>
                </a:rPr>
                <a:t>Person With</a:t>
              </a:r>
            </a:p>
            <a:p>
              <a:pPr algn="ctr">
                <a:lnSpc>
                  <a:spcPct val="80000"/>
                </a:lnSpc>
              </a:pPr>
              <a:r>
                <a:rPr lang="en-IN" sz="1600" b="1" dirty="0">
                  <a:solidFill>
                    <a:schemeClr val="tx1">
                      <a:lumMod val="65000"/>
                      <a:lumOff val="35000"/>
                    </a:schemeClr>
                  </a:solidFill>
                  <a:latin typeface="Arial" panose="020B0604020202020204" pitchFamily="34" charset="0"/>
                  <a:cs typeface="Arial" panose="020B0604020202020204" pitchFamily="34" charset="0"/>
                </a:rPr>
                <a:t> Special Needs</a:t>
              </a:r>
            </a:p>
          </p:txBody>
        </p:sp>
        <p:sp>
          <p:nvSpPr>
            <p:cNvPr id="84" name="Rectangle 83">
              <a:extLst>
                <a:ext uri="{FF2B5EF4-FFF2-40B4-BE49-F238E27FC236}">
                  <a16:creationId xmlns:a16="http://schemas.microsoft.com/office/drawing/2014/main" xmlns="" id="{9B02503F-3BF8-4235-919C-D9F44A38E9AD}"/>
                </a:ext>
              </a:extLst>
            </p:cNvPr>
            <p:cNvSpPr/>
            <p:nvPr/>
          </p:nvSpPr>
          <p:spPr>
            <a:xfrm>
              <a:off x="1736555" y="4920566"/>
              <a:ext cx="891591" cy="646331"/>
            </a:xfrm>
            <a:prstGeom prst="rect">
              <a:avLst/>
            </a:prstGeom>
          </p:spPr>
          <p:txBody>
            <a:bodyPr wrap="none">
              <a:spAutoFit/>
            </a:bodyPr>
            <a:lstStyle/>
            <a:p>
              <a:pPr algn="ctr"/>
              <a:r>
                <a:rPr lang="en-US" sz="1200" b="1" dirty="0">
                  <a:solidFill>
                    <a:schemeClr val="accent5"/>
                  </a:solidFill>
                  <a:latin typeface="Arial" panose="020B0604020202020204" pitchFamily="34" charset="0"/>
                  <a:cs typeface="Arial" panose="020B0604020202020204" pitchFamily="34" charset="0"/>
                </a:rPr>
                <a:t>Family</a:t>
              </a:r>
              <a:br>
                <a:rPr lang="en-US" sz="1200" b="1" dirty="0">
                  <a:solidFill>
                    <a:schemeClr val="accent5"/>
                  </a:solidFill>
                  <a:latin typeface="Arial" panose="020B0604020202020204" pitchFamily="34" charset="0"/>
                  <a:cs typeface="Arial" panose="020B0604020202020204" pitchFamily="34" charset="0"/>
                </a:rPr>
              </a:br>
              <a:r>
                <a:rPr lang="en-US" sz="1200" b="1" dirty="0">
                  <a:solidFill>
                    <a:schemeClr val="accent5"/>
                  </a:solidFill>
                  <a:latin typeface="Arial" panose="020B0604020202020204" pitchFamily="34" charset="0"/>
                  <a:cs typeface="Arial" panose="020B0604020202020204" pitchFamily="34" charset="0"/>
                </a:rPr>
                <a:t>Member/</a:t>
              </a:r>
            </a:p>
            <a:p>
              <a:pPr algn="ctr"/>
              <a:r>
                <a:rPr lang="en-US" sz="1200" b="1" dirty="0">
                  <a:solidFill>
                    <a:schemeClr val="accent5"/>
                  </a:solidFill>
                  <a:latin typeface="Arial" panose="020B0604020202020204" pitchFamily="34" charset="0"/>
                  <a:cs typeface="Arial" panose="020B0604020202020204" pitchFamily="34" charset="0"/>
                </a:rPr>
                <a:t>Caregiver</a:t>
              </a:r>
            </a:p>
          </p:txBody>
        </p:sp>
        <p:sp>
          <p:nvSpPr>
            <p:cNvPr id="85" name="Rectangle 84">
              <a:extLst>
                <a:ext uri="{FF2B5EF4-FFF2-40B4-BE49-F238E27FC236}">
                  <a16:creationId xmlns:a16="http://schemas.microsoft.com/office/drawing/2014/main" xmlns="" id="{489B97CD-57E2-41F8-8686-1180F52EABF9}"/>
                </a:ext>
              </a:extLst>
            </p:cNvPr>
            <p:cNvSpPr/>
            <p:nvPr/>
          </p:nvSpPr>
          <p:spPr>
            <a:xfrm>
              <a:off x="570150" y="4285428"/>
              <a:ext cx="1031051" cy="276999"/>
            </a:xfrm>
            <a:prstGeom prst="rect">
              <a:avLst/>
            </a:prstGeom>
          </p:spPr>
          <p:txBody>
            <a:bodyPr wrap="none">
              <a:spAutoFit/>
            </a:bodyPr>
            <a:lstStyle/>
            <a:p>
              <a:pPr algn="ctr"/>
              <a:r>
                <a:rPr lang="en-US" sz="1200" b="1" dirty="0">
                  <a:solidFill>
                    <a:schemeClr val="accent6"/>
                  </a:solidFill>
                  <a:latin typeface="Arial" panose="020B0604020202020204" pitchFamily="34" charset="0"/>
                  <a:cs typeface="Arial" panose="020B0604020202020204" pitchFamily="34" charset="0"/>
                </a:rPr>
                <a:t>Accountant</a:t>
              </a:r>
            </a:p>
          </p:txBody>
        </p:sp>
        <p:sp>
          <p:nvSpPr>
            <p:cNvPr id="86" name="Rectangle 85">
              <a:extLst>
                <a:ext uri="{FF2B5EF4-FFF2-40B4-BE49-F238E27FC236}">
                  <a16:creationId xmlns:a16="http://schemas.microsoft.com/office/drawing/2014/main" xmlns="" id="{73474C54-C602-4961-817E-1EFCF6BB9185}"/>
                </a:ext>
              </a:extLst>
            </p:cNvPr>
            <p:cNvSpPr/>
            <p:nvPr/>
          </p:nvSpPr>
          <p:spPr>
            <a:xfrm>
              <a:off x="507061" y="2890249"/>
              <a:ext cx="816250" cy="276999"/>
            </a:xfrm>
            <a:prstGeom prst="rect">
              <a:avLst/>
            </a:prstGeom>
          </p:spPr>
          <p:txBody>
            <a:bodyPr wrap="none">
              <a:spAutoFit/>
            </a:bodyPr>
            <a:lstStyle/>
            <a:p>
              <a:pPr algn="ctr"/>
              <a:r>
                <a:rPr lang="en-US" sz="1200" b="1" dirty="0">
                  <a:solidFill>
                    <a:schemeClr val="accent6">
                      <a:lumMod val="50000"/>
                    </a:schemeClr>
                  </a:solidFill>
                  <a:latin typeface="Arial" panose="020B0604020202020204" pitchFamily="34" charset="0"/>
                  <a:cs typeface="Arial" panose="020B0604020202020204" pitchFamily="34" charset="0"/>
                </a:rPr>
                <a:t>Attorney</a:t>
              </a:r>
            </a:p>
          </p:txBody>
        </p:sp>
        <p:sp>
          <p:nvSpPr>
            <p:cNvPr id="87" name="Rectangle 86">
              <a:extLst>
                <a:ext uri="{FF2B5EF4-FFF2-40B4-BE49-F238E27FC236}">
                  <a16:creationId xmlns:a16="http://schemas.microsoft.com/office/drawing/2014/main" xmlns="" id="{682E9309-FF6F-48EF-8C09-300F39FA0B5A}"/>
                </a:ext>
              </a:extLst>
            </p:cNvPr>
            <p:cNvSpPr/>
            <p:nvPr/>
          </p:nvSpPr>
          <p:spPr>
            <a:xfrm>
              <a:off x="1251309" y="1454392"/>
              <a:ext cx="1066319" cy="830997"/>
            </a:xfrm>
            <a:prstGeom prst="rect">
              <a:avLst/>
            </a:prstGeom>
          </p:spPr>
          <p:txBody>
            <a:bodyPr wrap="none">
              <a:spAutoFit/>
            </a:bodyPr>
            <a:lstStyle/>
            <a:p>
              <a:pPr algn="ctr"/>
              <a:r>
                <a:rPr lang="en-US" sz="1200" b="1" spc="-20" dirty="0">
                  <a:solidFill>
                    <a:schemeClr val="bg2"/>
                  </a:solidFill>
                  <a:latin typeface="Arial" panose="020B0604020202020204" pitchFamily="34" charset="0"/>
                  <a:cs typeface="Arial" panose="020B0604020202020204" pitchFamily="34" charset="0"/>
                </a:rPr>
                <a:t>Social </a:t>
              </a:r>
            </a:p>
            <a:p>
              <a:pPr algn="ctr"/>
              <a:r>
                <a:rPr lang="en-US" sz="1200" b="1" spc="-20" dirty="0">
                  <a:solidFill>
                    <a:schemeClr val="bg2"/>
                  </a:solidFill>
                  <a:latin typeface="Arial" panose="020B0604020202020204" pitchFamily="34" charset="0"/>
                  <a:cs typeface="Arial" panose="020B0604020202020204" pitchFamily="34" charset="0"/>
                </a:rPr>
                <a:t>Worker </a:t>
              </a:r>
            </a:p>
            <a:p>
              <a:pPr algn="ctr"/>
              <a:r>
                <a:rPr lang="en-US" sz="1200" b="1" spc="-20" dirty="0">
                  <a:solidFill>
                    <a:schemeClr val="bg2"/>
                  </a:solidFill>
                  <a:latin typeface="Arial" panose="020B0604020202020204" pitchFamily="34" charset="0"/>
                  <a:cs typeface="Arial" panose="020B0604020202020204" pitchFamily="34" charset="0"/>
                </a:rPr>
                <a:t>or Care </a:t>
              </a:r>
            </a:p>
            <a:p>
              <a:pPr algn="ctr"/>
              <a:r>
                <a:rPr lang="en-US" sz="1200" b="1" spc="-20" dirty="0">
                  <a:solidFill>
                    <a:schemeClr val="bg2"/>
                  </a:solidFill>
                  <a:latin typeface="Arial" panose="020B0604020202020204" pitchFamily="34" charset="0"/>
                  <a:cs typeface="Arial" panose="020B0604020202020204" pitchFamily="34" charset="0"/>
                </a:rPr>
                <a:t>Coordinator</a:t>
              </a:r>
            </a:p>
          </p:txBody>
        </p:sp>
        <p:sp>
          <p:nvSpPr>
            <p:cNvPr id="88" name="Rectangle 87">
              <a:extLst>
                <a:ext uri="{FF2B5EF4-FFF2-40B4-BE49-F238E27FC236}">
                  <a16:creationId xmlns:a16="http://schemas.microsoft.com/office/drawing/2014/main" xmlns="" id="{BE45F51F-1F6E-4BC5-BE2C-EE863BA10D8F}"/>
                </a:ext>
              </a:extLst>
            </p:cNvPr>
            <p:cNvSpPr/>
            <p:nvPr/>
          </p:nvSpPr>
          <p:spPr>
            <a:xfrm>
              <a:off x="2605141" y="1491528"/>
              <a:ext cx="1107996" cy="461665"/>
            </a:xfrm>
            <a:prstGeom prst="rect">
              <a:avLst/>
            </a:prstGeom>
          </p:spPr>
          <p:txBody>
            <a:bodyPr wrap="none">
              <a:spAutoFit/>
            </a:bodyPr>
            <a:lstStyle/>
            <a:p>
              <a:pPr algn="ctr"/>
              <a:r>
                <a:rPr lang="en-US" sz="1200" b="1" dirty="0">
                  <a:solidFill>
                    <a:schemeClr val="accent1"/>
                  </a:solidFill>
                  <a:latin typeface="Arial" panose="020B0604020202020204" pitchFamily="34" charset="0"/>
                  <a:cs typeface="Arial" panose="020B0604020202020204" pitchFamily="34" charset="0"/>
                </a:rPr>
                <a:t>Medical </a:t>
              </a:r>
            </a:p>
            <a:p>
              <a:pPr algn="ctr"/>
              <a:r>
                <a:rPr lang="en-US" sz="1200" b="1" dirty="0">
                  <a:solidFill>
                    <a:schemeClr val="accent1"/>
                  </a:solidFill>
                  <a:latin typeface="Arial" panose="020B0604020202020204" pitchFamily="34" charset="0"/>
                  <a:cs typeface="Arial" panose="020B0604020202020204" pitchFamily="34" charset="0"/>
                </a:rPr>
                <a:t>Professional</a:t>
              </a:r>
            </a:p>
          </p:txBody>
        </p:sp>
        <p:sp>
          <p:nvSpPr>
            <p:cNvPr id="89" name="Rectangle 88">
              <a:extLst>
                <a:ext uri="{FF2B5EF4-FFF2-40B4-BE49-F238E27FC236}">
                  <a16:creationId xmlns:a16="http://schemas.microsoft.com/office/drawing/2014/main" xmlns="" id="{A363EB0E-C9FE-4DCA-92A9-70053ECF6F45}"/>
                </a:ext>
              </a:extLst>
            </p:cNvPr>
            <p:cNvSpPr/>
            <p:nvPr/>
          </p:nvSpPr>
          <p:spPr>
            <a:xfrm>
              <a:off x="3793240" y="2375241"/>
              <a:ext cx="922048" cy="461665"/>
            </a:xfrm>
            <a:prstGeom prst="rect">
              <a:avLst/>
            </a:prstGeom>
          </p:spPr>
          <p:txBody>
            <a:bodyPr wrap="none">
              <a:spAutoFit/>
            </a:bodyPr>
            <a:lstStyle/>
            <a:p>
              <a:pPr algn="ctr"/>
              <a:r>
                <a:rPr lang="en-US" sz="1200" b="1" dirty="0">
                  <a:solidFill>
                    <a:schemeClr val="accent2"/>
                  </a:solidFill>
                  <a:latin typeface="Arial" panose="020B0604020202020204" pitchFamily="34" charset="0"/>
                  <a:cs typeface="Arial" panose="020B0604020202020204" pitchFamily="34" charset="0"/>
                </a:rPr>
                <a:t>Religious </a:t>
              </a:r>
            </a:p>
            <a:p>
              <a:pPr algn="ctr"/>
              <a:r>
                <a:rPr lang="en-US" sz="1200" b="1" dirty="0">
                  <a:solidFill>
                    <a:schemeClr val="accent2"/>
                  </a:solidFill>
                  <a:latin typeface="Arial" panose="020B0604020202020204" pitchFamily="34" charset="0"/>
                  <a:cs typeface="Arial" panose="020B0604020202020204" pitchFamily="34" charset="0"/>
                </a:rPr>
                <a:t>Contact</a:t>
              </a:r>
            </a:p>
          </p:txBody>
        </p:sp>
        <p:sp>
          <p:nvSpPr>
            <p:cNvPr id="90" name="Rectangle 89">
              <a:extLst>
                <a:ext uri="{FF2B5EF4-FFF2-40B4-BE49-F238E27FC236}">
                  <a16:creationId xmlns:a16="http://schemas.microsoft.com/office/drawing/2014/main" xmlns="" id="{3CCE019B-4C59-4980-9753-81D48A272642}"/>
                </a:ext>
              </a:extLst>
            </p:cNvPr>
            <p:cNvSpPr/>
            <p:nvPr/>
          </p:nvSpPr>
          <p:spPr>
            <a:xfrm>
              <a:off x="3975235" y="3768155"/>
              <a:ext cx="896399" cy="461665"/>
            </a:xfrm>
            <a:prstGeom prst="rect">
              <a:avLst/>
            </a:prstGeom>
          </p:spPr>
          <p:txBody>
            <a:bodyPr wrap="none">
              <a:spAutoFit/>
            </a:bodyPr>
            <a:lstStyle/>
            <a:p>
              <a:pPr algn="ctr"/>
              <a:r>
                <a:rPr lang="en-US" sz="1200" b="1" dirty="0">
                  <a:solidFill>
                    <a:schemeClr val="accent3"/>
                  </a:solidFill>
                  <a:latin typeface="Arial" panose="020B0604020202020204" pitchFamily="34" charset="0"/>
                  <a:cs typeface="Arial" panose="020B0604020202020204" pitchFamily="34" charset="0"/>
                </a:rPr>
                <a:t>Financial </a:t>
              </a:r>
            </a:p>
            <a:p>
              <a:pPr algn="ctr"/>
              <a:r>
                <a:rPr lang="en-US" sz="1200" b="1" dirty="0">
                  <a:solidFill>
                    <a:schemeClr val="accent3"/>
                  </a:solidFill>
                  <a:latin typeface="Arial" panose="020B0604020202020204" pitchFamily="34" charset="0"/>
                  <a:cs typeface="Arial" panose="020B0604020202020204" pitchFamily="34" charset="0"/>
                </a:rPr>
                <a:t>Planner </a:t>
              </a:r>
            </a:p>
          </p:txBody>
        </p:sp>
        <p:sp>
          <p:nvSpPr>
            <p:cNvPr id="91" name="Rectangle 90">
              <a:extLst>
                <a:ext uri="{FF2B5EF4-FFF2-40B4-BE49-F238E27FC236}">
                  <a16:creationId xmlns:a16="http://schemas.microsoft.com/office/drawing/2014/main" xmlns="" id="{2DF28B10-449F-4D0A-A7C5-15F7C2BF8A46}"/>
                </a:ext>
              </a:extLst>
            </p:cNvPr>
            <p:cNvSpPr/>
            <p:nvPr/>
          </p:nvSpPr>
          <p:spPr>
            <a:xfrm>
              <a:off x="3136245" y="4976953"/>
              <a:ext cx="894797" cy="276999"/>
            </a:xfrm>
            <a:prstGeom prst="rect">
              <a:avLst/>
            </a:prstGeom>
          </p:spPr>
          <p:txBody>
            <a:bodyPr wrap="none">
              <a:spAutoFit/>
            </a:bodyPr>
            <a:lstStyle/>
            <a:p>
              <a:pPr algn="ctr"/>
              <a:r>
                <a:rPr lang="en-US" sz="1200" b="1" dirty="0">
                  <a:solidFill>
                    <a:schemeClr val="accent4"/>
                  </a:solidFill>
                  <a:latin typeface="Arial" panose="020B0604020202020204" pitchFamily="34" charset="0"/>
                  <a:cs typeface="Arial" panose="020B0604020202020204" pitchFamily="34" charset="0"/>
                </a:rPr>
                <a:t>Educator </a:t>
              </a:r>
            </a:p>
          </p:txBody>
        </p:sp>
      </p:grpSp>
      <p:sp>
        <p:nvSpPr>
          <p:cNvPr id="133" name="TextBox 132"/>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327042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n is seated and is waering a pink shirt,  He has short dark hair.  The young girl is wearing a red and white flowered top and is seated in the man's lap and looking behind him.  She has dark bangs and is smiling" title="Decorative picture of a man holding a young girl with the title Tools and Resources">
            <a:extLst>
              <a:ext uri="{FF2B5EF4-FFF2-40B4-BE49-F238E27FC236}">
                <a16:creationId xmlns:a16="http://schemas.microsoft.com/office/drawing/2014/main" xmlns="" id="{3C0F3C53-FF17-46F0-8ABB-A4DCB150A4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78" b="10737"/>
          <a:stretch/>
        </p:blipFill>
        <p:spPr>
          <a:xfrm>
            <a:off x="-1" y="0"/>
            <a:ext cx="9144000" cy="5285029"/>
          </a:xfrm>
          <a:prstGeom prst="rect">
            <a:avLst/>
          </a:prstGeom>
        </p:spPr>
      </p:pic>
      <p:sp>
        <p:nvSpPr>
          <p:cNvPr id="4" name="Rectangle 3" title="Orange rectangle saying Tools and Resources"/>
          <p:cNvSpPr/>
          <p:nvPr/>
        </p:nvSpPr>
        <p:spPr>
          <a:xfrm>
            <a:off x="5169123" y="3845894"/>
            <a:ext cx="3974877" cy="1439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5248276" y="4036247"/>
            <a:ext cx="3790950" cy="1077218"/>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3200" dirty="0"/>
              <a:t>Tools and resources</a:t>
            </a:r>
          </a:p>
        </p:txBody>
      </p:sp>
      <p:sp>
        <p:nvSpPr>
          <p:cNvPr id="7" name="TextBox 6"/>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2" name="Title 1" hidden="1"/>
          <p:cNvSpPr>
            <a:spLocks noGrp="1"/>
          </p:cNvSpPr>
          <p:nvPr>
            <p:ph type="title"/>
          </p:nvPr>
        </p:nvSpPr>
        <p:spPr/>
        <p:txBody>
          <a:bodyPr/>
          <a:lstStyle/>
          <a:p>
            <a:r>
              <a:rPr lang="en-US" dirty="0" smtClean="0"/>
              <a:t>Tools and Resources</a:t>
            </a:r>
            <a:endParaRPr lang="en-US" dirty="0"/>
          </a:p>
        </p:txBody>
      </p:sp>
    </p:spTree>
    <p:extLst>
      <p:ext uri="{BB962C8B-B14F-4D97-AF65-F5344CB8AC3E}">
        <p14:creationId xmlns:p14="http://schemas.microsoft.com/office/powerpoint/2010/main" val="2949378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xmlns="" id="{AA7FF240-585B-4D78-8D6A-ACD451EE78DE}"/>
              </a:ext>
            </a:extLst>
          </p:cNvPr>
          <p:cNvSpPr>
            <a:spLocks noGrp="1"/>
          </p:cNvSpPr>
          <p:nvPr>
            <p:ph idx="1"/>
          </p:nvPr>
        </p:nvSpPr>
        <p:spPr/>
        <p:txBody>
          <a:bodyPr>
            <a:normAutofit/>
          </a:bodyPr>
          <a:lstStyle/>
          <a:p>
            <a:pPr marL="320040" indent="-320040">
              <a:spcBef>
                <a:spcPts val="600"/>
              </a:spcBef>
              <a:buFont typeface="Arial" panose="020B0604020202020204" pitchFamily="34" charset="0"/>
              <a:buChar char="•"/>
            </a:pPr>
            <a:r>
              <a:rPr lang="en-US" sz="2400" dirty="0">
                <a:solidFill>
                  <a:schemeClr val="tx1">
                    <a:lumMod val="65000"/>
                    <a:lumOff val="35000"/>
                  </a:schemeClr>
                </a:solidFill>
              </a:rPr>
              <a:t>Social Security Administration</a:t>
            </a:r>
          </a:p>
          <a:p>
            <a:pPr marL="320040" indent="-320040">
              <a:spcBef>
                <a:spcPts val="600"/>
              </a:spcBef>
              <a:buFont typeface="Arial" panose="020B0604020202020204" pitchFamily="34" charset="0"/>
              <a:buChar char="•"/>
            </a:pPr>
            <a:r>
              <a:rPr lang="en-US" sz="2400" dirty="0">
                <a:solidFill>
                  <a:schemeClr val="tx1">
                    <a:lumMod val="65000"/>
                    <a:lumOff val="35000"/>
                  </a:schemeClr>
                </a:solidFill>
              </a:rPr>
              <a:t>SSA.gov</a:t>
            </a:r>
          </a:p>
          <a:p>
            <a:pPr marL="320040" indent="-320040">
              <a:spcBef>
                <a:spcPts val="600"/>
              </a:spcBef>
              <a:buFont typeface="Arial" panose="020B0604020202020204" pitchFamily="34" charset="0"/>
              <a:buChar char="•"/>
            </a:pPr>
            <a:r>
              <a:rPr lang="en-US" sz="2400" dirty="0">
                <a:solidFill>
                  <a:schemeClr val="tx1">
                    <a:lumMod val="65000"/>
                    <a:lumOff val="35000"/>
                  </a:schemeClr>
                </a:solidFill>
              </a:rPr>
              <a:t>www.Specialneedsalliance.org </a:t>
            </a:r>
          </a:p>
          <a:p>
            <a:pPr marL="320040" indent="-320040">
              <a:spcBef>
                <a:spcPts val="600"/>
              </a:spcBef>
              <a:buFont typeface="Arial" panose="020B0604020202020204" pitchFamily="34" charset="0"/>
              <a:buChar char="•"/>
            </a:pPr>
            <a:r>
              <a:rPr lang="en-US" sz="2400" dirty="0">
                <a:solidFill>
                  <a:schemeClr val="tx1">
                    <a:lumMod val="65000"/>
                    <a:lumOff val="35000"/>
                  </a:schemeClr>
                </a:solidFill>
              </a:rPr>
              <a:t>Voya Cares</a:t>
            </a:r>
          </a:p>
          <a:p>
            <a:pPr marL="320040" indent="-320040">
              <a:spcBef>
                <a:spcPts val="600"/>
              </a:spcBef>
              <a:buFont typeface="Arial" panose="020B0604020202020204" pitchFamily="34" charset="0"/>
              <a:buChar char="•"/>
            </a:pPr>
            <a:endParaRPr lang="en-US" sz="2400" dirty="0">
              <a:solidFill>
                <a:schemeClr val="tx1">
                  <a:lumMod val="65000"/>
                  <a:lumOff val="35000"/>
                </a:schemeClr>
              </a:solidFill>
            </a:endParaRPr>
          </a:p>
        </p:txBody>
      </p:sp>
      <p:sp>
        <p:nvSpPr>
          <p:cNvPr id="550" name="TextBox 549"/>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984470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1614" y="324644"/>
            <a:ext cx="8229600" cy="1381507"/>
          </a:xfrm>
        </p:spPr>
        <p:txBody>
          <a:bodyPr>
            <a:normAutofit/>
          </a:bodyPr>
          <a:lstStyle/>
          <a:p>
            <a:r>
              <a:rPr lang="fr-FR" sz="2800" dirty="0"/>
              <a:t>Voya Cares online </a:t>
            </a:r>
            <a:br>
              <a:rPr lang="fr-FR" sz="2800" dirty="0"/>
            </a:br>
            <a:r>
              <a:rPr lang="fr-FR" sz="2800" dirty="0"/>
              <a:t>resource center</a:t>
            </a:r>
            <a:endParaRPr lang="en-US" sz="2800" dirty="0"/>
          </a:p>
        </p:txBody>
      </p:sp>
      <p:sp>
        <p:nvSpPr>
          <p:cNvPr id="10" name="TextBox 9"/>
          <p:cNvSpPr txBox="1"/>
          <p:nvPr/>
        </p:nvSpPr>
        <p:spPr>
          <a:xfrm>
            <a:off x="762000" y="1524000"/>
            <a:ext cx="8104265" cy="4056327"/>
          </a:xfrm>
          <a:prstGeom prst="rect">
            <a:avLst/>
          </a:prstGeom>
          <a:noFill/>
          <a:ln>
            <a:noFill/>
            <a:prstDash val="sysDot"/>
          </a:ln>
        </p:spPr>
        <p:txBody>
          <a:bodyPr wrap="square" lIns="0" tIns="0" rIns="0" numCol="3" spcCol="182880" rtlCol="0">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76C5E4"/>
                </a:solidFill>
                <a:effectLst/>
                <a:uLnTx/>
                <a:uFillTx/>
                <a:latin typeface="Arial"/>
                <a:ea typeface="+mn-ea"/>
                <a:cs typeface="Arial"/>
              </a:rPr>
              <a:t>Educational content</a:t>
            </a:r>
            <a:endParaRPr kumimoji="0" lang="en-US" sz="1200" b="0" i="0" u="none" strike="noStrike" kern="1200" cap="none" spc="0" normalizeH="0" baseline="0" noProof="0" dirty="0">
              <a:ln>
                <a:noFill/>
              </a:ln>
              <a:solidFill>
                <a:srgbClr val="76C5E4"/>
              </a:solidFill>
              <a:effectLst/>
              <a:uLnTx/>
              <a:uFillTx/>
              <a:latin typeface="Arial"/>
              <a:ea typeface="+mn-ea"/>
              <a:cs typeface="Arial"/>
            </a:endParaRP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Planning checklist</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Creating a letter of intent</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6E6E6E"/>
                </a:solidFill>
                <a:effectLst/>
                <a:uLnTx/>
                <a:uFillTx/>
                <a:latin typeface="Arial" panose="020B0604020202020204" pitchFamily="34" charset="0"/>
                <a:ea typeface="+mn-ea"/>
                <a:cs typeface="Arial" panose="020B0604020202020204" pitchFamily="34" charset="0"/>
              </a:rPr>
              <a:t>Understanding government benefits</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600" b="1" i="0" u="none" strike="noStrike" kern="1200" cap="none" spc="0" normalizeH="0" baseline="0" noProof="0" dirty="0">
              <a:ln>
                <a:noFill/>
              </a:ln>
              <a:solidFill>
                <a:srgbClr val="D7542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D75426"/>
                </a:solidFill>
                <a:effectLst/>
                <a:uLnTx/>
                <a:uFillTx/>
                <a:latin typeface="Arial"/>
                <a:ea typeface="+mn-ea"/>
                <a:cs typeface="Arial"/>
              </a:rPr>
              <a:t>Helpful articles</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Key considerations</a:t>
            </a:r>
            <a:endParaRPr lang="en-US" sz="1600" b="1" dirty="0">
              <a:solidFill>
                <a:srgbClr val="145A7B"/>
              </a:solidFill>
              <a:latin typeface="Arial"/>
              <a:cs typeface="Arial"/>
            </a:endParaRP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145A7B"/>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dirty="0">
                <a:ln>
                  <a:noFill/>
                </a:ln>
                <a:solidFill>
                  <a:srgbClr val="145A7B"/>
                </a:solidFill>
                <a:effectLst/>
                <a:uLnTx/>
                <a:uFillTx/>
                <a:latin typeface="Arial"/>
                <a:ea typeface="+mn-ea"/>
                <a:cs typeface="Arial"/>
              </a:rPr>
              <a:t>Tools and resources</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Letter of Intent</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Advocacy groups</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Government benefits</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Financial and legal</a:t>
            </a:r>
          </a:p>
          <a:p>
            <a:pPr marL="182880" marR="0" lvl="0" indent="-18288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US" sz="13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054" name="TextBox 2053"/>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a:ln>
                  <a:noFill/>
                </a:ln>
                <a:solidFill>
                  <a:prstClr val="black"/>
                </a:solidFill>
                <a:effectLst/>
                <a:uLnTx/>
                <a:uFillTx/>
                <a:latin typeface="Calibri"/>
                <a:ea typeface="+mn-ea"/>
                <a:cs typeface="+mn-cs"/>
              </a:rPr>
              <a:t>ADMASTER-STAMP!20190814-925419-2793995</a:t>
            </a:r>
          </a:p>
        </p:txBody>
      </p:sp>
      <p:grpSp>
        <p:nvGrpSpPr>
          <p:cNvPr id="9" name="Group 8" title="picture of a computer screen. "/>
          <p:cNvGrpSpPr/>
          <p:nvPr/>
        </p:nvGrpSpPr>
        <p:grpSpPr>
          <a:xfrm>
            <a:off x="2337082" y="1524000"/>
            <a:ext cx="6707837" cy="4328645"/>
            <a:chOff x="6367463" y="335190"/>
            <a:chExt cx="2485731" cy="1604071"/>
          </a:xfrm>
        </p:grpSpPr>
        <p:grpSp>
          <p:nvGrpSpPr>
            <p:cNvPr id="31" name="Group 30"/>
            <p:cNvGrpSpPr/>
            <p:nvPr/>
          </p:nvGrpSpPr>
          <p:grpSpPr>
            <a:xfrm>
              <a:off x="6367463" y="335190"/>
              <a:ext cx="2485731" cy="1604071"/>
              <a:chOff x="814854" y="1843759"/>
              <a:chExt cx="6753049" cy="4399212"/>
            </a:xfrm>
          </p:grpSpPr>
          <p:pic>
            <p:nvPicPr>
              <p:cNvPr id="32" name="Picture 31" title="picture of a computer shreen showing the Voya Cares site">
                <a:extLst>
                  <a:ext uri="{FF2B5EF4-FFF2-40B4-BE49-F238E27FC236}">
                    <a16:creationId xmlns:a16="http://schemas.microsoft.com/office/drawing/2014/main" xmlns="" id="{98F63213-E375-974E-A039-5C8E3301CC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198" r="-5880"/>
              <a:stretch/>
            </p:blipFill>
            <p:spPr>
              <a:xfrm>
                <a:off x="814854" y="1843759"/>
                <a:ext cx="6753049" cy="4399212"/>
              </a:xfrm>
              <a:prstGeom prst="rect">
                <a:avLst/>
              </a:prstGeom>
            </p:spPr>
          </p:pic>
          <p:sp>
            <p:nvSpPr>
              <p:cNvPr id="33" name="Rectangle 32"/>
              <p:cNvSpPr/>
              <p:nvPr/>
            </p:nvSpPr>
            <p:spPr>
              <a:xfrm>
                <a:off x="1961515" y="4779254"/>
                <a:ext cx="5161869" cy="149213"/>
              </a:xfrm>
              <a:prstGeom prst="rect">
                <a:avLst/>
              </a:prstGeom>
              <a:solidFill>
                <a:srgbClr val="000000">
                  <a:alpha val="7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7" name="Picture 6" title="Computer screen showing the Voya Cares website"/>
            <p:cNvPicPr preferRelativeResize="0">
              <a:picLocks noChangeAspect="1"/>
            </p:cNvPicPr>
            <p:nvPr/>
          </p:nvPicPr>
          <p:blipFill rotWithShape="1">
            <a:blip r:embed="rId4"/>
            <a:srcRect l="2034" t="-727" r="3587" b="6767"/>
            <a:stretch/>
          </p:blipFill>
          <p:spPr>
            <a:xfrm>
              <a:off x="6867144" y="402690"/>
              <a:ext cx="1803097" cy="996696"/>
            </a:xfrm>
            <a:prstGeom prst="rect">
              <a:avLst/>
            </a:prstGeom>
          </p:spPr>
        </p:pic>
      </p:grpSp>
    </p:spTree>
    <p:extLst>
      <p:ext uri="{BB962C8B-B14F-4D97-AF65-F5344CB8AC3E}">
        <p14:creationId xmlns:p14="http://schemas.microsoft.com/office/powerpoint/2010/main" val="4117349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25FA5-A79E-466D-B0E1-220F0CE08142}"/>
              </a:ext>
            </a:extLst>
          </p:cNvPr>
          <p:cNvSpPr>
            <a:spLocks noGrp="1"/>
          </p:cNvSpPr>
          <p:nvPr>
            <p:ph type="title"/>
          </p:nvPr>
        </p:nvSpPr>
        <p:spPr/>
        <p:txBody>
          <a:bodyPr/>
          <a:lstStyle/>
          <a:p>
            <a:r>
              <a:rPr lang="en-US" dirty="0"/>
              <a:t>Special needs planning checklist</a:t>
            </a:r>
          </a:p>
        </p:txBody>
      </p:sp>
      <p:sp>
        <p:nvSpPr>
          <p:cNvPr id="3" name="Content Placeholder 2">
            <a:extLst>
              <a:ext uri="{FF2B5EF4-FFF2-40B4-BE49-F238E27FC236}">
                <a16:creationId xmlns:a16="http://schemas.microsoft.com/office/drawing/2014/main" xmlns="" id="{231EB5D2-BE96-444A-B70E-877DB13BB415}"/>
              </a:ext>
            </a:extLst>
          </p:cNvPr>
          <p:cNvSpPr txBox="1">
            <a:spLocks/>
          </p:cNvSpPr>
          <p:nvPr/>
        </p:nvSpPr>
        <p:spPr>
          <a:xfrm>
            <a:off x="393700" y="1244600"/>
            <a:ext cx="2749267" cy="4525963"/>
          </a:xfrm>
          <a:prstGeom prst="rect">
            <a:avLst/>
          </a:prstGeom>
        </p:spPr>
        <p:txBody>
          <a:bodyPr lIns="0" tIns="0" rIns="0" bIns="0">
            <a:normAutofit/>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600" b="1" dirty="0">
                <a:solidFill>
                  <a:schemeClr val="accent3"/>
                </a:solidFill>
              </a:rPr>
              <a:t>Helps clients with special needs planning situations, especially if in beginning stages</a:t>
            </a:r>
          </a:p>
        </p:txBody>
      </p:sp>
      <p:grpSp>
        <p:nvGrpSpPr>
          <p:cNvPr id="10" name="Group 9" title="Picture of a Voya Cares Special Needs Planning Checklist">
            <a:extLst>
              <a:ext uri="{FF2B5EF4-FFF2-40B4-BE49-F238E27FC236}">
                <a16:creationId xmlns:a16="http://schemas.microsoft.com/office/drawing/2014/main" xmlns="" id="{E16449FD-38AA-4B06-B772-8999541DF0D0}"/>
              </a:ext>
            </a:extLst>
          </p:cNvPr>
          <p:cNvGrpSpPr/>
          <p:nvPr/>
        </p:nvGrpSpPr>
        <p:grpSpPr>
          <a:xfrm>
            <a:off x="403223" y="2319316"/>
            <a:ext cx="2739746" cy="3547330"/>
            <a:chOff x="403223" y="2066070"/>
            <a:chExt cx="2862354" cy="3706079"/>
          </a:xfrm>
        </p:grpSpPr>
        <p:pic>
          <p:nvPicPr>
            <p:cNvPr id="4" name="Picture 3" title="Picture of a Voya Cares Special needs checklist">
              <a:extLst>
                <a:ext uri="{FF2B5EF4-FFF2-40B4-BE49-F238E27FC236}">
                  <a16:creationId xmlns:a16="http://schemas.microsoft.com/office/drawing/2014/main" xmlns="" id="{1BE9842C-58D8-483B-BDD6-E1DA2B3940A4}"/>
                </a:ext>
              </a:extLst>
            </p:cNvPr>
            <p:cNvPicPr>
              <a:picLocks noChangeAspect="1"/>
            </p:cNvPicPr>
            <p:nvPr/>
          </p:nvPicPr>
          <p:blipFill>
            <a:blip r:embed="rId2"/>
            <a:stretch>
              <a:fillRect/>
            </a:stretch>
          </p:blipFill>
          <p:spPr>
            <a:xfrm>
              <a:off x="403224" y="2066070"/>
              <a:ext cx="2862353" cy="3706079"/>
            </a:xfrm>
            <a:prstGeom prst="rect">
              <a:avLst/>
            </a:prstGeom>
            <a:noFill/>
            <a:ln w="9525">
              <a:solidFill>
                <a:schemeClr val="bg2"/>
              </a:solidFill>
              <a:miter lim="800000"/>
              <a:headEnd/>
              <a:tailEnd/>
            </a:ln>
          </p:spPr>
        </p:pic>
        <p:sp>
          <p:nvSpPr>
            <p:cNvPr id="5" name="Rectangle 4">
              <a:extLst>
                <a:ext uri="{FF2B5EF4-FFF2-40B4-BE49-F238E27FC236}">
                  <a16:creationId xmlns:a16="http://schemas.microsoft.com/office/drawing/2014/main" xmlns="" id="{B753443F-96FD-458D-9728-B537B3E1ECDC}"/>
                </a:ext>
              </a:extLst>
            </p:cNvPr>
            <p:cNvSpPr/>
            <p:nvPr/>
          </p:nvSpPr>
          <p:spPr>
            <a:xfrm>
              <a:off x="403223" y="3764209"/>
              <a:ext cx="2862353" cy="1030041"/>
            </a:xfrm>
            <a:prstGeom prst="rect">
              <a:avLst/>
            </a:prstGeom>
            <a:noFill/>
            <a:ln w="28575">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xmlns="" id="{DDAD6F2B-7688-46A9-8314-338D99A0E4DB}"/>
              </a:ext>
            </a:extLst>
          </p:cNvPr>
          <p:cNvSpPr txBox="1"/>
          <p:nvPr/>
        </p:nvSpPr>
        <p:spPr>
          <a:xfrm>
            <a:off x="3581400" y="1244600"/>
            <a:ext cx="5148263" cy="4622046"/>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45720" rIns="45720" rtlCol="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28600" indent="-228600" algn="l">
              <a:lnSpc>
                <a:spcPct val="95000"/>
              </a:lnSpc>
              <a:spcAft>
                <a:spcPts val="1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Create a holistic plan to ensure your loved one receives the long-term care they need.</a:t>
            </a:r>
          </a:p>
          <a:p>
            <a:pPr marL="228600" indent="-228600" algn="l">
              <a:lnSpc>
                <a:spcPct val="95000"/>
              </a:lnSpc>
              <a:spcAft>
                <a:spcPts val="1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Create a Letter of Intent or “letter of instruction” to communicate information about your child as well as your vision of the future.</a:t>
            </a:r>
          </a:p>
          <a:p>
            <a:pPr marL="228600" indent="-228600" algn="l">
              <a:lnSpc>
                <a:spcPct val="95000"/>
              </a:lnSpc>
              <a:spcAft>
                <a:spcPts val="100"/>
              </a:spcAft>
              <a:buFont typeface="Arial" panose="020B0604020202020204" pitchFamily="34" charset="0"/>
              <a:buChar char="•"/>
            </a:pPr>
            <a:r>
              <a:rPr lang="en-US" sz="1600" spc="-30" dirty="0">
                <a:solidFill>
                  <a:schemeClr val="tx1">
                    <a:lumMod val="65000"/>
                    <a:lumOff val="35000"/>
                  </a:schemeClr>
                </a:solidFill>
                <a:latin typeface="Arial" panose="020B0604020202020204" pitchFamily="34" charset="0"/>
                <a:cs typeface="Arial" panose="020B0604020202020204" pitchFamily="34" charset="0"/>
              </a:rPr>
              <a:t>Make sure all family members and interested parties are informed of the Life Care Plan and Letter of Intent.</a:t>
            </a:r>
          </a:p>
          <a:p>
            <a:pPr marL="228600" indent="-228600" algn="l">
              <a:lnSpc>
                <a:spcPct val="95000"/>
              </a:lnSpc>
              <a:spcAft>
                <a:spcPts val="100"/>
              </a:spcAft>
              <a:buFont typeface="Arial" panose="020B0604020202020204" pitchFamily="34" charset="0"/>
              <a:buChar char="•"/>
            </a:pPr>
            <a:r>
              <a:rPr lang="en-US" sz="1600" spc="-30" dirty="0">
                <a:solidFill>
                  <a:schemeClr val="tx1">
                    <a:lumMod val="65000"/>
                    <a:lumOff val="35000"/>
                  </a:schemeClr>
                </a:solidFill>
                <a:latin typeface="Arial" panose="020B0604020202020204" pitchFamily="34" charset="0"/>
                <a:cs typeface="Arial" panose="020B0604020202020204" pitchFamily="34" charset="0"/>
              </a:rPr>
              <a:t>Identify all financial resources available to create the future your loved one deserves, including government benefits, employer benefits and personal assets</a:t>
            </a:r>
            <a:r>
              <a:rPr lang="en-US" sz="1600" dirty="0">
                <a:solidFill>
                  <a:schemeClr val="tx1">
                    <a:lumMod val="65000"/>
                    <a:lumOff val="35000"/>
                  </a:schemeClr>
                </a:solidFill>
                <a:latin typeface="Arial" panose="020B0604020202020204" pitchFamily="34" charset="0"/>
                <a:cs typeface="Arial" panose="020B0604020202020204" pitchFamily="34" charset="0"/>
              </a:rPr>
              <a:t>.</a:t>
            </a:r>
          </a:p>
          <a:p>
            <a:pPr marL="228600" indent="-228600" algn="l">
              <a:lnSpc>
                <a:spcPct val="95000"/>
              </a:lnSpc>
              <a:spcAft>
                <a:spcPts val="1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Carefully review all medical health plan options and coverages, including Medicaid and Medicare.</a:t>
            </a:r>
          </a:p>
          <a:p>
            <a:pPr marL="228600" indent="-228600" algn="l">
              <a:lnSpc>
                <a:spcPct val="95000"/>
              </a:lnSpc>
              <a:spcAft>
                <a:spcPts val="1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Choose a guardian, conservator and/or a trustee to oversee the care of your loved one when you’re no longer able to.</a:t>
            </a:r>
          </a:p>
          <a:p>
            <a:pPr marL="228600" indent="-228600" algn="l">
              <a:lnSpc>
                <a:spcPct val="95000"/>
              </a:lnSpc>
              <a:spcAft>
                <a:spcPts val="1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Utilize wills, special needs trusts and other legal instruments to craft a well-defined estate plan.</a:t>
            </a:r>
          </a:p>
          <a:p>
            <a:pPr marL="228600" indent="-228600" algn="l">
              <a:lnSpc>
                <a:spcPct val="95000"/>
              </a:lnSpc>
              <a:spcAft>
                <a:spcPts val="1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Anticipate making changes to the Life Care Plan once the child reaches the age of 18</a:t>
            </a:r>
          </a:p>
        </p:txBody>
      </p:sp>
      <p:cxnSp>
        <p:nvCxnSpPr>
          <p:cNvPr id="7" name="Elbow Connector 14" title="decorative line leading from the checklist picture to it's description">
            <a:extLst>
              <a:ext uri="{FF2B5EF4-FFF2-40B4-BE49-F238E27FC236}">
                <a16:creationId xmlns:a16="http://schemas.microsoft.com/office/drawing/2014/main" xmlns="" id="{8FC53AD5-FAA0-4E9B-85CC-0E2B56C533AB}"/>
              </a:ext>
            </a:extLst>
          </p:cNvPr>
          <p:cNvCxnSpPr>
            <a:cxnSpLocks/>
            <a:stCxn id="5" idx="3"/>
            <a:endCxn id="6" idx="1"/>
          </p:cNvCxnSpPr>
          <p:nvPr/>
        </p:nvCxnSpPr>
        <p:spPr>
          <a:xfrm flipV="1">
            <a:off x="3142968" y="3555623"/>
            <a:ext cx="438432" cy="882053"/>
          </a:xfrm>
          <a:prstGeom prst="bentConnector3">
            <a:avLst>
              <a:gd name="adj1" fmla="val 50000"/>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71820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1DDDE9-D3B4-4255-829B-A97CA45C335D}"/>
              </a:ext>
            </a:extLst>
          </p:cNvPr>
          <p:cNvSpPr>
            <a:spLocks noGrp="1"/>
          </p:cNvSpPr>
          <p:nvPr>
            <p:ph type="title"/>
          </p:nvPr>
        </p:nvSpPr>
        <p:spPr/>
        <p:txBody>
          <a:bodyPr/>
          <a:lstStyle/>
          <a:p>
            <a:r>
              <a:rPr lang="en-US" dirty="0"/>
              <a:t>Key takeaways from today’s session</a:t>
            </a:r>
          </a:p>
        </p:txBody>
      </p:sp>
      <p:sp>
        <p:nvSpPr>
          <p:cNvPr id="3" name="Content Placeholder 2">
            <a:extLst>
              <a:ext uri="{FF2B5EF4-FFF2-40B4-BE49-F238E27FC236}">
                <a16:creationId xmlns:a16="http://schemas.microsoft.com/office/drawing/2014/main" xmlns="" id="{DB97B80E-4A6E-425E-A8B9-B9E3464765C1}"/>
              </a:ext>
            </a:extLst>
          </p:cNvPr>
          <p:cNvSpPr>
            <a:spLocks noGrp="1"/>
          </p:cNvSpPr>
          <p:nvPr>
            <p:ph idx="1"/>
          </p:nvPr>
        </p:nvSpPr>
        <p:spPr>
          <a:xfrm>
            <a:off x="393700" y="1244600"/>
            <a:ext cx="8229600" cy="4525963"/>
          </a:xfrm>
        </p:spPr>
        <p:txBody>
          <a:bodyPr>
            <a:normAutofit/>
          </a:bodyPr>
          <a:lstStyle/>
          <a:p>
            <a:pPr marL="0" indent="0">
              <a:spcAft>
                <a:spcPts val="400"/>
              </a:spcAft>
              <a:buNone/>
            </a:pPr>
            <a:r>
              <a:rPr lang="en-US" sz="1800" spc="-20" dirty="0">
                <a:solidFill>
                  <a:schemeClr val="tx1">
                    <a:lumMod val="65000"/>
                    <a:lumOff val="35000"/>
                  </a:schemeClr>
                </a:solidFill>
                <a:latin typeface="Arial" panose="020B0604020202020204" pitchFamily="34" charset="0"/>
                <a:cs typeface="Arial" panose="020B0604020202020204" pitchFamily="34" charset="0"/>
              </a:rPr>
              <a:t>A plan allows you to be proactive, not reactive, to navigate life’s traditional and special needs life events. It takes the overwhelming and breaks it into manageable pieces</a:t>
            </a:r>
          </a:p>
          <a:p>
            <a:pPr marL="0" indent="0">
              <a:spcAft>
                <a:spcPts val="400"/>
              </a:spcAft>
              <a:buNone/>
            </a:pPr>
            <a:endParaRPr lang="en-US" sz="2000" spc="-2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8E879A04-8444-473D-945B-7E4655574FC2}"/>
              </a:ext>
            </a:extLst>
          </p:cNvPr>
          <p:cNvSpPr/>
          <p:nvPr/>
        </p:nvSpPr>
        <p:spPr>
          <a:xfrm>
            <a:off x="390523" y="2228050"/>
            <a:ext cx="2660904" cy="1591056"/>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45720" tIns="45720" rIns="45720" bIns="73152" rtlCol="0" anchor="b"/>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Plan ahead – </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Don’t wait!</a:t>
            </a:r>
          </a:p>
        </p:txBody>
      </p:sp>
      <p:sp>
        <p:nvSpPr>
          <p:cNvPr id="5" name="Rectangle 4" title="decorative line at the bottom of a blue box">
            <a:extLst>
              <a:ext uri="{FF2B5EF4-FFF2-40B4-BE49-F238E27FC236}">
                <a16:creationId xmlns:a16="http://schemas.microsoft.com/office/drawing/2014/main" xmlns="" id="{E9F10D4F-3ACB-4781-A65F-DF9CE814F8C1}"/>
              </a:ext>
            </a:extLst>
          </p:cNvPr>
          <p:cNvSpPr/>
          <p:nvPr/>
        </p:nvSpPr>
        <p:spPr>
          <a:xfrm>
            <a:off x="390523" y="3791674"/>
            <a:ext cx="2660904" cy="27432"/>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24" name="Graphic 23" title="symbol of the outline of a calendar">
            <a:extLst>
              <a:ext uri="{FF2B5EF4-FFF2-40B4-BE49-F238E27FC236}">
                <a16:creationId xmlns:a16="http://schemas.microsoft.com/office/drawing/2014/main" xmlns="" id="{24F43E11-68B9-42BB-84CA-65B1F42AB32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65136" y="2317479"/>
            <a:ext cx="711678" cy="711678"/>
          </a:xfrm>
          <a:prstGeom prst="rect">
            <a:avLst/>
          </a:prstGeom>
        </p:spPr>
      </p:pic>
      <p:sp>
        <p:nvSpPr>
          <p:cNvPr id="6" name="Rectangle 5" title="decorative line at thetop of a blue box">
            <a:extLst>
              <a:ext uri="{FF2B5EF4-FFF2-40B4-BE49-F238E27FC236}">
                <a16:creationId xmlns:a16="http://schemas.microsoft.com/office/drawing/2014/main" xmlns="" id="{28F65D18-8F18-4A7D-8D1D-44224C5B69FA}"/>
              </a:ext>
            </a:extLst>
          </p:cNvPr>
          <p:cNvSpPr/>
          <p:nvPr/>
        </p:nvSpPr>
        <p:spPr>
          <a:xfrm>
            <a:off x="390523" y="2200618"/>
            <a:ext cx="2660904" cy="27432"/>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xmlns="" id="{D30E3368-77A0-4FF0-996C-CB74A92B9846}"/>
              </a:ext>
            </a:extLst>
          </p:cNvPr>
          <p:cNvSpPr/>
          <p:nvPr/>
        </p:nvSpPr>
        <p:spPr>
          <a:xfrm>
            <a:off x="3236073" y="2228050"/>
            <a:ext cx="2660904" cy="1591056"/>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45720" tIns="45720" rIns="45720" bIns="73152" rtlCol="0" anchor="b"/>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Four focus areas and key planning phases</a:t>
            </a:r>
          </a:p>
        </p:txBody>
      </p:sp>
      <p:pic>
        <p:nvPicPr>
          <p:cNvPr id="25" name="Graphic 24" title="symbol of a target with an arrow in the center">
            <a:extLst>
              <a:ext uri="{FF2B5EF4-FFF2-40B4-BE49-F238E27FC236}">
                <a16:creationId xmlns:a16="http://schemas.microsoft.com/office/drawing/2014/main" xmlns="" id="{07F96AFE-9926-4C1B-947F-43032A12A1F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192745" y="2332574"/>
            <a:ext cx="843426" cy="681488"/>
          </a:xfrm>
          <a:prstGeom prst="rect">
            <a:avLst/>
          </a:prstGeom>
        </p:spPr>
      </p:pic>
      <p:sp>
        <p:nvSpPr>
          <p:cNvPr id="10" name="Rectangle 9" title="decorative line at the bottom of a blue box">
            <a:extLst>
              <a:ext uri="{FF2B5EF4-FFF2-40B4-BE49-F238E27FC236}">
                <a16:creationId xmlns:a16="http://schemas.microsoft.com/office/drawing/2014/main" xmlns="" id="{4BC9FE33-F4ED-4885-AC90-7BD2B94BB141}"/>
              </a:ext>
            </a:extLst>
          </p:cNvPr>
          <p:cNvSpPr/>
          <p:nvPr/>
        </p:nvSpPr>
        <p:spPr>
          <a:xfrm>
            <a:off x="3236073" y="3791674"/>
            <a:ext cx="2660904"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1" name="Rectangle 10" title="decorative line at the top of a blue box">
            <a:extLst>
              <a:ext uri="{FF2B5EF4-FFF2-40B4-BE49-F238E27FC236}">
                <a16:creationId xmlns:a16="http://schemas.microsoft.com/office/drawing/2014/main" xmlns="" id="{921C2EF0-7DA7-4EC4-B02F-875786BB2C2B}"/>
              </a:ext>
            </a:extLst>
          </p:cNvPr>
          <p:cNvSpPr/>
          <p:nvPr/>
        </p:nvSpPr>
        <p:spPr>
          <a:xfrm>
            <a:off x="3236073" y="2200618"/>
            <a:ext cx="2660904" cy="27432"/>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xmlns="" id="{CF3B89E6-EC6A-43E7-9E4C-A2F88545DD08}"/>
              </a:ext>
            </a:extLst>
          </p:cNvPr>
          <p:cNvSpPr/>
          <p:nvPr/>
        </p:nvSpPr>
        <p:spPr>
          <a:xfrm>
            <a:off x="6081623" y="2228050"/>
            <a:ext cx="2660904" cy="1591056"/>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45720" tIns="45720" rIns="45720" bIns="73152" rtlCol="0" anchor="b"/>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Maximize available benefits</a:t>
            </a:r>
          </a:p>
        </p:txBody>
      </p:sp>
      <p:pic>
        <p:nvPicPr>
          <p:cNvPr id="26" name="Graphic 25" title="symbol showing a palm up hand with a circle with the money symbol on it">
            <a:extLst>
              <a:ext uri="{FF2B5EF4-FFF2-40B4-BE49-F238E27FC236}">
                <a16:creationId xmlns:a16="http://schemas.microsoft.com/office/drawing/2014/main" xmlns="" id="{1D5C2D42-EBFC-4CAE-B09A-546CBD13F4C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990099" y="2251343"/>
            <a:ext cx="843952" cy="843950"/>
          </a:xfrm>
          <a:prstGeom prst="rect">
            <a:avLst/>
          </a:prstGeom>
        </p:spPr>
      </p:pic>
      <p:sp>
        <p:nvSpPr>
          <p:cNvPr id="14" name="Rectangle 13" title="decorative line at the bottom of a blue box">
            <a:extLst>
              <a:ext uri="{FF2B5EF4-FFF2-40B4-BE49-F238E27FC236}">
                <a16:creationId xmlns:a16="http://schemas.microsoft.com/office/drawing/2014/main" xmlns="" id="{EB0EBA74-A348-4A6B-9615-DDEA590836E2}"/>
              </a:ext>
            </a:extLst>
          </p:cNvPr>
          <p:cNvSpPr/>
          <p:nvPr/>
        </p:nvSpPr>
        <p:spPr>
          <a:xfrm>
            <a:off x="6081623" y="3791674"/>
            <a:ext cx="2660904" cy="27432"/>
          </a:xfrm>
          <a:prstGeom prst="rect">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5" name="Rectangle 14" title="decorative line at the top of a blue box">
            <a:extLst>
              <a:ext uri="{FF2B5EF4-FFF2-40B4-BE49-F238E27FC236}">
                <a16:creationId xmlns:a16="http://schemas.microsoft.com/office/drawing/2014/main" xmlns="" id="{30A1CACF-C1AA-4BE5-BF79-0A822ACF8595}"/>
              </a:ext>
            </a:extLst>
          </p:cNvPr>
          <p:cNvSpPr/>
          <p:nvPr/>
        </p:nvSpPr>
        <p:spPr>
          <a:xfrm>
            <a:off x="6081623" y="2200618"/>
            <a:ext cx="2660904" cy="27432"/>
          </a:xfrm>
          <a:prstGeom prst="rect">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7" name="Rectangle 16">
            <a:extLst>
              <a:ext uri="{FF2B5EF4-FFF2-40B4-BE49-F238E27FC236}">
                <a16:creationId xmlns:a16="http://schemas.microsoft.com/office/drawing/2014/main" xmlns="" id="{0622595F-5524-4ADB-AB8C-2457E4379F0C}"/>
              </a:ext>
            </a:extLst>
          </p:cNvPr>
          <p:cNvSpPr/>
          <p:nvPr/>
        </p:nvSpPr>
        <p:spPr>
          <a:xfrm>
            <a:off x="395998" y="4022344"/>
            <a:ext cx="2660904" cy="1591056"/>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45720" tIns="45720" rIns="45720" bIns="73152" rtlCol="0" anchor="b"/>
          <a:lstStyle/>
          <a:p>
            <a:pPr algn="ctr">
              <a:spcBef>
                <a:spcPts val="0"/>
              </a:spcBef>
              <a:spcAft>
                <a:spcPts val="600"/>
              </a:spcAft>
            </a:pPr>
            <a:r>
              <a:rPr lang="en-US" spc="-30" dirty="0">
                <a:solidFill>
                  <a:schemeClr val="tx1">
                    <a:lumMod val="65000"/>
                    <a:lumOff val="35000"/>
                  </a:schemeClr>
                </a:solidFill>
                <a:latin typeface="Arial" panose="020B0604020202020204" pitchFamily="34" charset="0"/>
                <a:cs typeface="Arial" panose="020B0604020202020204" pitchFamily="34" charset="0"/>
              </a:rPr>
              <a:t>Understand the necessary legal structures</a:t>
            </a:r>
          </a:p>
        </p:txBody>
      </p:sp>
      <p:pic>
        <p:nvPicPr>
          <p:cNvPr id="27" name="Graphic 26" title="symbol of a legal document and a gavel and block court symbol">
            <a:extLst>
              <a:ext uri="{FF2B5EF4-FFF2-40B4-BE49-F238E27FC236}">
                <a16:creationId xmlns:a16="http://schemas.microsoft.com/office/drawing/2014/main" xmlns="" id="{4CBA0757-C1E5-45A0-B3EE-D1D903A8DC0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25033" y="4088479"/>
            <a:ext cx="802834" cy="802834"/>
          </a:xfrm>
          <a:prstGeom prst="rect">
            <a:avLst/>
          </a:prstGeom>
        </p:spPr>
      </p:pic>
      <p:sp>
        <p:nvSpPr>
          <p:cNvPr id="18" name="Rectangle 17" title="decorative line at the bottom of a blue box">
            <a:extLst>
              <a:ext uri="{FF2B5EF4-FFF2-40B4-BE49-F238E27FC236}">
                <a16:creationId xmlns:a16="http://schemas.microsoft.com/office/drawing/2014/main" xmlns="" id="{0E840131-B09C-4E4E-A9C3-8F8DFE9952E2}"/>
              </a:ext>
            </a:extLst>
          </p:cNvPr>
          <p:cNvSpPr/>
          <p:nvPr/>
        </p:nvSpPr>
        <p:spPr>
          <a:xfrm>
            <a:off x="395998" y="5585968"/>
            <a:ext cx="2660904" cy="27432"/>
          </a:xfrm>
          <a:prstGeom prst="rect">
            <a:avLst/>
          </a:pr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9" name="Rectangle 18" title="decorative line at the top of a blue box">
            <a:extLst>
              <a:ext uri="{FF2B5EF4-FFF2-40B4-BE49-F238E27FC236}">
                <a16:creationId xmlns:a16="http://schemas.microsoft.com/office/drawing/2014/main" xmlns="" id="{3AF04294-C3EA-481E-A16F-FDF1FDB113B7}"/>
              </a:ext>
            </a:extLst>
          </p:cNvPr>
          <p:cNvSpPr/>
          <p:nvPr/>
        </p:nvSpPr>
        <p:spPr>
          <a:xfrm>
            <a:off x="395998" y="3994912"/>
            <a:ext cx="2660904" cy="27432"/>
          </a:xfrm>
          <a:prstGeom prst="rect">
            <a:avLst/>
          </a:pr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xmlns="" id="{BCB21979-89FD-4A48-BADC-11DAC371657D}"/>
              </a:ext>
            </a:extLst>
          </p:cNvPr>
          <p:cNvSpPr/>
          <p:nvPr/>
        </p:nvSpPr>
        <p:spPr>
          <a:xfrm>
            <a:off x="3241548" y="4022344"/>
            <a:ext cx="2660904" cy="1591056"/>
          </a:xfrm>
          <a:prstGeom prst="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45720" tIns="45720" rIns="45720" bIns="73152" rtlCol="0" anchor="b"/>
          <a:lstStyle/>
          <a:p>
            <a:pPr algn="ctr">
              <a:spcBef>
                <a:spcPts val="0"/>
              </a:spcBef>
              <a:spcAft>
                <a:spcPts val="600"/>
              </a:spcAft>
            </a:pPr>
            <a:r>
              <a:rPr lang="en-US" dirty="0">
                <a:solidFill>
                  <a:schemeClr val="tx1">
                    <a:lumMod val="65000"/>
                    <a:lumOff val="35000"/>
                  </a:schemeClr>
                </a:solidFill>
                <a:latin typeface="Arial" panose="020B0604020202020204" pitchFamily="34" charset="0"/>
                <a:cs typeface="Arial" panose="020B0604020202020204" pitchFamily="34" charset="0"/>
              </a:rPr>
              <a:t>Build your</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team</a:t>
            </a:r>
          </a:p>
        </p:txBody>
      </p:sp>
      <p:pic>
        <p:nvPicPr>
          <p:cNvPr id="28" name="Graphic 27" title="outline of 3 people">
            <a:extLst>
              <a:ext uri="{FF2B5EF4-FFF2-40B4-BE49-F238E27FC236}">
                <a16:creationId xmlns:a16="http://schemas.microsoft.com/office/drawing/2014/main" xmlns="" id="{68D66A9B-8D46-4F48-885B-A8D6FF9F17A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183812" y="4101708"/>
            <a:ext cx="776377" cy="776377"/>
          </a:xfrm>
          <a:prstGeom prst="rect">
            <a:avLst/>
          </a:prstGeom>
        </p:spPr>
      </p:pic>
      <p:sp>
        <p:nvSpPr>
          <p:cNvPr id="22" name="Rectangle 21" title="decorative line at the bottom of a blue box">
            <a:extLst>
              <a:ext uri="{FF2B5EF4-FFF2-40B4-BE49-F238E27FC236}">
                <a16:creationId xmlns:a16="http://schemas.microsoft.com/office/drawing/2014/main" xmlns="" id="{7C301C7C-2D4B-4629-A67A-F2BEAB483ACF}"/>
              </a:ext>
            </a:extLst>
          </p:cNvPr>
          <p:cNvSpPr/>
          <p:nvPr/>
        </p:nvSpPr>
        <p:spPr>
          <a:xfrm>
            <a:off x="3241548" y="5585968"/>
            <a:ext cx="2660904" cy="27432"/>
          </a:xfrm>
          <a:prstGeom prst="rect">
            <a:avLst/>
          </a:prstGeom>
          <a:solidFill>
            <a:schemeClr val="accent6">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23" name="Rectangle 22" title="decorative line at thetop of a blue box">
            <a:extLst>
              <a:ext uri="{FF2B5EF4-FFF2-40B4-BE49-F238E27FC236}">
                <a16:creationId xmlns:a16="http://schemas.microsoft.com/office/drawing/2014/main" xmlns="" id="{2F3EC957-3274-4262-A72B-D023A6558938}"/>
              </a:ext>
            </a:extLst>
          </p:cNvPr>
          <p:cNvSpPr/>
          <p:nvPr/>
        </p:nvSpPr>
        <p:spPr>
          <a:xfrm>
            <a:off x="3241548" y="3994912"/>
            <a:ext cx="2660904" cy="27432"/>
          </a:xfrm>
          <a:prstGeom prst="rect">
            <a:avLst/>
          </a:prstGeom>
          <a:solidFill>
            <a:schemeClr val="accent6">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40" tIns="548640" rtlCol="0" anchor="t"/>
          <a:lstStyle/>
          <a:p>
            <a:pPr algn="ctr">
              <a:spcBef>
                <a:spcPts val="0"/>
              </a:spcBef>
              <a:spcAft>
                <a:spcPts val="600"/>
              </a:spcAft>
            </a:pPr>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29" name="TextBox 28"/>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2410707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Thank you</a:t>
            </a:r>
            <a:endParaRPr lang="en-US" dirty="0"/>
          </a:p>
        </p:txBody>
      </p:sp>
      <p:sp>
        <p:nvSpPr>
          <p:cNvPr id="4" name="Rectangle 3" title="Rectangle containing the words Thank You"/>
          <p:cNvSpPr/>
          <p:nvPr/>
        </p:nvSpPr>
        <p:spPr>
          <a:xfrm>
            <a:off x="5169123" y="3845894"/>
            <a:ext cx="3974877" cy="1439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5389588" y="4349431"/>
            <a:ext cx="3205772"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3400" dirty="0"/>
              <a:t>Thank you!</a:t>
            </a:r>
            <a:endParaRPr lang="en-US" sz="3400" dirty="0">
              <a:solidFill>
                <a:schemeClr val="bg1"/>
              </a:solidFill>
            </a:endParaRPr>
          </a:p>
        </p:txBody>
      </p:sp>
      <p:sp>
        <p:nvSpPr>
          <p:cNvPr id="6" name="TextBox 5"/>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335564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3800475"/>
            <a:ext cx="8296275" cy="1970088"/>
          </a:xfrm>
        </p:spPr>
        <p:txBody>
          <a:bodyPr anchor="b">
            <a:noAutofit/>
          </a:bodyPr>
          <a:lstStyle/>
          <a:p>
            <a:pPr marL="0" indent="0" defTabSz="914353">
              <a:spcAft>
                <a:spcPts val="600"/>
              </a:spcAft>
              <a:buNone/>
            </a:pPr>
            <a:r>
              <a:rPr lang="en-US" sz="900" dirty="0">
                <a:solidFill>
                  <a:schemeClr val="tx1"/>
                </a:solidFill>
                <a:latin typeface="Arial" panose="020B0604020202020204" pitchFamily="34" charset="0"/>
                <a:cs typeface="Arial" panose="020B0604020202020204" pitchFamily="34" charset="0"/>
              </a:rPr>
              <a:t>This information is proprietary and cannot be reproduced or distributed. Certain information may be received from sources Voya Investment Management (“Voya IM”) considers reliable; Voya IM does not represent that such information is accurate or complete. Certain statements contained herein may constitute "projections," "forecasts" and other "forward-looking statements" which do not reflect actual results and are based primarily upon applying retroactively a hypothetical set of assumptions to certain historical financial data. Actual results, performance or events may differ materially from those in such statements. Any opinions, projections, forecasts and forward looking statements presented herein are valid only as of the date of this document and are subject to change. Nothing contained herein should be construed as (</a:t>
            </a:r>
            <a:r>
              <a:rPr lang="en-US" sz="900" dirty="0" err="1">
                <a:solidFill>
                  <a:schemeClr val="tx1"/>
                </a:solidFill>
                <a:latin typeface="Arial" panose="020B0604020202020204" pitchFamily="34" charset="0"/>
                <a:cs typeface="Arial" panose="020B0604020202020204" pitchFamily="34" charset="0"/>
              </a:rPr>
              <a:t>i</a:t>
            </a:r>
            <a:r>
              <a:rPr lang="en-US" sz="900" dirty="0">
                <a:solidFill>
                  <a:schemeClr val="tx1"/>
                </a:solidFill>
                <a:latin typeface="Arial" panose="020B0604020202020204" pitchFamily="34" charset="0"/>
                <a:cs typeface="Arial" panose="020B0604020202020204" pitchFamily="34" charset="0"/>
              </a:rPr>
              <a:t>) an offer to buy any security or (ii) a recommendation as to the advisability of investing in, purchasing or selling any security. Voya IM assumes no obligation to update any forward-looking information. </a:t>
            </a:r>
            <a:r>
              <a:rPr lang="en-US" sz="900" b="1" dirty="0">
                <a:solidFill>
                  <a:schemeClr val="tx1"/>
                </a:solidFill>
                <a:latin typeface="Arial" panose="020B0604020202020204" pitchFamily="34" charset="0"/>
                <a:cs typeface="Arial" panose="020B0604020202020204" pitchFamily="34" charset="0"/>
              </a:rPr>
              <a:t>Past performance is no guarantee of future results. </a:t>
            </a:r>
          </a:p>
          <a:p>
            <a:pPr marL="0" indent="0" defTabSz="914353">
              <a:spcAft>
                <a:spcPts val="600"/>
              </a:spcAft>
              <a:buNone/>
            </a:pPr>
            <a:r>
              <a:rPr lang="en-US" sz="900" dirty="0">
                <a:solidFill>
                  <a:schemeClr val="tx1"/>
                </a:solidFill>
                <a:latin typeface="Arial" panose="020B0604020202020204" pitchFamily="34" charset="0"/>
                <a:cs typeface="Arial" panose="020B0604020202020204" pitchFamily="34" charset="0"/>
              </a:rPr>
              <a:t>©2020 Voya Investments Distributor, LLC • 230 Park Ave, New York, NY 10169 All rights reserved</a:t>
            </a:r>
          </a:p>
          <a:p>
            <a:pPr marL="0" indent="0" defTabSz="914353">
              <a:spcAft>
                <a:spcPts val="600"/>
              </a:spcAft>
              <a:buNone/>
            </a:pPr>
            <a:r>
              <a:rPr lang="en-US" sz="900" dirty="0"/>
              <a:t>Neither Voya ® nor its affiliated companies or representatives provide tax or legal advice. Please consult a tax adviser or attorney before making a tax-related investment/insurance decision.</a:t>
            </a:r>
            <a:endParaRPr lang="en-US" sz="900" dirty="0">
              <a:solidFill>
                <a:schemeClr val="tx1"/>
              </a:solidFill>
              <a:latin typeface="Arial" panose="020B0604020202020204" pitchFamily="34" charset="0"/>
              <a:cs typeface="Arial" panose="020B0604020202020204" pitchFamily="34" charset="0"/>
            </a:endParaRPr>
          </a:p>
          <a:p>
            <a:pPr marL="0" indent="0" defTabSz="914353">
              <a:spcAft>
                <a:spcPts val="600"/>
              </a:spcAft>
              <a:buNone/>
            </a:pPr>
            <a:r>
              <a:rPr lang="en-US" sz="900" dirty="0"/>
              <a:t>IM1358805</a:t>
            </a:r>
            <a:endParaRPr lang="en-US" sz="9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2" name="Title 1" hidden="1"/>
          <p:cNvSpPr>
            <a:spLocks noGrp="1"/>
          </p:cNvSpPr>
          <p:nvPr>
            <p:ph type="title"/>
          </p:nvPr>
        </p:nvSpPr>
        <p:spPr/>
        <p:txBody>
          <a:bodyPr/>
          <a:lstStyle/>
          <a:p>
            <a:r>
              <a:rPr lang="en-US" dirty="0" smtClean="0"/>
              <a:t>Voya Cares</a:t>
            </a:r>
            <a:endParaRPr lang="en-US" dirty="0"/>
          </a:p>
        </p:txBody>
      </p:sp>
    </p:spTree>
    <p:extLst>
      <p:ext uri="{BB962C8B-B14F-4D97-AF65-F5344CB8AC3E}">
        <p14:creationId xmlns:p14="http://schemas.microsoft.com/office/powerpoint/2010/main" val="104999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Who caregivers are</a:t>
            </a:r>
            <a:endParaRPr lang="en-US" dirty="0"/>
          </a:p>
        </p:txBody>
      </p:sp>
      <p:sp>
        <p:nvSpPr>
          <p:cNvPr id="5" name="Content Placeholder 4">
            <a:extLst>
              <a:ext uri="{FF2B5EF4-FFF2-40B4-BE49-F238E27FC236}">
                <a16:creationId xmlns:a16="http://schemas.microsoft.com/office/drawing/2014/main" xmlns="" id="{7D192073-7B94-49CE-8610-2E562F558B88}"/>
              </a:ext>
            </a:extLst>
          </p:cNvPr>
          <p:cNvSpPr>
            <a:spLocks noGrp="1"/>
          </p:cNvSpPr>
          <p:nvPr>
            <p:ph idx="1"/>
          </p:nvPr>
        </p:nvSpPr>
        <p:spPr>
          <a:xfrm>
            <a:off x="393699" y="1244600"/>
            <a:ext cx="8335963" cy="4525963"/>
          </a:xfrm>
        </p:spPr>
        <p:txBody>
          <a:bodyPr>
            <a:normAutofit/>
          </a:bodyPr>
          <a:lstStyle/>
          <a:p>
            <a:pPr marL="0" indent="0">
              <a:buNone/>
            </a:pPr>
            <a:r>
              <a:rPr lang="en-US" sz="2000" dirty="0">
                <a:solidFill>
                  <a:schemeClr val="tx1">
                    <a:lumMod val="65000"/>
                    <a:lumOff val="35000"/>
                  </a:schemeClr>
                </a:solidFill>
              </a:rPr>
              <a:t>Anyone (immediate or extended family members, friends, spouses, partners, neighbors) who provide assistance to another who needs help as a result of a disability or special need.</a:t>
            </a:r>
          </a:p>
        </p:txBody>
      </p:sp>
      <p:sp>
        <p:nvSpPr>
          <p:cNvPr id="23" name="Rectangle 22" title="blue rectangle containing a quote">
            <a:extLst>
              <a:ext uri="{FF2B5EF4-FFF2-40B4-BE49-F238E27FC236}">
                <a16:creationId xmlns:a16="http://schemas.microsoft.com/office/drawing/2014/main" xmlns="" id="{FDB29AA4-DABE-4214-865D-668CE4DA73DE}"/>
              </a:ext>
            </a:extLst>
          </p:cNvPr>
          <p:cNvSpPr/>
          <p:nvPr/>
        </p:nvSpPr>
        <p:spPr>
          <a:xfrm>
            <a:off x="414339" y="2280613"/>
            <a:ext cx="8315322" cy="1663443"/>
          </a:xfrm>
          <a:prstGeom prst="rect">
            <a:avLst/>
          </a:prstGeom>
          <a:solidFill>
            <a:schemeClr val="bg2">
              <a:alpha val="1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descr="“There are only four kinds of people in the world: &#10;Those who have been caregivers. Those who currently are caregivers. &#10;Those who will be caregivers, and those who will need caregivers.” &#10;-Rosalyn Carter&#10;&#10;&#10;" title="Light blue rectangle with a quote ">
            <a:extLst>
              <a:ext uri="{FF2B5EF4-FFF2-40B4-BE49-F238E27FC236}">
                <a16:creationId xmlns:a16="http://schemas.microsoft.com/office/drawing/2014/main" xmlns="" id="{7481E7C7-0A17-472A-ADB9-9B0F434E93F5}"/>
              </a:ext>
            </a:extLst>
          </p:cNvPr>
          <p:cNvSpPr/>
          <p:nvPr/>
        </p:nvSpPr>
        <p:spPr>
          <a:xfrm>
            <a:off x="414339" y="2280538"/>
            <a:ext cx="8315324" cy="2120517"/>
          </a:xfrm>
          <a:prstGeom prst="rect">
            <a:avLst/>
          </a:prstGeom>
        </p:spPr>
        <p:txBody>
          <a:bodyPr wrap="square">
            <a:spAutoFit/>
          </a:bodyPr>
          <a:lstStyle/>
          <a:p>
            <a:pPr marL="0" marR="0" lvl="0" indent="0" algn="l" defTabSz="457200" rtl="0" eaLnBrk="1" fontAlgn="auto" latinLnBrk="0" hangingPunct="1">
              <a:lnSpc>
                <a:spcPct val="120000"/>
              </a:lnSpc>
              <a:spcBef>
                <a:spcPts val="1200"/>
              </a:spcBef>
              <a:spcAft>
                <a:spcPts val="0"/>
              </a:spcAft>
              <a:buClrTx/>
              <a:buSzTx/>
              <a:buFontTx/>
              <a:buNone/>
              <a:tabLst/>
              <a:defRPr/>
            </a:pPr>
            <a:r>
              <a:rPr kumimoji="0" lang="en-US" sz="20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are only four kinds of people in the world: </a:t>
            </a:r>
            <a:br>
              <a:rPr kumimoji="0" lang="en-US" sz="20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2000" b="1" i="1" u="none" strike="noStrike" kern="1200" cap="none"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have been caregivers. Those who currently are caregivers. </a:t>
            </a:r>
            <a:r>
              <a:rPr kumimoji="0" lang="en-US" sz="20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r>
            <a:br>
              <a:rPr kumimoji="0" lang="en-US" sz="20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20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will be caregivers, and those who will need caregivers.”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20000"/>
              </a:lnSpc>
              <a:spcBef>
                <a:spcPts val="1200"/>
              </a:spcBef>
              <a:spcAft>
                <a:spcPts val="0"/>
              </a:spcAft>
              <a:buClrTx/>
              <a:buSzTx/>
              <a:buFontTx/>
              <a:buNone/>
              <a:tabLst/>
              <a:defRPr/>
            </a:pPr>
            <a:r>
              <a:rPr kumimoji="0" lang="en-US" sz="20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-Rosalyn Carter</a:t>
            </a:r>
            <a:endPar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cxnSp>
        <p:nvCxnSpPr>
          <p:cNvPr id="8" name="Straight Connector 7" title="Decorative orange line under the quote box">
            <a:extLst>
              <a:ext uri="{FF2B5EF4-FFF2-40B4-BE49-F238E27FC236}">
                <a16:creationId xmlns:a16="http://schemas.microsoft.com/office/drawing/2014/main" xmlns="" id="{5136D0CB-B670-4C49-9B24-D62190CD4451}"/>
              </a:ext>
            </a:extLst>
          </p:cNvPr>
          <p:cNvCxnSpPr>
            <a:cxnSpLocks/>
          </p:cNvCxnSpPr>
          <p:nvPr/>
        </p:nvCxnSpPr>
        <p:spPr>
          <a:xfrm>
            <a:off x="414339" y="3944056"/>
            <a:ext cx="8315324"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descr="Threr is a larger outline of a female figure that is orange.  On both sides of this main figure are 2 smaller figures.  These smaller figures are outlines of both males and females and they are colored a light orange" title="Outlines of men and women">
            <a:extLst>
              <a:ext uri="{FF2B5EF4-FFF2-40B4-BE49-F238E27FC236}">
                <a16:creationId xmlns:a16="http://schemas.microsoft.com/office/drawing/2014/main" xmlns="" id="{C43AF214-7FA2-4331-B1F0-C6A175869A96}"/>
              </a:ext>
            </a:extLst>
          </p:cNvPr>
          <p:cNvSpPr/>
          <p:nvPr/>
        </p:nvSpPr>
        <p:spPr>
          <a:xfrm>
            <a:off x="414339" y="4603274"/>
            <a:ext cx="8315324" cy="1163406"/>
          </a:xfrm>
          <a:prstGeom prst="rect">
            <a:avLst/>
          </a:prstGeom>
          <a:solidFill>
            <a:schemeClr val="bg1">
              <a:lumMod val="95000"/>
              <a:alpha val="30000"/>
            </a:schemeClr>
          </a:solidFill>
        </p:spPr>
        <p:txBody>
          <a:bodyPr wrap="square">
            <a:noAutofit/>
          </a:bodyPr>
          <a:lstStyle/>
          <a:p>
            <a:pPr marL="0" marR="0" lvl="0" indent="0" algn="l" defTabSz="457200" rtl="0" eaLnBrk="1" fontAlgn="auto" latinLnBrk="0" hangingPunct="1">
              <a:lnSpc>
                <a:spcPct val="120000"/>
              </a:lnSpc>
              <a:spcBef>
                <a:spcPts val="120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0" name="Group 19" descr="The figures are orange and light orange. " title="Outline of male and female figures">
            <a:extLst>
              <a:ext uri="{FF2B5EF4-FFF2-40B4-BE49-F238E27FC236}">
                <a16:creationId xmlns:a16="http://schemas.microsoft.com/office/drawing/2014/main" xmlns="" id="{7BA3B61B-3B23-4013-97A1-4A528371CC42}"/>
              </a:ext>
            </a:extLst>
          </p:cNvPr>
          <p:cNvGrpSpPr/>
          <p:nvPr/>
        </p:nvGrpSpPr>
        <p:grpSpPr>
          <a:xfrm>
            <a:off x="2780699" y="4354117"/>
            <a:ext cx="3582602" cy="1335923"/>
            <a:chOff x="-3425834" y="4189429"/>
            <a:chExt cx="3009908" cy="1122373"/>
          </a:xfrm>
        </p:grpSpPr>
        <p:sp>
          <p:nvSpPr>
            <p:cNvPr id="22" name="Freeform 5">
              <a:extLst>
                <a:ext uri="{FF2B5EF4-FFF2-40B4-BE49-F238E27FC236}">
                  <a16:creationId xmlns:a16="http://schemas.microsoft.com/office/drawing/2014/main" xmlns="" id="{6A8F4D13-E0FB-44DC-908E-99B4D5AEA84F}"/>
                </a:ext>
              </a:extLst>
            </p:cNvPr>
            <p:cNvSpPr>
              <a:spLocks/>
            </p:cNvSpPr>
            <p:nvPr/>
          </p:nvSpPr>
          <p:spPr bwMode="auto">
            <a:xfrm>
              <a:off x="-2198694" y="4397398"/>
              <a:ext cx="550864" cy="914404"/>
            </a:xfrm>
            <a:custGeom>
              <a:avLst/>
              <a:gdLst>
                <a:gd name="T0" fmla="*/ 98 w 147"/>
                <a:gd name="T1" fmla="*/ 40 h 243"/>
                <a:gd name="T2" fmla="*/ 130 w 147"/>
                <a:gd name="T3" fmla="*/ 149 h 243"/>
                <a:gd name="T4" fmla="*/ 99 w 147"/>
                <a:gd name="T5" fmla="*/ 149 h 243"/>
                <a:gd name="T6" fmla="*/ 99 w 147"/>
                <a:gd name="T7" fmla="*/ 161 h 243"/>
                <a:gd name="T8" fmla="*/ 99 w 147"/>
                <a:gd name="T9" fmla="*/ 228 h 243"/>
                <a:gd name="T10" fmla="*/ 87 w 147"/>
                <a:gd name="T11" fmla="*/ 243 h 243"/>
                <a:gd name="T12" fmla="*/ 75 w 147"/>
                <a:gd name="T13" fmla="*/ 228 h 243"/>
                <a:gd name="T14" fmla="*/ 75 w 147"/>
                <a:gd name="T15" fmla="*/ 160 h 243"/>
                <a:gd name="T16" fmla="*/ 74 w 147"/>
                <a:gd name="T17" fmla="*/ 150 h 243"/>
                <a:gd name="T18" fmla="*/ 71 w 147"/>
                <a:gd name="T19" fmla="*/ 150 h 243"/>
                <a:gd name="T20" fmla="*/ 70 w 147"/>
                <a:gd name="T21" fmla="*/ 160 h 243"/>
                <a:gd name="T22" fmla="*/ 70 w 147"/>
                <a:gd name="T23" fmla="*/ 228 h 243"/>
                <a:gd name="T24" fmla="*/ 59 w 147"/>
                <a:gd name="T25" fmla="*/ 243 h 243"/>
                <a:gd name="T26" fmla="*/ 45 w 147"/>
                <a:gd name="T27" fmla="*/ 229 h 243"/>
                <a:gd name="T28" fmla="*/ 45 w 147"/>
                <a:gd name="T29" fmla="*/ 162 h 243"/>
                <a:gd name="T30" fmla="*/ 33 w 147"/>
                <a:gd name="T31" fmla="*/ 149 h 243"/>
                <a:gd name="T32" fmla="*/ 16 w 147"/>
                <a:gd name="T33" fmla="*/ 149 h 243"/>
                <a:gd name="T34" fmla="*/ 46 w 147"/>
                <a:gd name="T35" fmla="*/ 41 h 243"/>
                <a:gd name="T36" fmla="*/ 44 w 147"/>
                <a:gd name="T37" fmla="*/ 40 h 243"/>
                <a:gd name="T38" fmla="*/ 29 w 147"/>
                <a:gd name="T39" fmla="*/ 92 h 243"/>
                <a:gd name="T40" fmla="*/ 24 w 147"/>
                <a:gd name="T41" fmla="*/ 110 h 243"/>
                <a:gd name="T42" fmla="*/ 9 w 147"/>
                <a:gd name="T43" fmla="*/ 118 h 243"/>
                <a:gd name="T44" fmla="*/ 2 w 147"/>
                <a:gd name="T45" fmla="*/ 103 h 243"/>
                <a:gd name="T46" fmla="*/ 26 w 147"/>
                <a:gd name="T47" fmla="*/ 22 h 243"/>
                <a:gd name="T48" fmla="*/ 57 w 147"/>
                <a:gd name="T49" fmla="*/ 0 h 243"/>
                <a:gd name="T50" fmla="*/ 87 w 147"/>
                <a:gd name="T51" fmla="*/ 0 h 243"/>
                <a:gd name="T52" fmla="*/ 120 w 147"/>
                <a:gd name="T53" fmla="*/ 22 h 243"/>
                <a:gd name="T54" fmla="*/ 145 w 147"/>
                <a:gd name="T55" fmla="*/ 104 h 243"/>
                <a:gd name="T56" fmla="*/ 138 w 147"/>
                <a:gd name="T57" fmla="*/ 120 h 243"/>
                <a:gd name="T58" fmla="*/ 123 w 147"/>
                <a:gd name="T59" fmla="*/ 110 h 243"/>
                <a:gd name="T60" fmla="*/ 104 w 147"/>
                <a:gd name="T61" fmla="*/ 48 h 243"/>
                <a:gd name="T62" fmla="*/ 101 w 147"/>
                <a:gd name="T63" fmla="*/ 39 h 243"/>
                <a:gd name="T64" fmla="*/ 98 w 147"/>
                <a:gd name="T65" fmla="*/ 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243">
                  <a:moveTo>
                    <a:pt x="98" y="40"/>
                  </a:moveTo>
                  <a:cubicBezTo>
                    <a:pt x="109" y="76"/>
                    <a:pt x="119" y="111"/>
                    <a:pt x="130" y="149"/>
                  </a:cubicBezTo>
                  <a:cubicBezTo>
                    <a:pt x="119" y="149"/>
                    <a:pt x="110" y="149"/>
                    <a:pt x="99" y="149"/>
                  </a:cubicBezTo>
                  <a:cubicBezTo>
                    <a:pt x="99" y="154"/>
                    <a:pt x="99" y="157"/>
                    <a:pt x="99" y="161"/>
                  </a:cubicBezTo>
                  <a:cubicBezTo>
                    <a:pt x="99" y="183"/>
                    <a:pt x="99" y="206"/>
                    <a:pt x="99" y="228"/>
                  </a:cubicBezTo>
                  <a:cubicBezTo>
                    <a:pt x="99" y="236"/>
                    <a:pt x="97" y="243"/>
                    <a:pt x="87" y="243"/>
                  </a:cubicBezTo>
                  <a:cubicBezTo>
                    <a:pt x="79" y="243"/>
                    <a:pt x="75" y="239"/>
                    <a:pt x="75" y="228"/>
                  </a:cubicBezTo>
                  <a:cubicBezTo>
                    <a:pt x="75" y="205"/>
                    <a:pt x="75" y="183"/>
                    <a:pt x="75" y="160"/>
                  </a:cubicBezTo>
                  <a:cubicBezTo>
                    <a:pt x="75" y="157"/>
                    <a:pt x="75" y="153"/>
                    <a:pt x="74" y="150"/>
                  </a:cubicBezTo>
                  <a:cubicBezTo>
                    <a:pt x="73" y="150"/>
                    <a:pt x="72" y="150"/>
                    <a:pt x="71" y="150"/>
                  </a:cubicBezTo>
                  <a:cubicBezTo>
                    <a:pt x="71" y="153"/>
                    <a:pt x="70" y="157"/>
                    <a:pt x="70" y="160"/>
                  </a:cubicBezTo>
                  <a:cubicBezTo>
                    <a:pt x="70" y="183"/>
                    <a:pt x="70" y="205"/>
                    <a:pt x="70" y="228"/>
                  </a:cubicBezTo>
                  <a:cubicBezTo>
                    <a:pt x="70" y="236"/>
                    <a:pt x="68" y="242"/>
                    <a:pt x="59" y="243"/>
                  </a:cubicBezTo>
                  <a:cubicBezTo>
                    <a:pt x="50" y="243"/>
                    <a:pt x="45" y="239"/>
                    <a:pt x="45" y="229"/>
                  </a:cubicBezTo>
                  <a:cubicBezTo>
                    <a:pt x="45" y="206"/>
                    <a:pt x="45" y="184"/>
                    <a:pt x="45" y="162"/>
                  </a:cubicBezTo>
                  <a:cubicBezTo>
                    <a:pt x="46" y="152"/>
                    <a:pt x="43" y="148"/>
                    <a:pt x="33" y="149"/>
                  </a:cubicBezTo>
                  <a:cubicBezTo>
                    <a:pt x="28" y="150"/>
                    <a:pt x="23" y="149"/>
                    <a:pt x="16" y="149"/>
                  </a:cubicBezTo>
                  <a:cubicBezTo>
                    <a:pt x="26" y="112"/>
                    <a:pt x="36" y="76"/>
                    <a:pt x="46" y="41"/>
                  </a:cubicBezTo>
                  <a:cubicBezTo>
                    <a:pt x="46" y="40"/>
                    <a:pt x="45" y="40"/>
                    <a:pt x="44" y="40"/>
                  </a:cubicBezTo>
                  <a:cubicBezTo>
                    <a:pt x="39" y="57"/>
                    <a:pt x="34" y="75"/>
                    <a:pt x="29" y="92"/>
                  </a:cubicBezTo>
                  <a:cubicBezTo>
                    <a:pt x="27" y="98"/>
                    <a:pt x="26" y="104"/>
                    <a:pt x="24" y="110"/>
                  </a:cubicBezTo>
                  <a:cubicBezTo>
                    <a:pt x="21" y="116"/>
                    <a:pt x="16" y="120"/>
                    <a:pt x="9" y="118"/>
                  </a:cubicBezTo>
                  <a:cubicBezTo>
                    <a:pt x="3" y="116"/>
                    <a:pt x="0" y="110"/>
                    <a:pt x="2" y="103"/>
                  </a:cubicBezTo>
                  <a:cubicBezTo>
                    <a:pt x="10" y="76"/>
                    <a:pt x="18" y="49"/>
                    <a:pt x="26" y="22"/>
                  </a:cubicBezTo>
                  <a:cubicBezTo>
                    <a:pt x="30" y="8"/>
                    <a:pt x="43" y="0"/>
                    <a:pt x="57" y="0"/>
                  </a:cubicBezTo>
                  <a:cubicBezTo>
                    <a:pt x="67" y="0"/>
                    <a:pt x="77" y="0"/>
                    <a:pt x="87" y="0"/>
                  </a:cubicBezTo>
                  <a:cubicBezTo>
                    <a:pt x="102" y="0"/>
                    <a:pt x="115" y="8"/>
                    <a:pt x="120" y="22"/>
                  </a:cubicBezTo>
                  <a:cubicBezTo>
                    <a:pt x="128" y="50"/>
                    <a:pt x="136" y="77"/>
                    <a:pt x="145" y="104"/>
                  </a:cubicBezTo>
                  <a:cubicBezTo>
                    <a:pt x="147" y="111"/>
                    <a:pt x="145" y="118"/>
                    <a:pt x="138" y="120"/>
                  </a:cubicBezTo>
                  <a:cubicBezTo>
                    <a:pt x="130" y="123"/>
                    <a:pt x="125" y="117"/>
                    <a:pt x="123" y="110"/>
                  </a:cubicBezTo>
                  <a:cubicBezTo>
                    <a:pt x="117" y="89"/>
                    <a:pt x="110" y="69"/>
                    <a:pt x="104" y="48"/>
                  </a:cubicBezTo>
                  <a:cubicBezTo>
                    <a:pt x="103" y="45"/>
                    <a:pt x="102" y="42"/>
                    <a:pt x="101" y="39"/>
                  </a:cubicBezTo>
                  <a:cubicBezTo>
                    <a:pt x="100" y="39"/>
                    <a:pt x="99" y="40"/>
                    <a:pt x="98" y="4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6">
              <a:extLst>
                <a:ext uri="{FF2B5EF4-FFF2-40B4-BE49-F238E27FC236}">
                  <a16:creationId xmlns:a16="http://schemas.microsoft.com/office/drawing/2014/main" xmlns="" id="{0638DA4E-59D4-4DF5-9F90-E414FCCD02FE}"/>
                </a:ext>
              </a:extLst>
            </p:cNvPr>
            <p:cNvSpPr>
              <a:spLocks/>
            </p:cNvSpPr>
            <p:nvPr/>
          </p:nvSpPr>
          <p:spPr bwMode="auto">
            <a:xfrm>
              <a:off x="-1335091" y="4529161"/>
              <a:ext cx="344489" cy="587379"/>
            </a:xfrm>
            <a:custGeom>
              <a:avLst/>
              <a:gdLst>
                <a:gd name="T0" fmla="*/ 65 w 92"/>
                <a:gd name="T1" fmla="*/ 35 h 156"/>
                <a:gd name="T2" fmla="*/ 81 w 92"/>
                <a:gd name="T3" fmla="*/ 92 h 156"/>
                <a:gd name="T4" fmla="*/ 79 w 92"/>
                <a:gd name="T5" fmla="*/ 94 h 156"/>
                <a:gd name="T6" fmla="*/ 63 w 92"/>
                <a:gd name="T7" fmla="*/ 115 h 156"/>
                <a:gd name="T8" fmla="*/ 62 w 92"/>
                <a:gd name="T9" fmla="*/ 144 h 156"/>
                <a:gd name="T10" fmla="*/ 55 w 92"/>
                <a:gd name="T11" fmla="*/ 155 h 156"/>
                <a:gd name="T12" fmla="*/ 46 w 92"/>
                <a:gd name="T13" fmla="*/ 144 h 156"/>
                <a:gd name="T14" fmla="*/ 44 w 92"/>
                <a:gd name="T15" fmla="*/ 99 h 156"/>
                <a:gd name="T16" fmla="*/ 44 w 92"/>
                <a:gd name="T17" fmla="*/ 135 h 156"/>
                <a:gd name="T18" fmla="*/ 44 w 92"/>
                <a:gd name="T19" fmla="*/ 145 h 156"/>
                <a:gd name="T20" fmla="*/ 35 w 92"/>
                <a:gd name="T21" fmla="*/ 155 h 156"/>
                <a:gd name="T22" fmla="*/ 28 w 92"/>
                <a:gd name="T23" fmla="*/ 145 h 156"/>
                <a:gd name="T24" fmla="*/ 28 w 92"/>
                <a:gd name="T25" fmla="*/ 110 h 156"/>
                <a:gd name="T26" fmla="*/ 14 w 92"/>
                <a:gd name="T27" fmla="*/ 95 h 156"/>
                <a:gd name="T28" fmla="*/ 12 w 92"/>
                <a:gd name="T29" fmla="*/ 95 h 156"/>
                <a:gd name="T30" fmla="*/ 9 w 92"/>
                <a:gd name="T31" fmla="*/ 93 h 156"/>
                <a:gd name="T32" fmla="*/ 14 w 92"/>
                <a:gd name="T33" fmla="*/ 74 h 156"/>
                <a:gd name="T34" fmla="*/ 3 w 92"/>
                <a:gd name="T35" fmla="*/ 73 h 156"/>
                <a:gd name="T36" fmla="*/ 1 w 92"/>
                <a:gd name="T37" fmla="*/ 61 h 156"/>
                <a:gd name="T38" fmla="*/ 15 w 92"/>
                <a:gd name="T39" fmla="*/ 16 h 156"/>
                <a:gd name="T40" fmla="*/ 36 w 92"/>
                <a:gd name="T41" fmla="*/ 0 h 156"/>
                <a:gd name="T42" fmla="*/ 46 w 92"/>
                <a:gd name="T43" fmla="*/ 0 h 156"/>
                <a:gd name="T44" fmla="*/ 79 w 92"/>
                <a:gd name="T45" fmla="*/ 24 h 156"/>
                <a:gd name="T46" fmla="*/ 91 w 92"/>
                <a:gd name="T47" fmla="*/ 64 h 156"/>
                <a:gd name="T48" fmla="*/ 87 w 92"/>
                <a:gd name="T49" fmla="*/ 76 h 156"/>
                <a:gd name="T50" fmla="*/ 78 w 92"/>
                <a:gd name="T51" fmla="*/ 68 h 156"/>
                <a:gd name="T52" fmla="*/ 67 w 92"/>
                <a:gd name="T53" fmla="*/ 34 h 156"/>
                <a:gd name="T54" fmla="*/ 65 w 92"/>
                <a:gd name="T55" fmla="*/ 3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56">
                  <a:moveTo>
                    <a:pt x="65" y="35"/>
                  </a:moveTo>
                  <a:cubicBezTo>
                    <a:pt x="70" y="54"/>
                    <a:pt x="76" y="73"/>
                    <a:pt x="81" y="92"/>
                  </a:cubicBezTo>
                  <a:cubicBezTo>
                    <a:pt x="80" y="93"/>
                    <a:pt x="80" y="94"/>
                    <a:pt x="79" y="94"/>
                  </a:cubicBezTo>
                  <a:cubicBezTo>
                    <a:pt x="63" y="97"/>
                    <a:pt x="63" y="97"/>
                    <a:pt x="63" y="115"/>
                  </a:cubicBezTo>
                  <a:cubicBezTo>
                    <a:pt x="63" y="125"/>
                    <a:pt x="63" y="134"/>
                    <a:pt x="62" y="144"/>
                  </a:cubicBezTo>
                  <a:cubicBezTo>
                    <a:pt x="62" y="149"/>
                    <a:pt x="62" y="155"/>
                    <a:pt x="55" y="155"/>
                  </a:cubicBezTo>
                  <a:cubicBezTo>
                    <a:pt x="47" y="155"/>
                    <a:pt x="46" y="149"/>
                    <a:pt x="46" y="144"/>
                  </a:cubicBezTo>
                  <a:cubicBezTo>
                    <a:pt x="46" y="129"/>
                    <a:pt x="46" y="114"/>
                    <a:pt x="44" y="99"/>
                  </a:cubicBezTo>
                  <a:cubicBezTo>
                    <a:pt x="44" y="111"/>
                    <a:pt x="44" y="123"/>
                    <a:pt x="44" y="135"/>
                  </a:cubicBezTo>
                  <a:cubicBezTo>
                    <a:pt x="44" y="138"/>
                    <a:pt x="44" y="142"/>
                    <a:pt x="44" y="145"/>
                  </a:cubicBezTo>
                  <a:cubicBezTo>
                    <a:pt x="44" y="151"/>
                    <a:pt x="42" y="156"/>
                    <a:pt x="35" y="155"/>
                  </a:cubicBezTo>
                  <a:cubicBezTo>
                    <a:pt x="32" y="154"/>
                    <a:pt x="28" y="149"/>
                    <a:pt x="28" y="145"/>
                  </a:cubicBezTo>
                  <a:cubicBezTo>
                    <a:pt x="27" y="133"/>
                    <a:pt x="27" y="122"/>
                    <a:pt x="28" y="110"/>
                  </a:cubicBezTo>
                  <a:cubicBezTo>
                    <a:pt x="28" y="99"/>
                    <a:pt x="26" y="93"/>
                    <a:pt x="14" y="95"/>
                  </a:cubicBezTo>
                  <a:cubicBezTo>
                    <a:pt x="13" y="95"/>
                    <a:pt x="13" y="95"/>
                    <a:pt x="12" y="95"/>
                  </a:cubicBezTo>
                  <a:cubicBezTo>
                    <a:pt x="11" y="94"/>
                    <a:pt x="11" y="94"/>
                    <a:pt x="9" y="93"/>
                  </a:cubicBezTo>
                  <a:cubicBezTo>
                    <a:pt x="11" y="86"/>
                    <a:pt x="13" y="79"/>
                    <a:pt x="14" y="74"/>
                  </a:cubicBezTo>
                  <a:cubicBezTo>
                    <a:pt x="10" y="74"/>
                    <a:pt x="5" y="75"/>
                    <a:pt x="3" y="73"/>
                  </a:cubicBezTo>
                  <a:cubicBezTo>
                    <a:pt x="1" y="71"/>
                    <a:pt x="0" y="65"/>
                    <a:pt x="1" y="61"/>
                  </a:cubicBezTo>
                  <a:cubicBezTo>
                    <a:pt x="5" y="46"/>
                    <a:pt x="10" y="31"/>
                    <a:pt x="15" y="16"/>
                  </a:cubicBezTo>
                  <a:cubicBezTo>
                    <a:pt x="18" y="5"/>
                    <a:pt x="25" y="0"/>
                    <a:pt x="36" y="0"/>
                  </a:cubicBezTo>
                  <a:cubicBezTo>
                    <a:pt x="39" y="0"/>
                    <a:pt x="43" y="0"/>
                    <a:pt x="46" y="0"/>
                  </a:cubicBezTo>
                  <a:cubicBezTo>
                    <a:pt x="68" y="0"/>
                    <a:pt x="72" y="3"/>
                    <a:pt x="79" y="24"/>
                  </a:cubicBezTo>
                  <a:cubicBezTo>
                    <a:pt x="83" y="38"/>
                    <a:pt x="88" y="51"/>
                    <a:pt x="91" y="64"/>
                  </a:cubicBezTo>
                  <a:cubicBezTo>
                    <a:pt x="92" y="67"/>
                    <a:pt x="89" y="72"/>
                    <a:pt x="87" y="76"/>
                  </a:cubicBezTo>
                  <a:cubicBezTo>
                    <a:pt x="84" y="74"/>
                    <a:pt x="79" y="72"/>
                    <a:pt x="78" y="68"/>
                  </a:cubicBezTo>
                  <a:cubicBezTo>
                    <a:pt x="73" y="57"/>
                    <a:pt x="70" y="46"/>
                    <a:pt x="67" y="34"/>
                  </a:cubicBezTo>
                  <a:cubicBezTo>
                    <a:pt x="66" y="34"/>
                    <a:pt x="65" y="35"/>
                    <a:pt x="65"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a:extLst>
                <a:ext uri="{FF2B5EF4-FFF2-40B4-BE49-F238E27FC236}">
                  <a16:creationId xmlns:a16="http://schemas.microsoft.com/office/drawing/2014/main" xmlns="" id="{5BEB1EA0-FC5C-4169-AD9C-B749813EEA1B}"/>
                </a:ext>
              </a:extLst>
            </p:cNvPr>
            <p:cNvSpPr>
              <a:spLocks/>
            </p:cNvSpPr>
            <p:nvPr/>
          </p:nvSpPr>
          <p:spPr bwMode="auto">
            <a:xfrm>
              <a:off x="-3425834" y="4529161"/>
              <a:ext cx="349251" cy="584203"/>
            </a:xfrm>
            <a:custGeom>
              <a:avLst/>
              <a:gdLst>
                <a:gd name="T0" fmla="*/ 62 w 93"/>
                <a:gd name="T1" fmla="*/ 26 h 155"/>
                <a:gd name="T2" fmla="*/ 81 w 93"/>
                <a:gd name="T3" fmla="*/ 92 h 155"/>
                <a:gd name="T4" fmla="*/ 78 w 93"/>
                <a:gd name="T5" fmla="*/ 95 h 155"/>
                <a:gd name="T6" fmla="*/ 62 w 93"/>
                <a:gd name="T7" fmla="*/ 115 h 155"/>
                <a:gd name="T8" fmla="*/ 62 w 93"/>
                <a:gd name="T9" fmla="*/ 142 h 155"/>
                <a:gd name="T10" fmla="*/ 54 w 93"/>
                <a:gd name="T11" fmla="*/ 155 h 155"/>
                <a:gd name="T12" fmla="*/ 47 w 93"/>
                <a:gd name="T13" fmla="*/ 143 h 155"/>
                <a:gd name="T14" fmla="*/ 47 w 93"/>
                <a:gd name="T15" fmla="*/ 104 h 155"/>
                <a:gd name="T16" fmla="*/ 44 w 93"/>
                <a:gd name="T17" fmla="*/ 98 h 155"/>
                <a:gd name="T18" fmla="*/ 44 w 93"/>
                <a:gd name="T19" fmla="*/ 143 h 155"/>
                <a:gd name="T20" fmla="*/ 35 w 93"/>
                <a:gd name="T21" fmla="*/ 155 h 155"/>
                <a:gd name="T22" fmla="*/ 28 w 93"/>
                <a:gd name="T23" fmla="*/ 143 h 155"/>
                <a:gd name="T24" fmla="*/ 28 w 93"/>
                <a:gd name="T25" fmla="*/ 108 h 155"/>
                <a:gd name="T26" fmla="*/ 16 w 93"/>
                <a:gd name="T27" fmla="*/ 95 h 155"/>
                <a:gd name="T28" fmla="*/ 9 w 93"/>
                <a:gd name="T29" fmla="*/ 94 h 155"/>
                <a:gd name="T30" fmla="*/ 14 w 93"/>
                <a:gd name="T31" fmla="*/ 75 h 155"/>
                <a:gd name="T32" fmla="*/ 2 w 93"/>
                <a:gd name="T33" fmla="*/ 72 h 155"/>
                <a:gd name="T34" fmla="*/ 2 w 93"/>
                <a:gd name="T35" fmla="*/ 59 h 155"/>
                <a:gd name="T36" fmla="*/ 14 w 93"/>
                <a:gd name="T37" fmla="*/ 18 h 155"/>
                <a:gd name="T38" fmla="*/ 38 w 93"/>
                <a:gd name="T39" fmla="*/ 0 h 155"/>
                <a:gd name="T40" fmla="*/ 52 w 93"/>
                <a:gd name="T41" fmla="*/ 0 h 155"/>
                <a:gd name="T42" fmla="*/ 76 w 93"/>
                <a:gd name="T43" fmla="*/ 16 h 155"/>
                <a:gd name="T44" fmla="*/ 91 w 93"/>
                <a:gd name="T45" fmla="*/ 63 h 155"/>
                <a:gd name="T46" fmla="*/ 87 w 93"/>
                <a:gd name="T47" fmla="*/ 76 h 155"/>
                <a:gd name="T48" fmla="*/ 77 w 93"/>
                <a:gd name="T49" fmla="*/ 68 h 155"/>
                <a:gd name="T50" fmla="*/ 64 w 93"/>
                <a:gd name="T51" fmla="*/ 26 h 155"/>
                <a:gd name="T52" fmla="*/ 62 w 93"/>
                <a:gd name="T53" fmla="*/ 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55">
                  <a:moveTo>
                    <a:pt x="62" y="26"/>
                  </a:moveTo>
                  <a:cubicBezTo>
                    <a:pt x="69" y="49"/>
                    <a:pt x="75" y="71"/>
                    <a:pt x="81" y="92"/>
                  </a:cubicBezTo>
                  <a:cubicBezTo>
                    <a:pt x="79" y="94"/>
                    <a:pt x="79" y="94"/>
                    <a:pt x="78" y="95"/>
                  </a:cubicBezTo>
                  <a:cubicBezTo>
                    <a:pt x="62" y="98"/>
                    <a:pt x="62" y="98"/>
                    <a:pt x="62" y="115"/>
                  </a:cubicBezTo>
                  <a:cubicBezTo>
                    <a:pt x="62" y="124"/>
                    <a:pt x="62" y="133"/>
                    <a:pt x="62" y="142"/>
                  </a:cubicBezTo>
                  <a:cubicBezTo>
                    <a:pt x="62" y="148"/>
                    <a:pt x="62" y="155"/>
                    <a:pt x="54" y="155"/>
                  </a:cubicBezTo>
                  <a:cubicBezTo>
                    <a:pt x="46" y="155"/>
                    <a:pt x="47" y="148"/>
                    <a:pt x="47" y="143"/>
                  </a:cubicBezTo>
                  <a:cubicBezTo>
                    <a:pt x="47" y="130"/>
                    <a:pt x="47" y="117"/>
                    <a:pt x="47" y="104"/>
                  </a:cubicBezTo>
                  <a:cubicBezTo>
                    <a:pt x="47" y="102"/>
                    <a:pt x="46" y="100"/>
                    <a:pt x="44" y="98"/>
                  </a:cubicBezTo>
                  <a:cubicBezTo>
                    <a:pt x="44" y="113"/>
                    <a:pt x="44" y="128"/>
                    <a:pt x="44" y="143"/>
                  </a:cubicBezTo>
                  <a:cubicBezTo>
                    <a:pt x="44" y="149"/>
                    <a:pt x="44" y="155"/>
                    <a:pt x="35" y="155"/>
                  </a:cubicBezTo>
                  <a:cubicBezTo>
                    <a:pt x="27" y="155"/>
                    <a:pt x="28" y="148"/>
                    <a:pt x="28" y="143"/>
                  </a:cubicBezTo>
                  <a:cubicBezTo>
                    <a:pt x="28" y="131"/>
                    <a:pt x="28" y="119"/>
                    <a:pt x="28" y="108"/>
                  </a:cubicBezTo>
                  <a:cubicBezTo>
                    <a:pt x="29" y="98"/>
                    <a:pt x="26" y="94"/>
                    <a:pt x="16" y="95"/>
                  </a:cubicBezTo>
                  <a:cubicBezTo>
                    <a:pt x="14" y="95"/>
                    <a:pt x="12" y="94"/>
                    <a:pt x="9" y="94"/>
                  </a:cubicBezTo>
                  <a:cubicBezTo>
                    <a:pt x="11" y="87"/>
                    <a:pt x="12" y="81"/>
                    <a:pt x="14" y="75"/>
                  </a:cubicBezTo>
                  <a:cubicBezTo>
                    <a:pt x="9" y="74"/>
                    <a:pt x="3" y="74"/>
                    <a:pt x="2" y="72"/>
                  </a:cubicBezTo>
                  <a:cubicBezTo>
                    <a:pt x="0" y="69"/>
                    <a:pt x="1" y="63"/>
                    <a:pt x="2" y="59"/>
                  </a:cubicBezTo>
                  <a:cubicBezTo>
                    <a:pt x="6" y="45"/>
                    <a:pt x="10" y="32"/>
                    <a:pt x="14" y="18"/>
                  </a:cubicBezTo>
                  <a:cubicBezTo>
                    <a:pt x="18" y="5"/>
                    <a:pt x="25" y="0"/>
                    <a:pt x="38" y="0"/>
                  </a:cubicBezTo>
                  <a:cubicBezTo>
                    <a:pt x="43" y="0"/>
                    <a:pt x="48" y="0"/>
                    <a:pt x="52" y="0"/>
                  </a:cubicBezTo>
                  <a:cubicBezTo>
                    <a:pt x="65" y="0"/>
                    <a:pt x="72" y="5"/>
                    <a:pt x="76" y="16"/>
                  </a:cubicBezTo>
                  <a:cubicBezTo>
                    <a:pt x="81" y="32"/>
                    <a:pt x="86" y="48"/>
                    <a:pt x="91" y="63"/>
                  </a:cubicBezTo>
                  <a:cubicBezTo>
                    <a:pt x="93" y="69"/>
                    <a:pt x="93" y="75"/>
                    <a:pt x="87" y="76"/>
                  </a:cubicBezTo>
                  <a:cubicBezTo>
                    <a:pt x="84" y="76"/>
                    <a:pt x="79" y="71"/>
                    <a:pt x="77" y="68"/>
                  </a:cubicBezTo>
                  <a:cubicBezTo>
                    <a:pt x="72" y="54"/>
                    <a:pt x="68" y="40"/>
                    <a:pt x="64" y="26"/>
                  </a:cubicBezTo>
                  <a:cubicBezTo>
                    <a:pt x="63" y="26"/>
                    <a:pt x="63" y="26"/>
                    <a:pt x="62"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xmlns="" id="{FDFA3347-CAC0-4E36-9636-BD1E49CB63EE}"/>
                </a:ext>
              </a:extLst>
            </p:cNvPr>
            <p:cNvSpPr>
              <a:spLocks/>
            </p:cNvSpPr>
            <p:nvPr/>
          </p:nvSpPr>
          <p:spPr bwMode="auto">
            <a:xfrm>
              <a:off x="-674689" y="4529160"/>
              <a:ext cx="258763" cy="595315"/>
            </a:xfrm>
            <a:custGeom>
              <a:avLst/>
              <a:gdLst>
                <a:gd name="T0" fmla="*/ 15 w 69"/>
                <a:gd name="T1" fmla="*/ 32 h 158"/>
                <a:gd name="T2" fmla="*/ 15 w 69"/>
                <a:gd name="T3" fmla="*/ 66 h 158"/>
                <a:gd name="T4" fmla="*/ 8 w 69"/>
                <a:gd name="T5" fmla="*/ 77 h 158"/>
                <a:gd name="T6" fmla="*/ 1 w 69"/>
                <a:gd name="T7" fmla="*/ 67 h 158"/>
                <a:gd name="T8" fmla="*/ 1 w 69"/>
                <a:gd name="T9" fmla="*/ 21 h 158"/>
                <a:gd name="T10" fmla="*/ 23 w 69"/>
                <a:gd name="T11" fmla="*/ 0 h 158"/>
                <a:gd name="T12" fmla="*/ 48 w 69"/>
                <a:gd name="T13" fmla="*/ 0 h 158"/>
                <a:gd name="T14" fmla="*/ 69 w 69"/>
                <a:gd name="T15" fmla="*/ 21 h 158"/>
                <a:gd name="T16" fmla="*/ 69 w 69"/>
                <a:gd name="T17" fmla="*/ 67 h 158"/>
                <a:gd name="T18" fmla="*/ 62 w 69"/>
                <a:gd name="T19" fmla="*/ 77 h 158"/>
                <a:gd name="T20" fmla="*/ 54 w 69"/>
                <a:gd name="T21" fmla="*/ 67 h 158"/>
                <a:gd name="T22" fmla="*/ 52 w 69"/>
                <a:gd name="T23" fmla="*/ 29 h 158"/>
                <a:gd name="T24" fmla="*/ 52 w 69"/>
                <a:gd name="T25" fmla="*/ 108 h 158"/>
                <a:gd name="T26" fmla="*/ 52 w 69"/>
                <a:gd name="T27" fmla="*/ 145 h 158"/>
                <a:gd name="T28" fmla="*/ 45 w 69"/>
                <a:gd name="T29" fmla="*/ 157 h 158"/>
                <a:gd name="T30" fmla="*/ 36 w 69"/>
                <a:gd name="T31" fmla="*/ 146 h 158"/>
                <a:gd name="T32" fmla="*/ 36 w 69"/>
                <a:gd name="T33" fmla="*/ 81 h 158"/>
                <a:gd name="T34" fmla="*/ 34 w 69"/>
                <a:gd name="T35" fmla="*/ 77 h 158"/>
                <a:gd name="T36" fmla="*/ 34 w 69"/>
                <a:gd name="T37" fmla="*/ 141 h 158"/>
                <a:gd name="T38" fmla="*/ 25 w 69"/>
                <a:gd name="T39" fmla="*/ 157 h 158"/>
                <a:gd name="T40" fmla="*/ 17 w 69"/>
                <a:gd name="T41" fmla="*/ 141 h 158"/>
                <a:gd name="T42" fmla="*/ 17 w 69"/>
                <a:gd name="T43" fmla="*/ 32 h 158"/>
                <a:gd name="T44" fmla="*/ 15 w 69"/>
                <a:gd name="T45" fmla="*/ 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58">
                  <a:moveTo>
                    <a:pt x="15" y="32"/>
                  </a:moveTo>
                  <a:cubicBezTo>
                    <a:pt x="15" y="43"/>
                    <a:pt x="16" y="55"/>
                    <a:pt x="15" y="66"/>
                  </a:cubicBezTo>
                  <a:cubicBezTo>
                    <a:pt x="15" y="71"/>
                    <a:pt x="15" y="78"/>
                    <a:pt x="8" y="77"/>
                  </a:cubicBezTo>
                  <a:cubicBezTo>
                    <a:pt x="5" y="76"/>
                    <a:pt x="1" y="70"/>
                    <a:pt x="1" y="67"/>
                  </a:cubicBezTo>
                  <a:cubicBezTo>
                    <a:pt x="0" y="51"/>
                    <a:pt x="0" y="36"/>
                    <a:pt x="1" y="21"/>
                  </a:cubicBezTo>
                  <a:cubicBezTo>
                    <a:pt x="1" y="8"/>
                    <a:pt x="10" y="1"/>
                    <a:pt x="23" y="0"/>
                  </a:cubicBezTo>
                  <a:cubicBezTo>
                    <a:pt x="31" y="0"/>
                    <a:pt x="39" y="0"/>
                    <a:pt x="48" y="0"/>
                  </a:cubicBezTo>
                  <a:cubicBezTo>
                    <a:pt x="60" y="1"/>
                    <a:pt x="68" y="9"/>
                    <a:pt x="69" y="21"/>
                  </a:cubicBezTo>
                  <a:cubicBezTo>
                    <a:pt x="69" y="37"/>
                    <a:pt x="69" y="52"/>
                    <a:pt x="69" y="67"/>
                  </a:cubicBezTo>
                  <a:cubicBezTo>
                    <a:pt x="68" y="71"/>
                    <a:pt x="64" y="74"/>
                    <a:pt x="62" y="77"/>
                  </a:cubicBezTo>
                  <a:cubicBezTo>
                    <a:pt x="59" y="74"/>
                    <a:pt x="54" y="71"/>
                    <a:pt x="54" y="67"/>
                  </a:cubicBezTo>
                  <a:cubicBezTo>
                    <a:pt x="53" y="55"/>
                    <a:pt x="54" y="42"/>
                    <a:pt x="52" y="29"/>
                  </a:cubicBezTo>
                  <a:cubicBezTo>
                    <a:pt x="52" y="56"/>
                    <a:pt x="52" y="82"/>
                    <a:pt x="52" y="108"/>
                  </a:cubicBezTo>
                  <a:cubicBezTo>
                    <a:pt x="52" y="121"/>
                    <a:pt x="53" y="133"/>
                    <a:pt x="52" y="145"/>
                  </a:cubicBezTo>
                  <a:cubicBezTo>
                    <a:pt x="52" y="149"/>
                    <a:pt x="48" y="156"/>
                    <a:pt x="45" y="157"/>
                  </a:cubicBezTo>
                  <a:cubicBezTo>
                    <a:pt x="38" y="158"/>
                    <a:pt x="36" y="152"/>
                    <a:pt x="36" y="146"/>
                  </a:cubicBezTo>
                  <a:cubicBezTo>
                    <a:pt x="36" y="124"/>
                    <a:pt x="36" y="102"/>
                    <a:pt x="36" y="81"/>
                  </a:cubicBezTo>
                  <a:cubicBezTo>
                    <a:pt x="36" y="79"/>
                    <a:pt x="35" y="78"/>
                    <a:pt x="34" y="77"/>
                  </a:cubicBezTo>
                  <a:cubicBezTo>
                    <a:pt x="34" y="98"/>
                    <a:pt x="34" y="119"/>
                    <a:pt x="34" y="141"/>
                  </a:cubicBezTo>
                  <a:cubicBezTo>
                    <a:pt x="33" y="147"/>
                    <a:pt x="35" y="157"/>
                    <a:pt x="25" y="157"/>
                  </a:cubicBezTo>
                  <a:cubicBezTo>
                    <a:pt x="15" y="157"/>
                    <a:pt x="17" y="148"/>
                    <a:pt x="17" y="141"/>
                  </a:cubicBezTo>
                  <a:cubicBezTo>
                    <a:pt x="17" y="105"/>
                    <a:pt x="17" y="68"/>
                    <a:pt x="17" y="32"/>
                  </a:cubicBezTo>
                  <a:cubicBezTo>
                    <a:pt x="17" y="32"/>
                    <a:pt x="16" y="32"/>
                    <a:pt x="15" y="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9">
              <a:extLst>
                <a:ext uri="{FF2B5EF4-FFF2-40B4-BE49-F238E27FC236}">
                  <a16:creationId xmlns:a16="http://schemas.microsoft.com/office/drawing/2014/main" xmlns="" id="{4066DAFA-4598-40F1-A008-B8E8D631F9CF}"/>
                </a:ext>
              </a:extLst>
            </p:cNvPr>
            <p:cNvSpPr>
              <a:spLocks/>
            </p:cNvSpPr>
            <p:nvPr/>
          </p:nvSpPr>
          <p:spPr bwMode="auto">
            <a:xfrm>
              <a:off x="-2765432" y="4529159"/>
              <a:ext cx="258763" cy="590553"/>
            </a:xfrm>
            <a:custGeom>
              <a:avLst/>
              <a:gdLst>
                <a:gd name="T0" fmla="*/ 16 w 69"/>
                <a:gd name="T1" fmla="*/ 32 h 157"/>
                <a:gd name="T2" fmla="*/ 16 w 69"/>
                <a:gd name="T3" fmla="*/ 65 h 157"/>
                <a:gd name="T4" fmla="*/ 8 w 69"/>
                <a:gd name="T5" fmla="*/ 77 h 157"/>
                <a:gd name="T6" fmla="*/ 1 w 69"/>
                <a:gd name="T7" fmla="*/ 65 h 157"/>
                <a:gd name="T8" fmla="*/ 1 w 69"/>
                <a:gd name="T9" fmla="*/ 22 h 157"/>
                <a:gd name="T10" fmla="*/ 23 w 69"/>
                <a:gd name="T11" fmla="*/ 0 h 157"/>
                <a:gd name="T12" fmla="*/ 47 w 69"/>
                <a:gd name="T13" fmla="*/ 0 h 157"/>
                <a:gd name="T14" fmla="*/ 68 w 69"/>
                <a:gd name="T15" fmla="*/ 21 h 157"/>
                <a:gd name="T16" fmla="*/ 68 w 69"/>
                <a:gd name="T17" fmla="*/ 67 h 157"/>
                <a:gd name="T18" fmla="*/ 61 w 69"/>
                <a:gd name="T19" fmla="*/ 77 h 157"/>
                <a:gd name="T20" fmla="*/ 54 w 69"/>
                <a:gd name="T21" fmla="*/ 67 h 157"/>
                <a:gd name="T22" fmla="*/ 52 w 69"/>
                <a:gd name="T23" fmla="*/ 32 h 157"/>
                <a:gd name="T24" fmla="*/ 52 w 69"/>
                <a:gd name="T25" fmla="*/ 137 h 157"/>
                <a:gd name="T26" fmla="*/ 52 w 69"/>
                <a:gd name="T27" fmla="*/ 147 h 157"/>
                <a:gd name="T28" fmla="*/ 43 w 69"/>
                <a:gd name="T29" fmla="*/ 157 h 157"/>
                <a:gd name="T30" fmla="*/ 37 w 69"/>
                <a:gd name="T31" fmla="*/ 147 h 157"/>
                <a:gd name="T32" fmla="*/ 36 w 69"/>
                <a:gd name="T33" fmla="*/ 86 h 157"/>
                <a:gd name="T34" fmla="*/ 34 w 69"/>
                <a:gd name="T35" fmla="*/ 75 h 157"/>
                <a:gd name="T36" fmla="*/ 33 w 69"/>
                <a:gd name="T37" fmla="*/ 82 h 157"/>
                <a:gd name="T38" fmla="*/ 33 w 69"/>
                <a:gd name="T39" fmla="*/ 143 h 157"/>
                <a:gd name="T40" fmla="*/ 25 w 69"/>
                <a:gd name="T41" fmla="*/ 157 h 157"/>
                <a:gd name="T42" fmla="*/ 17 w 69"/>
                <a:gd name="T43" fmla="*/ 143 h 157"/>
                <a:gd name="T44" fmla="*/ 17 w 69"/>
                <a:gd name="T45" fmla="*/ 33 h 157"/>
                <a:gd name="T46" fmla="*/ 16 w 69"/>
                <a:gd name="T47" fmla="*/ 3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157">
                  <a:moveTo>
                    <a:pt x="16" y="32"/>
                  </a:moveTo>
                  <a:cubicBezTo>
                    <a:pt x="16" y="43"/>
                    <a:pt x="16" y="54"/>
                    <a:pt x="16" y="65"/>
                  </a:cubicBezTo>
                  <a:cubicBezTo>
                    <a:pt x="16" y="71"/>
                    <a:pt x="15" y="77"/>
                    <a:pt x="8" y="77"/>
                  </a:cubicBezTo>
                  <a:cubicBezTo>
                    <a:pt x="0" y="77"/>
                    <a:pt x="1" y="71"/>
                    <a:pt x="1" y="65"/>
                  </a:cubicBezTo>
                  <a:cubicBezTo>
                    <a:pt x="1" y="51"/>
                    <a:pt x="1" y="36"/>
                    <a:pt x="1" y="22"/>
                  </a:cubicBezTo>
                  <a:cubicBezTo>
                    <a:pt x="1" y="8"/>
                    <a:pt x="9" y="1"/>
                    <a:pt x="23" y="0"/>
                  </a:cubicBezTo>
                  <a:cubicBezTo>
                    <a:pt x="31" y="0"/>
                    <a:pt x="39" y="0"/>
                    <a:pt x="47" y="0"/>
                  </a:cubicBezTo>
                  <a:cubicBezTo>
                    <a:pt x="60" y="1"/>
                    <a:pt x="68" y="8"/>
                    <a:pt x="68" y="21"/>
                  </a:cubicBezTo>
                  <a:cubicBezTo>
                    <a:pt x="69" y="36"/>
                    <a:pt x="69" y="52"/>
                    <a:pt x="68" y="67"/>
                  </a:cubicBezTo>
                  <a:cubicBezTo>
                    <a:pt x="68" y="70"/>
                    <a:pt x="64" y="74"/>
                    <a:pt x="61" y="77"/>
                  </a:cubicBezTo>
                  <a:cubicBezTo>
                    <a:pt x="59" y="74"/>
                    <a:pt x="54" y="70"/>
                    <a:pt x="54" y="67"/>
                  </a:cubicBezTo>
                  <a:cubicBezTo>
                    <a:pt x="53" y="55"/>
                    <a:pt x="53" y="44"/>
                    <a:pt x="52" y="32"/>
                  </a:cubicBezTo>
                  <a:cubicBezTo>
                    <a:pt x="52" y="67"/>
                    <a:pt x="52" y="102"/>
                    <a:pt x="52" y="137"/>
                  </a:cubicBezTo>
                  <a:cubicBezTo>
                    <a:pt x="52" y="141"/>
                    <a:pt x="53" y="144"/>
                    <a:pt x="52" y="147"/>
                  </a:cubicBezTo>
                  <a:cubicBezTo>
                    <a:pt x="50" y="151"/>
                    <a:pt x="46" y="154"/>
                    <a:pt x="43" y="157"/>
                  </a:cubicBezTo>
                  <a:cubicBezTo>
                    <a:pt x="41" y="154"/>
                    <a:pt x="37" y="151"/>
                    <a:pt x="37" y="147"/>
                  </a:cubicBezTo>
                  <a:cubicBezTo>
                    <a:pt x="36" y="127"/>
                    <a:pt x="36" y="107"/>
                    <a:pt x="36" y="86"/>
                  </a:cubicBezTo>
                  <a:cubicBezTo>
                    <a:pt x="36" y="83"/>
                    <a:pt x="36" y="79"/>
                    <a:pt x="34" y="75"/>
                  </a:cubicBezTo>
                  <a:cubicBezTo>
                    <a:pt x="34" y="77"/>
                    <a:pt x="33" y="79"/>
                    <a:pt x="33" y="82"/>
                  </a:cubicBezTo>
                  <a:cubicBezTo>
                    <a:pt x="33" y="102"/>
                    <a:pt x="33" y="122"/>
                    <a:pt x="33" y="143"/>
                  </a:cubicBezTo>
                  <a:cubicBezTo>
                    <a:pt x="33" y="149"/>
                    <a:pt x="34" y="157"/>
                    <a:pt x="25" y="157"/>
                  </a:cubicBezTo>
                  <a:cubicBezTo>
                    <a:pt x="17" y="157"/>
                    <a:pt x="17" y="149"/>
                    <a:pt x="17" y="143"/>
                  </a:cubicBezTo>
                  <a:cubicBezTo>
                    <a:pt x="17" y="106"/>
                    <a:pt x="17" y="69"/>
                    <a:pt x="17" y="33"/>
                  </a:cubicBezTo>
                  <a:cubicBezTo>
                    <a:pt x="17" y="32"/>
                    <a:pt x="17" y="32"/>
                    <a:pt x="16" y="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0">
              <a:extLst>
                <a:ext uri="{FF2B5EF4-FFF2-40B4-BE49-F238E27FC236}">
                  <a16:creationId xmlns:a16="http://schemas.microsoft.com/office/drawing/2014/main" xmlns="" id="{0A66F9E2-BDFB-4D68-831C-E0980B6F7778}"/>
                </a:ext>
              </a:extLst>
            </p:cNvPr>
            <p:cNvSpPr>
              <a:spLocks/>
            </p:cNvSpPr>
            <p:nvPr/>
          </p:nvSpPr>
          <p:spPr bwMode="auto">
            <a:xfrm>
              <a:off x="-2019305" y="4189429"/>
              <a:ext cx="188914" cy="192088"/>
            </a:xfrm>
            <a:custGeom>
              <a:avLst/>
              <a:gdLst>
                <a:gd name="T0" fmla="*/ 25 w 50"/>
                <a:gd name="T1" fmla="*/ 0 h 51"/>
                <a:gd name="T2" fmla="*/ 50 w 50"/>
                <a:gd name="T3" fmla="*/ 25 h 51"/>
                <a:gd name="T4" fmla="*/ 24 w 50"/>
                <a:gd name="T5" fmla="*/ 50 h 51"/>
                <a:gd name="T6" fmla="*/ 0 w 50"/>
                <a:gd name="T7" fmla="*/ 25 h 51"/>
                <a:gd name="T8" fmla="*/ 25 w 50"/>
                <a:gd name="T9" fmla="*/ 0 h 51"/>
              </a:gdLst>
              <a:ahLst/>
              <a:cxnLst>
                <a:cxn ang="0">
                  <a:pos x="T0" y="T1"/>
                </a:cxn>
                <a:cxn ang="0">
                  <a:pos x="T2" y="T3"/>
                </a:cxn>
                <a:cxn ang="0">
                  <a:pos x="T4" y="T5"/>
                </a:cxn>
                <a:cxn ang="0">
                  <a:pos x="T6" y="T7"/>
                </a:cxn>
                <a:cxn ang="0">
                  <a:pos x="T8" y="T9"/>
                </a:cxn>
              </a:cxnLst>
              <a:rect l="0" t="0" r="r" b="b"/>
              <a:pathLst>
                <a:path w="50" h="51">
                  <a:moveTo>
                    <a:pt x="25" y="0"/>
                  </a:moveTo>
                  <a:cubicBezTo>
                    <a:pt x="39" y="1"/>
                    <a:pt x="50" y="11"/>
                    <a:pt x="50" y="25"/>
                  </a:cubicBezTo>
                  <a:cubicBezTo>
                    <a:pt x="50" y="40"/>
                    <a:pt x="38" y="51"/>
                    <a:pt x="24" y="50"/>
                  </a:cubicBezTo>
                  <a:cubicBezTo>
                    <a:pt x="10" y="50"/>
                    <a:pt x="0" y="39"/>
                    <a:pt x="0" y="25"/>
                  </a:cubicBezTo>
                  <a:cubicBezTo>
                    <a:pt x="0" y="11"/>
                    <a:pt x="11" y="0"/>
                    <a:pt x="25"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1">
              <a:extLst>
                <a:ext uri="{FF2B5EF4-FFF2-40B4-BE49-F238E27FC236}">
                  <a16:creationId xmlns:a16="http://schemas.microsoft.com/office/drawing/2014/main" xmlns="" id="{C89A7154-2382-404F-BF32-8BDB4EEF763F}"/>
                </a:ext>
              </a:extLst>
            </p:cNvPr>
            <p:cNvSpPr>
              <a:spLocks/>
            </p:cNvSpPr>
            <p:nvPr/>
          </p:nvSpPr>
          <p:spPr bwMode="auto">
            <a:xfrm>
              <a:off x="-2693994" y="4381523"/>
              <a:ext cx="123825" cy="128588"/>
            </a:xfrm>
            <a:custGeom>
              <a:avLst/>
              <a:gdLst>
                <a:gd name="T0" fmla="*/ 17 w 33"/>
                <a:gd name="T1" fmla="*/ 33 h 34"/>
                <a:gd name="T2" fmla="*/ 0 w 33"/>
                <a:gd name="T3" fmla="*/ 17 h 34"/>
                <a:gd name="T4" fmla="*/ 16 w 33"/>
                <a:gd name="T5" fmla="*/ 0 h 34"/>
                <a:gd name="T6" fmla="*/ 33 w 33"/>
                <a:gd name="T7" fmla="*/ 16 h 34"/>
                <a:gd name="T8" fmla="*/ 17 w 33"/>
                <a:gd name="T9" fmla="*/ 33 h 34"/>
              </a:gdLst>
              <a:ahLst/>
              <a:cxnLst>
                <a:cxn ang="0">
                  <a:pos x="T0" y="T1"/>
                </a:cxn>
                <a:cxn ang="0">
                  <a:pos x="T2" y="T3"/>
                </a:cxn>
                <a:cxn ang="0">
                  <a:pos x="T4" y="T5"/>
                </a:cxn>
                <a:cxn ang="0">
                  <a:pos x="T6" y="T7"/>
                </a:cxn>
                <a:cxn ang="0">
                  <a:pos x="T8" y="T9"/>
                </a:cxn>
              </a:cxnLst>
              <a:rect l="0" t="0" r="r" b="b"/>
              <a:pathLst>
                <a:path w="33" h="34">
                  <a:moveTo>
                    <a:pt x="17" y="33"/>
                  </a:moveTo>
                  <a:cubicBezTo>
                    <a:pt x="8" y="34"/>
                    <a:pt x="1" y="26"/>
                    <a:pt x="0" y="17"/>
                  </a:cubicBezTo>
                  <a:cubicBezTo>
                    <a:pt x="0" y="8"/>
                    <a:pt x="7" y="0"/>
                    <a:pt x="16" y="0"/>
                  </a:cubicBezTo>
                  <a:cubicBezTo>
                    <a:pt x="25" y="0"/>
                    <a:pt x="32" y="7"/>
                    <a:pt x="33" y="16"/>
                  </a:cubicBezTo>
                  <a:cubicBezTo>
                    <a:pt x="33" y="26"/>
                    <a:pt x="26" y="33"/>
                    <a:pt x="17"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2">
              <a:extLst>
                <a:ext uri="{FF2B5EF4-FFF2-40B4-BE49-F238E27FC236}">
                  <a16:creationId xmlns:a16="http://schemas.microsoft.com/office/drawing/2014/main" xmlns="" id="{62E103DD-3633-4E6C-A507-0DBB58404027}"/>
                </a:ext>
              </a:extLst>
            </p:cNvPr>
            <p:cNvSpPr>
              <a:spLocks/>
            </p:cNvSpPr>
            <p:nvPr/>
          </p:nvSpPr>
          <p:spPr bwMode="auto">
            <a:xfrm>
              <a:off x="-608014" y="4381527"/>
              <a:ext cx="127001" cy="128588"/>
            </a:xfrm>
            <a:custGeom>
              <a:avLst/>
              <a:gdLst>
                <a:gd name="T0" fmla="*/ 1 w 34"/>
                <a:gd name="T1" fmla="*/ 16 h 34"/>
                <a:gd name="T2" fmla="*/ 18 w 34"/>
                <a:gd name="T3" fmla="*/ 0 h 34"/>
                <a:gd name="T4" fmla="*/ 34 w 34"/>
                <a:gd name="T5" fmla="*/ 18 h 34"/>
                <a:gd name="T6" fmla="*/ 17 w 34"/>
                <a:gd name="T7" fmla="*/ 33 h 34"/>
                <a:gd name="T8" fmla="*/ 1 w 34"/>
                <a:gd name="T9" fmla="*/ 16 h 34"/>
              </a:gdLst>
              <a:ahLst/>
              <a:cxnLst>
                <a:cxn ang="0">
                  <a:pos x="T0" y="T1"/>
                </a:cxn>
                <a:cxn ang="0">
                  <a:pos x="T2" y="T3"/>
                </a:cxn>
                <a:cxn ang="0">
                  <a:pos x="T4" y="T5"/>
                </a:cxn>
                <a:cxn ang="0">
                  <a:pos x="T6" y="T7"/>
                </a:cxn>
                <a:cxn ang="0">
                  <a:pos x="T8" y="T9"/>
                </a:cxn>
              </a:cxnLst>
              <a:rect l="0" t="0" r="r" b="b"/>
              <a:pathLst>
                <a:path w="34" h="34">
                  <a:moveTo>
                    <a:pt x="1" y="16"/>
                  </a:moveTo>
                  <a:cubicBezTo>
                    <a:pt x="1" y="7"/>
                    <a:pt x="10" y="0"/>
                    <a:pt x="18" y="0"/>
                  </a:cubicBezTo>
                  <a:cubicBezTo>
                    <a:pt x="27" y="1"/>
                    <a:pt x="34" y="9"/>
                    <a:pt x="34" y="18"/>
                  </a:cubicBezTo>
                  <a:cubicBezTo>
                    <a:pt x="34" y="26"/>
                    <a:pt x="25" y="34"/>
                    <a:pt x="17" y="33"/>
                  </a:cubicBezTo>
                  <a:cubicBezTo>
                    <a:pt x="8" y="33"/>
                    <a:pt x="0" y="24"/>
                    <a:pt x="1"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3">
              <a:extLst>
                <a:ext uri="{FF2B5EF4-FFF2-40B4-BE49-F238E27FC236}">
                  <a16:creationId xmlns:a16="http://schemas.microsoft.com/office/drawing/2014/main" xmlns="" id="{B6A46D35-13E8-472D-9D42-526BDD0C1862}"/>
                </a:ext>
              </a:extLst>
            </p:cNvPr>
            <p:cNvSpPr>
              <a:spLocks/>
            </p:cNvSpPr>
            <p:nvPr/>
          </p:nvSpPr>
          <p:spPr bwMode="auto">
            <a:xfrm>
              <a:off x="-3316296" y="4389451"/>
              <a:ext cx="123825" cy="120650"/>
            </a:xfrm>
            <a:custGeom>
              <a:avLst/>
              <a:gdLst>
                <a:gd name="T0" fmla="*/ 32 w 33"/>
                <a:gd name="T1" fmla="*/ 17 h 32"/>
                <a:gd name="T2" fmla="*/ 15 w 33"/>
                <a:gd name="T3" fmla="*/ 32 h 32"/>
                <a:gd name="T4" fmla="*/ 0 w 33"/>
                <a:gd name="T5" fmla="*/ 16 h 32"/>
                <a:gd name="T6" fmla="*/ 17 w 33"/>
                <a:gd name="T7" fmla="*/ 0 h 32"/>
                <a:gd name="T8" fmla="*/ 32 w 33"/>
                <a:gd name="T9" fmla="*/ 17 h 32"/>
              </a:gdLst>
              <a:ahLst/>
              <a:cxnLst>
                <a:cxn ang="0">
                  <a:pos x="T0" y="T1"/>
                </a:cxn>
                <a:cxn ang="0">
                  <a:pos x="T2" y="T3"/>
                </a:cxn>
                <a:cxn ang="0">
                  <a:pos x="T4" y="T5"/>
                </a:cxn>
                <a:cxn ang="0">
                  <a:pos x="T6" y="T7"/>
                </a:cxn>
                <a:cxn ang="0">
                  <a:pos x="T8" y="T9"/>
                </a:cxn>
              </a:cxnLst>
              <a:rect l="0" t="0" r="r" b="b"/>
              <a:pathLst>
                <a:path w="33" h="32">
                  <a:moveTo>
                    <a:pt x="32" y="17"/>
                  </a:moveTo>
                  <a:cubicBezTo>
                    <a:pt x="32" y="26"/>
                    <a:pt x="25" y="32"/>
                    <a:pt x="15" y="32"/>
                  </a:cubicBezTo>
                  <a:cubicBezTo>
                    <a:pt x="6" y="31"/>
                    <a:pt x="0" y="24"/>
                    <a:pt x="0" y="16"/>
                  </a:cubicBezTo>
                  <a:cubicBezTo>
                    <a:pt x="1" y="6"/>
                    <a:pt x="8" y="0"/>
                    <a:pt x="17" y="0"/>
                  </a:cubicBezTo>
                  <a:cubicBezTo>
                    <a:pt x="26" y="1"/>
                    <a:pt x="33" y="8"/>
                    <a:pt x="32"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4">
              <a:extLst>
                <a:ext uri="{FF2B5EF4-FFF2-40B4-BE49-F238E27FC236}">
                  <a16:creationId xmlns:a16="http://schemas.microsoft.com/office/drawing/2014/main" xmlns="" id="{67BFBCFA-A856-4B0E-9C96-AC32DE97B237}"/>
                </a:ext>
              </a:extLst>
            </p:cNvPr>
            <p:cNvSpPr>
              <a:spLocks/>
            </p:cNvSpPr>
            <p:nvPr/>
          </p:nvSpPr>
          <p:spPr bwMode="auto">
            <a:xfrm>
              <a:off x="-1227138" y="4389438"/>
              <a:ext cx="120650" cy="120650"/>
            </a:xfrm>
            <a:custGeom>
              <a:avLst/>
              <a:gdLst>
                <a:gd name="T0" fmla="*/ 32 w 32"/>
                <a:gd name="T1" fmla="*/ 16 h 32"/>
                <a:gd name="T2" fmla="*/ 16 w 32"/>
                <a:gd name="T3" fmla="*/ 32 h 32"/>
                <a:gd name="T4" fmla="*/ 0 w 32"/>
                <a:gd name="T5" fmla="*/ 17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6" y="32"/>
                    <a:pt x="16" y="32"/>
                  </a:cubicBezTo>
                  <a:cubicBezTo>
                    <a:pt x="7" y="32"/>
                    <a:pt x="1" y="25"/>
                    <a:pt x="0" y="17"/>
                  </a:cubicBezTo>
                  <a:cubicBezTo>
                    <a:pt x="0" y="8"/>
                    <a:pt x="7" y="0"/>
                    <a:pt x="16" y="0"/>
                  </a:cubicBezTo>
                  <a:cubicBezTo>
                    <a:pt x="25" y="0"/>
                    <a:pt x="32" y="7"/>
                    <a:pt x="32"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6" name="TextBox 45" hidden="1"/>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38063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1EC2E-E3D7-474E-8BA5-66A28A23B5FC}"/>
              </a:ext>
            </a:extLst>
          </p:cNvPr>
          <p:cNvSpPr>
            <a:spLocks noGrp="1"/>
          </p:cNvSpPr>
          <p:nvPr>
            <p:ph type="title"/>
          </p:nvPr>
        </p:nvSpPr>
        <p:spPr/>
        <p:txBody>
          <a:bodyPr/>
          <a:lstStyle/>
          <a:p>
            <a:r>
              <a:rPr lang="en-US" dirty="0"/>
              <a:t>Our survey focused on</a:t>
            </a:r>
          </a:p>
        </p:txBody>
      </p:sp>
      <p:sp>
        <p:nvSpPr>
          <p:cNvPr id="3" name="Content Placeholder 2">
            <a:extLst>
              <a:ext uri="{FF2B5EF4-FFF2-40B4-BE49-F238E27FC236}">
                <a16:creationId xmlns:a16="http://schemas.microsoft.com/office/drawing/2014/main" xmlns="" id="{600356E1-461F-4840-8C69-2902487125E6}"/>
              </a:ext>
            </a:extLst>
          </p:cNvPr>
          <p:cNvSpPr>
            <a:spLocks noGrp="1"/>
          </p:cNvSpPr>
          <p:nvPr>
            <p:ph idx="1"/>
          </p:nvPr>
        </p:nvSpPr>
        <p:spPr>
          <a:xfrm>
            <a:off x="393700" y="1244600"/>
            <a:ext cx="4292600" cy="4699000"/>
          </a:xfrm>
        </p:spPr>
        <p:txBody>
          <a:bodyPr>
            <a:noAutofit/>
          </a:bodyPr>
          <a:lstStyle/>
          <a:p>
            <a:pPr marL="0" indent="0">
              <a:spcBef>
                <a:spcPts val="0"/>
              </a:spcBef>
              <a:spcAft>
                <a:spcPts val="600"/>
              </a:spcAft>
              <a:buNone/>
            </a:pPr>
            <a:r>
              <a:rPr lang="en-US" sz="1800" dirty="0">
                <a:solidFill>
                  <a:schemeClr val="accent3"/>
                </a:solidFill>
              </a:rPr>
              <a:t>Employees of all ages, genders and income levels across for-profit and</a:t>
            </a:r>
            <a:br>
              <a:rPr lang="en-US" sz="1800" dirty="0">
                <a:solidFill>
                  <a:schemeClr val="accent3"/>
                </a:solidFill>
              </a:rPr>
            </a:br>
            <a:r>
              <a:rPr lang="en-US" sz="1800" dirty="0">
                <a:solidFill>
                  <a:schemeClr val="accent3"/>
                </a:solidFill>
              </a:rPr>
              <a:t>non-profit employers of a variety of sizes</a:t>
            </a:r>
          </a:p>
          <a:p>
            <a:pPr marL="2286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1000 general population employees</a:t>
            </a:r>
          </a:p>
          <a:p>
            <a:pPr marL="2286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200 employees with disabilities or special needs</a:t>
            </a:r>
          </a:p>
          <a:p>
            <a:pPr marL="2286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600 caregiver employees, defined as:</a:t>
            </a:r>
          </a:p>
          <a:p>
            <a:pPr marL="4572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Parents of children with disabilities or special needs</a:t>
            </a:r>
          </a:p>
          <a:p>
            <a:pPr marL="4572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Caregivers for spouses with disabilities or special needs</a:t>
            </a:r>
          </a:p>
          <a:p>
            <a:pPr marL="4572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Caregivers for parents/stepparents with disabilities or special needs</a:t>
            </a:r>
          </a:p>
          <a:p>
            <a:pPr marL="457200" indent="-228600" fontAlgn="base">
              <a:spcBef>
                <a:spcPts val="0"/>
              </a:spcBef>
              <a:spcAft>
                <a:spcPts val="600"/>
              </a:spcAft>
              <a:buFont typeface="Arial" panose="020B0604020202020204" pitchFamily="34" charset="0"/>
              <a:buChar char="–"/>
              <a:defRPr/>
            </a:pPr>
            <a:r>
              <a:rPr lang="en-US" sz="1800" dirty="0">
                <a:solidFill>
                  <a:schemeClr val="tx1">
                    <a:lumMod val="65000"/>
                    <a:lumOff val="35000"/>
                  </a:schemeClr>
                </a:solidFill>
                <a:latin typeface="Arial" panose="020B0604020202020204" pitchFamily="34" charset="0"/>
                <a:cs typeface="Arial" panose="020B0604020202020204" pitchFamily="34" charset="0"/>
              </a:rPr>
              <a:t>Caregivers for spouses or children with mental illness or depression</a:t>
            </a:r>
          </a:p>
        </p:txBody>
      </p:sp>
      <p:pic>
        <p:nvPicPr>
          <p:cNvPr id="4" name="Picture 3" descr="A young girl with long blond hair and a woman with long dark hair are sitting at a table and have an open computer laptop in front of them.  The young girl is touching the keyboard and looking at the screen.  The woman is smiling and looking at the screen." title="Picture of a girl and a woman looking at a computer">
            <a:extLst>
              <a:ext uri="{FF2B5EF4-FFF2-40B4-BE49-F238E27FC236}">
                <a16:creationId xmlns:a16="http://schemas.microsoft.com/office/drawing/2014/main" xmlns="" id="{6EEB6DCC-6B31-41A0-885D-0DE5C16EAE03}"/>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4781550" y="1244599"/>
            <a:ext cx="4362450" cy="4534259"/>
          </a:xfrm>
          <a:prstGeom prst="rect">
            <a:avLst/>
          </a:prstGeom>
        </p:spPr>
      </p:pic>
      <p:sp>
        <p:nvSpPr>
          <p:cNvPr id="5" name="TextBox 4" hidden="1"/>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296117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Physical effects of caregiving</a:t>
            </a:r>
            <a:endParaRPr lang="en-US" dirty="0"/>
          </a:p>
        </p:txBody>
      </p:sp>
      <p:sp>
        <p:nvSpPr>
          <p:cNvPr id="10" name="Round Diagonal Corner Rectangle 9" descr="83% Use own time/leave/vacation to provide care" title="blue box with a statement"/>
          <p:cNvSpPr/>
          <p:nvPr/>
        </p:nvSpPr>
        <p:spPr>
          <a:xfrm>
            <a:off x="-9885" y="1235304"/>
            <a:ext cx="2864804" cy="1927725"/>
          </a:xfrm>
          <a:prstGeom prst="round2DiagRect">
            <a:avLst>
              <a:gd name="adj1" fmla="val 0"/>
              <a:gd name="adj2" fmla="val 0"/>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descr="83% use own sick time/leave/vacation to provide care" title="blue box containing a statement"/>
          <p:cNvSpPr/>
          <p:nvPr/>
        </p:nvSpPr>
        <p:spPr>
          <a:xfrm>
            <a:off x="390525" y="1399014"/>
            <a:ext cx="2221107"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normalizeH="0" noProof="0" dirty="0">
                <a:ln>
                  <a:noFill/>
                </a:ln>
                <a:solidFill>
                  <a:prstClr val="white"/>
                </a:solidFill>
                <a:effectLst/>
                <a:uLnTx/>
                <a:uFillTx/>
                <a:latin typeface="Arial" panose="020B0604020202020204" pitchFamily="34" charset="0"/>
                <a:ea typeface="+mn-ea"/>
                <a:cs typeface="Arial" panose="020B0604020202020204" pitchFamily="34" charset="0"/>
              </a:rPr>
              <a:t>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own sick time/leave/vacation to provide care</a:t>
            </a:r>
          </a:p>
        </p:txBody>
      </p:sp>
      <p:sp>
        <p:nvSpPr>
          <p:cNvPr id="35" name="Round Diagonal Corner Rectangle 34" descr="81% Experience added stress/anxiety" title="pink box with a statement "/>
          <p:cNvSpPr/>
          <p:nvPr/>
        </p:nvSpPr>
        <p:spPr>
          <a:xfrm>
            <a:off x="-9885" y="3163030"/>
            <a:ext cx="2864804" cy="1952291"/>
          </a:xfrm>
          <a:prstGeom prst="round2DiagRect">
            <a:avLst>
              <a:gd name="adj1" fmla="val 0"/>
              <a:gd name="adj2"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descr="Pink color with the statement:&#10;81% Experience added stress/anxiety" title="81% Experience added stress/anxiety"/>
          <p:cNvSpPr/>
          <p:nvPr/>
        </p:nvSpPr>
        <p:spPr>
          <a:xfrm>
            <a:off x="390525" y="3662122"/>
            <a:ext cx="2217932"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81%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Experience added stress/anxiety</a:t>
            </a:r>
          </a:p>
        </p:txBody>
      </p:sp>
      <p:sp>
        <p:nvSpPr>
          <p:cNvPr id="39" name="Round Diagonal Corner Rectangle 38" descr="70% Have limited time to do things for self" title="pink box with a statement"/>
          <p:cNvSpPr/>
          <p:nvPr/>
        </p:nvSpPr>
        <p:spPr>
          <a:xfrm>
            <a:off x="6264999" y="1235305"/>
            <a:ext cx="2887641" cy="2299540"/>
          </a:xfrm>
          <a:prstGeom prst="round2DiagRect">
            <a:avLst>
              <a:gd name="adj1" fmla="val 0"/>
              <a:gd name="adj2"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title="70% ahve limiteed time to do things for self"/>
          <p:cNvSpPr/>
          <p:nvPr/>
        </p:nvSpPr>
        <p:spPr>
          <a:xfrm>
            <a:off x="6599976" y="1399014"/>
            <a:ext cx="2129687"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70%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Have limited time to do things for self</a:t>
            </a:r>
          </a:p>
        </p:txBody>
      </p:sp>
      <p:sp>
        <p:nvSpPr>
          <p:cNvPr id="40" name="Round Diagonal Corner Rectangle 39" descr="72% Have trouble sleeping" title="blue box with a statement"/>
          <p:cNvSpPr/>
          <p:nvPr/>
        </p:nvSpPr>
        <p:spPr>
          <a:xfrm>
            <a:off x="6264999" y="3163030"/>
            <a:ext cx="2887642" cy="1927726"/>
          </a:xfrm>
          <a:prstGeom prst="round2DiagRect">
            <a:avLst>
              <a:gd name="adj1" fmla="val 0"/>
              <a:gd name="adj2" fmla="val 0"/>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Isosceles Triangle 40" title="pink triangle pointing towards a blue box "/>
          <p:cNvSpPr/>
          <p:nvPr/>
        </p:nvSpPr>
        <p:spPr>
          <a:xfrm rot="10800000">
            <a:off x="7516830" y="3158788"/>
            <a:ext cx="383980" cy="331017"/>
          </a:xfrm>
          <a:prstGeom prs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6599976" y="3662122"/>
            <a:ext cx="2129687"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normalizeH="0" noProof="0" dirty="0">
                <a:ln>
                  <a:noFill/>
                </a:ln>
                <a:solidFill>
                  <a:prstClr val="white"/>
                </a:solidFill>
                <a:effectLst/>
                <a:uLnTx/>
                <a:uFillTx/>
                <a:latin typeface="Arial" panose="020B0604020202020204" pitchFamily="34" charset="0"/>
                <a:ea typeface="+mn-ea"/>
                <a:cs typeface="Arial" panose="020B0604020202020204" pitchFamily="34" charset="0"/>
              </a:rPr>
              <a:t>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normalizeH="0" noProof="0" dirty="0">
                <a:ln>
                  <a:noFill/>
                </a:ln>
                <a:solidFill>
                  <a:prstClr val="white"/>
                </a:solidFill>
                <a:effectLst/>
                <a:uLnTx/>
                <a:uFillTx/>
                <a:latin typeface="Arial" panose="020B0604020202020204" pitchFamily="34" charset="0"/>
                <a:ea typeface="+mn-ea"/>
                <a:cs typeface="Arial" panose="020B0604020202020204" pitchFamily="34" charset="0"/>
              </a:rPr>
              <a:t>Have trouble sleeping</a:t>
            </a:r>
          </a:p>
        </p:txBody>
      </p:sp>
      <p:sp>
        <p:nvSpPr>
          <p:cNvPr id="53" name="Isosceles Triangle 52" title="blue triangle pointing towards a pink box"/>
          <p:cNvSpPr/>
          <p:nvPr/>
        </p:nvSpPr>
        <p:spPr>
          <a:xfrm rot="10800000">
            <a:off x="1230527" y="3157554"/>
            <a:ext cx="383980" cy="331017"/>
          </a:xfrm>
          <a:prstGeom prst="triangl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descr="A woman with long dark hair is holding a girl in her arms.  The girl is leaning back and is laughing.  The woman is smiling" title="A woman is holding a young girl and they are laughing">
            <a:extLst>
              <a:ext uri="{FF2B5EF4-FFF2-40B4-BE49-F238E27FC236}">
                <a16:creationId xmlns:a16="http://schemas.microsoft.com/office/drawing/2014/main" xmlns="" id="{CE133C1D-A5AE-4538-9060-E3E8262A0A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70" r="19655"/>
          <a:stretch/>
        </p:blipFill>
        <p:spPr>
          <a:xfrm>
            <a:off x="2990721" y="1235304"/>
            <a:ext cx="3138476" cy="3855451"/>
          </a:xfrm>
          <a:prstGeom prst="rect">
            <a:avLst/>
          </a:prstGeom>
        </p:spPr>
      </p:pic>
      <p:sp>
        <p:nvSpPr>
          <p:cNvPr id="19" name="Rectangle 18">
            <a:extLst>
              <a:ext uri="{FF2B5EF4-FFF2-40B4-BE49-F238E27FC236}">
                <a16:creationId xmlns:a16="http://schemas.microsoft.com/office/drawing/2014/main" xmlns="" id="{43579EA3-03C7-4159-AF72-6937135D4CF5}"/>
              </a:ext>
            </a:extLst>
          </p:cNvPr>
          <p:cNvSpPr/>
          <p:nvPr/>
        </p:nvSpPr>
        <p:spPr>
          <a:xfrm>
            <a:off x="393700" y="5786423"/>
            <a:ext cx="6437376" cy="415498"/>
          </a:xfrm>
          <a:prstGeom prst="rect">
            <a:avLst/>
          </a:prstGeom>
        </p:spPr>
        <p:txBody>
          <a:bodyPr wrap="square" lIns="0" tIns="0" rIns="0" bIns="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Findings throughout from an online survey of 510 HR Decision Makers respondents and an online survey of 1,815 employee respondents, both conducted by Voya Cares in partnership with Lieberman Research Worldwide (LRW) during the period of December 2, 2018 – January 14, 2019, unless otherwise noted.</a:t>
            </a:r>
          </a:p>
        </p:txBody>
      </p:sp>
      <p:sp>
        <p:nvSpPr>
          <p:cNvPr id="54" name="TextBox 53" hidden="1"/>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572428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E0784-A893-4D26-9430-0792536ED6A9}"/>
              </a:ext>
            </a:extLst>
          </p:cNvPr>
          <p:cNvSpPr>
            <a:spLocks noGrp="1"/>
          </p:cNvSpPr>
          <p:nvPr>
            <p:ph type="title"/>
          </p:nvPr>
        </p:nvSpPr>
        <p:spPr/>
        <p:txBody>
          <a:bodyPr/>
          <a:lstStyle/>
          <a:p>
            <a:r>
              <a:rPr lang="en-US" dirty="0"/>
              <a:t>Financial effects of caregiving</a:t>
            </a:r>
          </a:p>
        </p:txBody>
      </p:sp>
      <p:sp>
        <p:nvSpPr>
          <p:cNvPr id="11" name="Freeform: Shape 10" descr="orange half circle with a statement&#10;Caregivers estimate that they spend an average of $825 per month on caregiving expenses" title="orange half circle with a statement">
            <a:extLst>
              <a:ext uri="{FF2B5EF4-FFF2-40B4-BE49-F238E27FC236}">
                <a16:creationId xmlns:a16="http://schemas.microsoft.com/office/drawing/2014/main" xmlns="" id="{2722E1C4-8D7D-4AA0-B8E7-1CEAD14AE747}"/>
              </a:ext>
            </a:extLst>
          </p:cNvPr>
          <p:cNvSpPr/>
          <p:nvPr/>
        </p:nvSpPr>
        <p:spPr>
          <a:xfrm>
            <a:off x="-2" y="2472573"/>
            <a:ext cx="2163780" cy="1981866"/>
          </a:xfrm>
          <a:custGeom>
            <a:avLst/>
            <a:gdLst>
              <a:gd name="connsiteX0" fmla="*/ 2035834 w 2035834"/>
              <a:gd name="connsiteY0" fmla="*/ 910087 h 1820176"/>
              <a:gd name="connsiteX1" fmla="*/ 2035834 w 2035834"/>
              <a:gd name="connsiteY1" fmla="*/ 910088 h 1820176"/>
              <a:gd name="connsiteX2" fmla="*/ 2035834 w 2035834"/>
              <a:gd name="connsiteY2" fmla="*/ 910088 h 1820176"/>
              <a:gd name="connsiteX3" fmla="*/ 910088 w 2035834"/>
              <a:gd name="connsiteY3" fmla="*/ 0 h 1820176"/>
              <a:gd name="connsiteX4" fmla="*/ 1125747 w 2035834"/>
              <a:gd name="connsiteY4" fmla="*/ 1 h 1820176"/>
              <a:gd name="connsiteX5" fmla="*/ 1125767 w 2035834"/>
              <a:gd name="connsiteY5" fmla="*/ 2 h 1820176"/>
              <a:gd name="connsiteX6" fmla="*/ 1141988 w 2035834"/>
              <a:gd name="connsiteY6" fmla="*/ 2 h 1820176"/>
              <a:gd name="connsiteX7" fmla="*/ 1141988 w 2035834"/>
              <a:gd name="connsiteY7" fmla="*/ 821 h 1820176"/>
              <a:gd name="connsiteX8" fmla="*/ 1218798 w 2035834"/>
              <a:gd name="connsiteY8" fmla="*/ 4700 h 1820176"/>
              <a:gd name="connsiteX9" fmla="*/ 2031135 w 2035834"/>
              <a:gd name="connsiteY9" fmla="*/ 817037 h 1820176"/>
              <a:gd name="connsiteX10" fmla="*/ 2035834 w 2035834"/>
              <a:gd name="connsiteY10" fmla="*/ 910088 h 1820176"/>
              <a:gd name="connsiteX11" fmla="*/ 2031135 w 2035834"/>
              <a:gd name="connsiteY11" fmla="*/ 1003138 h 1820176"/>
              <a:gd name="connsiteX12" fmla="*/ 1218798 w 2035834"/>
              <a:gd name="connsiteY12" fmla="*/ 1815476 h 1820176"/>
              <a:gd name="connsiteX13" fmla="*/ 1141988 w 2035834"/>
              <a:gd name="connsiteY13" fmla="*/ 1819354 h 1820176"/>
              <a:gd name="connsiteX14" fmla="*/ 1141988 w 2035834"/>
              <a:gd name="connsiteY14" fmla="*/ 1820176 h 1820176"/>
              <a:gd name="connsiteX15" fmla="*/ 2 w 2035834"/>
              <a:gd name="connsiteY15" fmla="*/ 1820176 h 1820176"/>
              <a:gd name="connsiteX16" fmla="*/ 2 w 2035834"/>
              <a:gd name="connsiteY16" fmla="*/ 910127 h 1820176"/>
              <a:gd name="connsiteX17" fmla="*/ 0 w 2035834"/>
              <a:gd name="connsiteY17" fmla="*/ 910087 h 1820176"/>
              <a:gd name="connsiteX18" fmla="*/ 1 w 2035834"/>
              <a:gd name="connsiteY18" fmla="*/ 910087 h 1820176"/>
              <a:gd name="connsiteX19" fmla="*/ 2 w 2035834"/>
              <a:gd name="connsiteY19" fmla="*/ 910067 h 1820176"/>
              <a:gd name="connsiteX20" fmla="*/ 2 w 2035834"/>
              <a:gd name="connsiteY20" fmla="*/ 2 h 1820176"/>
              <a:gd name="connsiteX21" fmla="*/ 910049 w 2035834"/>
              <a:gd name="connsiteY21" fmla="*/ 2 h 182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5834" h="1820176">
                <a:moveTo>
                  <a:pt x="2035834" y="910087"/>
                </a:moveTo>
                <a:lnTo>
                  <a:pt x="2035834" y="910088"/>
                </a:lnTo>
                <a:lnTo>
                  <a:pt x="2035834" y="910088"/>
                </a:lnTo>
                <a:close/>
                <a:moveTo>
                  <a:pt x="910088" y="0"/>
                </a:moveTo>
                <a:lnTo>
                  <a:pt x="1125747" y="1"/>
                </a:lnTo>
                <a:lnTo>
                  <a:pt x="1125767" y="2"/>
                </a:lnTo>
                <a:lnTo>
                  <a:pt x="1141988" y="2"/>
                </a:lnTo>
                <a:lnTo>
                  <a:pt x="1141988" y="821"/>
                </a:lnTo>
                <a:lnTo>
                  <a:pt x="1218798" y="4700"/>
                </a:lnTo>
                <a:cubicBezTo>
                  <a:pt x="1647120" y="48198"/>
                  <a:pt x="1987637" y="388715"/>
                  <a:pt x="2031135" y="817037"/>
                </a:cubicBezTo>
                <a:lnTo>
                  <a:pt x="2035834" y="910088"/>
                </a:lnTo>
                <a:lnTo>
                  <a:pt x="2031135" y="1003138"/>
                </a:lnTo>
                <a:cubicBezTo>
                  <a:pt x="1987637" y="1431461"/>
                  <a:pt x="1647120" y="1771977"/>
                  <a:pt x="1218798" y="1815476"/>
                </a:cubicBezTo>
                <a:lnTo>
                  <a:pt x="1141988" y="1819354"/>
                </a:lnTo>
                <a:lnTo>
                  <a:pt x="1141988" y="1820176"/>
                </a:lnTo>
                <a:lnTo>
                  <a:pt x="2" y="1820176"/>
                </a:lnTo>
                <a:lnTo>
                  <a:pt x="2" y="910127"/>
                </a:lnTo>
                <a:lnTo>
                  <a:pt x="0" y="910087"/>
                </a:lnTo>
                <a:lnTo>
                  <a:pt x="1" y="910087"/>
                </a:lnTo>
                <a:lnTo>
                  <a:pt x="2" y="910067"/>
                </a:lnTo>
                <a:lnTo>
                  <a:pt x="2" y="2"/>
                </a:lnTo>
                <a:lnTo>
                  <a:pt x="910049" y="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xmlns="" id="{FC952BF1-05F9-4B86-B399-E388216E9FCC}"/>
              </a:ext>
            </a:extLst>
          </p:cNvPr>
          <p:cNvSpPr txBox="1"/>
          <p:nvPr/>
        </p:nvSpPr>
        <p:spPr>
          <a:xfrm>
            <a:off x="393700" y="2660747"/>
            <a:ext cx="1643330" cy="160551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Caregivers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estimate that they spend an average of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$825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 month on caregiving expenses</a:t>
            </a:r>
          </a:p>
        </p:txBody>
      </p:sp>
      <p:cxnSp>
        <p:nvCxnSpPr>
          <p:cNvPr id="15" name="Straight Connector 14" title="decorative dotted line ">
            <a:extLst>
              <a:ext uri="{FF2B5EF4-FFF2-40B4-BE49-F238E27FC236}">
                <a16:creationId xmlns:a16="http://schemas.microsoft.com/office/drawing/2014/main" xmlns="" id="{74A932AA-6C30-42EC-BE79-82EC0E7C4737}"/>
              </a:ext>
            </a:extLst>
          </p:cNvPr>
          <p:cNvCxnSpPr>
            <a:cxnSpLocks/>
          </p:cNvCxnSpPr>
          <p:nvPr/>
        </p:nvCxnSpPr>
        <p:spPr>
          <a:xfrm>
            <a:off x="2001328" y="3463506"/>
            <a:ext cx="6628322" cy="0"/>
          </a:xfrm>
          <a:prstGeom prst="line">
            <a:avLst/>
          </a:prstGeom>
          <a:ln w="19050">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xmlns="" id="{C6E373E4-55B6-4F54-B592-C3F2D040DE14}"/>
              </a:ext>
            </a:extLst>
          </p:cNvPr>
          <p:cNvSpPr/>
          <p:nvPr/>
        </p:nvSpPr>
        <p:spPr>
          <a:xfrm>
            <a:off x="2241851" y="1372464"/>
            <a:ext cx="1440611" cy="1965960"/>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rPr>
              <a:t>69%</a:t>
            </a:r>
            <a:endParaRPr kumimoji="0" lang="en-US"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Cut back on vacations or travel</a:t>
            </a:r>
          </a:p>
        </p:txBody>
      </p:sp>
      <p:sp>
        <p:nvSpPr>
          <p:cNvPr id="30" name="Rectangle 29">
            <a:extLst>
              <a:ext uri="{FF2B5EF4-FFF2-40B4-BE49-F238E27FC236}">
                <a16:creationId xmlns:a16="http://schemas.microsoft.com/office/drawing/2014/main" xmlns="" id="{0F44A561-85FF-4F94-AC7F-B1031AE4B8F4}"/>
              </a:ext>
            </a:extLst>
          </p:cNvPr>
          <p:cNvSpPr/>
          <p:nvPr/>
        </p:nvSpPr>
        <p:spPr>
          <a:xfrm>
            <a:off x="2241851" y="3588588"/>
            <a:ext cx="1440611" cy="1961185"/>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rPr>
              <a:t>69%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Cut back on spending for leisure activities</a:t>
            </a:r>
          </a:p>
        </p:txBody>
      </p:sp>
      <p:sp>
        <p:nvSpPr>
          <p:cNvPr id="28" name="Rectangle 27">
            <a:extLst>
              <a:ext uri="{FF2B5EF4-FFF2-40B4-BE49-F238E27FC236}">
                <a16:creationId xmlns:a16="http://schemas.microsoft.com/office/drawing/2014/main" xmlns="" id="{77244D92-DCF7-4640-9BCB-074583E1CD55}"/>
              </a:ext>
            </a:extLst>
          </p:cNvPr>
          <p:cNvSpPr/>
          <p:nvPr/>
        </p:nvSpPr>
        <p:spPr>
          <a:xfrm>
            <a:off x="4427807" y="1372464"/>
            <a:ext cx="1440611" cy="1965960"/>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rPr>
              <a:t>59%</a:t>
            </a:r>
            <a:endParaRPr kumimoji="0" lang="en-US"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Dip into savings</a:t>
            </a:r>
          </a:p>
        </p:txBody>
      </p:sp>
      <p:sp>
        <p:nvSpPr>
          <p:cNvPr id="31" name="Rectangle 30">
            <a:extLst>
              <a:ext uri="{FF2B5EF4-FFF2-40B4-BE49-F238E27FC236}">
                <a16:creationId xmlns:a16="http://schemas.microsoft.com/office/drawing/2014/main" xmlns="" id="{808D29E2-9DCD-4B02-9002-F33C18914685}"/>
              </a:ext>
            </a:extLst>
          </p:cNvPr>
          <p:cNvSpPr/>
          <p:nvPr/>
        </p:nvSpPr>
        <p:spPr>
          <a:xfrm>
            <a:off x="4427807" y="3588588"/>
            <a:ext cx="1440611" cy="1961185"/>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rPr>
              <a:t>60%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Cut back on spending for other necessities (i.e., clothing, transportation, home utilities)</a:t>
            </a:r>
          </a:p>
        </p:txBody>
      </p:sp>
      <p:sp>
        <p:nvSpPr>
          <p:cNvPr id="29" name="Rectangle 28">
            <a:extLst>
              <a:ext uri="{FF2B5EF4-FFF2-40B4-BE49-F238E27FC236}">
                <a16:creationId xmlns:a16="http://schemas.microsoft.com/office/drawing/2014/main" xmlns="" id="{C011F6C8-7A24-409F-9BCB-46031B69F526}"/>
              </a:ext>
            </a:extLst>
          </p:cNvPr>
          <p:cNvSpPr/>
          <p:nvPr/>
        </p:nvSpPr>
        <p:spPr>
          <a:xfrm>
            <a:off x="6613763" y="1372464"/>
            <a:ext cx="1440611" cy="1965960"/>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rPr>
              <a:t>61%</a:t>
            </a:r>
            <a:endParaRPr kumimoji="0" lang="en-US"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Delay a major purchase (i.e., car, furniture, home improvement)</a:t>
            </a:r>
          </a:p>
        </p:txBody>
      </p:sp>
      <p:sp>
        <p:nvSpPr>
          <p:cNvPr id="32" name="Rectangle 31">
            <a:extLst>
              <a:ext uri="{FF2B5EF4-FFF2-40B4-BE49-F238E27FC236}">
                <a16:creationId xmlns:a16="http://schemas.microsoft.com/office/drawing/2014/main" xmlns="" id="{2A2E3015-F328-42C5-9297-ABE98BE04AD1}"/>
              </a:ext>
            </a:extLst>
          </p:cNvPr>
          <p:cNvSpPr/>
          <p:nvPr/>
        </p:nvSpPr>
        <p:spPr>
          <a:xfrm>
            <a:off x="6613763" y="3588588"/>
            <a:ext cx="1440611" cy="1961185"/>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75426"/>
                </a:solidFill>
                <a:effectLst/>
                <a:uLnTx/>
                <a:uFillTx/>
                <a:latin typeface="Arial" panose="020B0604020202020204" pitchFamily="34" charset="0"/>
                <a:ea typeface="+mn-ea"/>
                <a:cs typeface="Arial" panose="020B0604020202020204" pitchFamily="34" charset="0"/>
              </a:rPr>
              <a:t>59%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Cut back on spending for basic home maintenance</a:t>
            </a:r>
          </a:p>
        </p:txBody>
      </p:sp>
      <p:grpSp>
        <p:nvGrpSpPr>
          <p:cNvPr id="4" name="Group 3" descr="Orange circle containing the following symbols:&#10;The outline of an airplane in white&#10;Outline of a bicycle in white&#10;Outline of a fork and knife in white&#10;" title="orange circle with symbols">
            <a:extLst>
              <a:ext uri="{FF2B5EF4-FFF2-40B4-BE49-F238E27FC236}">
                <a16:creationId xmlns:a16="http://schemas.microsoft.com/office/drawing/2014/main" xmlns="" id="{5BEE92FA-5C1A-4ED5-8D1F-5D2E0B561EB0}"/>
              </a:ext>
            </a:extLst>
          </p:cNvPr>
          <p:cNvGrpSpPr/>
          <p:nvPr/>
        </p:nvGrpSpPr>
        <p:grpSpPr>
          <a:xfrm>
            <a:off x="3755366" y="3163738"/>
            <a:ext cx="599537" cy="599537"/>
            <a:chOff x="3780715" y="3163738"/>
            <a:chExt cx="599537" cy="599537"/>
          </a:xfrm>
        </p:grpSpPr>
        <p:sp>
          <p:nvSpPr>
            <p:cNvPr id="21" name="Oval 20">
              <a:extLst>
                <a:ext uri="{FF2B5EF4-FFF2-40B4-BE49-F238E27FC236}">
                  <a16:creationId xmlns:a16="http://schemas.microsoft.com/office/drawing/2014/main" xmlns="" id="{9DACD00A-4DE4-4EB4-8DCF-11266D3EC849}"/>
                </a:ext>
              </a:extLst>
            </p:cNvPr>
            <p:cNvSpPr/>
            <p:nvPr/>
          </p:nvSpPr>
          <p:spPr>
            <a:xfrm>
              <a:off x="3780715" y="3163738"/>
              <a:ext cx="599537" cy="59953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4" name="Graphic 33" title="outline of an airplane">
              <a:extLst>
                <a:ext uri="{FF2B5EF4-FFF2-40B4-BE49-F238E27FC236}">
                  <a16:creationId xmlns:a16="http://schemas.microsoft.com/office/drawing/2014/main" xmlns="" id="{883EB91E-4473-4276-B206-66D5085B034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34089" y="3243263"/>
              <a:ext cx="276695" cy="178594"/>
            </a:xfrm>
            <a:prstGeom prst="rect">
              <a:avLst/>
            </a:prstGeom>
          </p:spPr>
        </p:pic>
        <p:pic>
          <p:nvPicPr>
            <p:cNvPr id="35" name="Graphic 34" title="outline of a bicycle">
              <a:extLst>
                <a:ext uri="{FF2B5EF4-FFF2-40B4-BE49-F238E27FC236}">
                  <a16:creationId xmlns:a16="http://schemas.microsoft.com/office/drawing/2014/main" xmlns="" id="{8947A5C5-74DC-495F-9793-4B021AF6F48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49368" y="3383757"/>
              <a:ext cx="277548" cy="276320"/>
            </a:xfrm>
            <a:prstGeom prst="rect">
              <a:avLst/>
            </a:prstGeom>
          </p:spPr>
        </p:pic>
        <p:pic>
          <p:nvPicPr>
            <p:cNvPr id="36" name="Graphic 35" title="outline of a fork and knife">
              <a:extLst>
                <a:ext uri="{FF2B5EF4-FFF2-40B4-BE49-F238E27FC236}">
                  <a16:creationId xmlns:a16="http://schemas.microsoft.com/office/drawing/2014/main" xmlns="" id="{26097251-52EF-4D0E-B9BF-AE3A0248EEB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925841" y="3426714"/>
              <a:ext cx="115677" cy="116191"/>
            </a:xfrm>
            <a:prstGeom prst="rect">
              <a:avLst/>
            </a:prstGeom>
          </p:spPr>
        </p:pic>
      </p:grpSp>
      <p:grpSp>
        <p:nvGrpSpPr>
          <p:cNvPr id="8" name="Group 7" title="Orange circle with the outline of a calculator ">
            <a:extLst>
              <a:ext uri="{FF2B5EF4-FFF2-40B4-BE49-F238E27FC236}">
                <a16:creationId xmlns:a16="http://schemas.microsoft.com/office/drawing/2014/main" xmlns="" id="{2E25F5A2-82A6-4225-A60E-8EC9BB9ECC87}"/>
              </a:ext>
            </a:extLst>
          </p:cNvPr>
          <p:cNvGrpSpPr/>
          <p:nvPr/>
        </p:nvGrpSpPr>
        <p:grpSpPr>
          <a:xfrm>
            <a:off x="5941322" y="3163738"/>
            <a:ext cx="599537" cy="599537"/>
            <a:chOff x="6017369" y="3163738"/>
            <a:chExt cx="599537" cy="599537"/>
          </a:xfrm>
        </p:grpSpPr>
        <p:sp>
          <p:nvSpPr>
            <p:cNvPr id="20" name="Oval 19">
              <a:extLst>
                <a:ext uri="{FF2B5EF4-FFF2-40B4-BE49-F238E27FC236}">
                  <a16:creationId xmlns:a16="http://schemas.microsoft.com/office/drawing/2014/main" xmlns="" id="{4FA81368-51B4-448C-901C-C4D95F3EF8D9}"/>
                </a:ext>
              </a:extLst>
            </p:cNvPr>
            <p:cNvSpPr/>
            <p:nvPr/>
          </p:nvSpPr>
          <p:spPr>
            <a:xfrm>
              <a:off x="6017369" y="3163738"/>
              <a:ext cx="599537" cy="59953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Graphic 36">
              <a:extLst>
                <a:ext uri="{FF2B5EF4-FFF2-40B4-BE49-F238E27FC236}">
                  <a16:creationId xmlns:a16="http://schemas.microsoft.com/office/drawing/2014/main" xmlns="" id="{A66F2251-58EC-449E-A2FD-B08C4A9CB1B2}"/>
                </a:ext>
              </a:extLst>
            </p:cNvPr>
            <p:cNvSpPr/>
            <p:nvPr/>
          </p:nvSpPr>
          <p:spPr>
            <a:xfrm>
              <a:off x="6177068" y="3287805"/>
              <a:ext cx="280138" cy="351402"/>
            </a:xfrm>
            <a:custGeom>
              <a:avLst/>
              <a:gdLst>
                <a:gd name="connsiteX0" fmla="*/ 1080611 w 1085850"/>
                <a:gd name="connsiteY0" fmla="*/ 685086 h 1362075"/>
                <a:gd name="connsiteX1" fmla="*/ 1080611 w 1085850"/>
                <a:gd name="connsiteY1" fmla="*/ 1199436 h 1362075"/>
                <a:gd name="connsiteX2" fmla="*/ 919639 w 1085850"/>
                <a:gd name="connsiteY2" fmla="*/ 1363266 h 1362075"/>
                <a:gd name="connsiteX3" fmla="*/ 163354 w 1085850"/>
                <a:gd name="connsiteY3" fmla="*/ 1363266 h 1362075"/>
                <a:gd name="connsiteX4" fmla="*/ 7144 w 1085850"/>
                <a:gd name="connsiteY4" fmla="*/ 1208961 h 1362075"/>
                <a:gd name="connsiteX5" fmla="*/ 7144 w 1085850"/>
                <a:gd name="connsiteY5" fmla="*/ 162163 h 1362075"/>
                <a:gd name="connsiteX6" fmla="*/ 158591 w 1085850"/>
                <a:gd name="connsiteY6" fmla="*/ 7858 h 1362075"/>
                <a:gd name="connsiteX7" fmla="*/ 929164 w 1085850"/>
                <a:gd name="connsiteY7" fmla="*/ 7858 h 1362075"/>
                <a:gd name="connsiteX8" fmla="*/ 1080611 w 1085850"/>
                <a:gd name="connsiteY8" fmla="*/ 162163 h 1362075"/>
                <a:gd name="connsiteX9" fmla="*/ 1080611 w 1085850"/>
                <a:gd name="connsiteY9" fmla="*/ 685086 h 1362075"/>
                <a:gd name="connsiteX10" fmla="*/ 543401 w 1085850"/>
                <a:gd name="connsiteY10" fmla="*/ 480298 h 1362075"/>
                <a:gd name="connsiteX11" fmla="*/ 891064 w 1085850"/>
                <a:gd name="connsiteY11" fmla="*/ 480298 h 1362075"/>
                <a:gd name="connsiteX12" fmla="*/ 964406 w 1085850"/>
                <a:gd name="connsiteY12" fmla="*/ 408861 h 1362075"/>
                <a:gd name="connsiteX13" fmla="*/ 964406 w 1085850"/>
                <a:gd name="connsiteY13" fmla="*/ 232648 h 1362075"/>
                <a:gd name="connsiteX14" fmla="*/ 890111 w 1085850"/>
                <a:gd name="connsiteY14" fmla="*/ 159306 h 1362075"/>
                <a:gd name="connsiteX15" fmla="*/ 200501 w 1085850"/>
                <a:gd name="connsiteY15" fmla="*/ 159306 h 1362075"/>
                <a:gd name="connsiteX16" fmla="*/ 122396 w 1085850"/>
                <a:gd name="connsiteY16" fmla="*/ 237411 h 1362075"/>
                <a:gd name="connsiteX17" fmla="*/ 122396 w 1085850"/>
                <a:gd name="connsiteY17" fmla="*/ 394573 h 1362075"/>
                <a:gd name="connsiteX18" fmla="*/ 206216 w 1085850"/>
                <a:gd name="connsiteY18" fmla="*/ 480298 h 1362075"/>
                <a:gd name="connsiteX19" fmla="*/ 543401 w 1085850"/>
                <a:gd name="connsiteY19" fmla="*/ 480298 h 1362075"/>
                <a:gd name="connsiteX20" fmla="*/ 453866 w 1085850"/>
                <a:gd name="connsiteY20" fmla="*/ 667941 h 1362075"/>
                <a:gd name="connsiteX21" fmla="*/ 537686 w 1085850"/>
                <a:gd name="connsiteY21" fmla="*/ 760333 h 1362075"/>
                <a:gd name="connsiteX22" fmla="*/ 632936 w 1085850"/>
                <a:gd name="connsiteY22" fmla="*/ 674608 h 1362075"/>
                <a:gd name="connsiteX23" fmla="*/ 551021 w 1085850"/>
                <a:gd name="connsiteY23" fmla="*/ 585073 h 1362075"/>
                <a:gd name="connsiteX24" fmla="*/ 453866 w 1085850"/>
                <a:gd name="connsiteY24" fmla="*/ 667941 h 1362075"/>
                <a:gd name="connsiteX25" fmla="*/ 847249 w 1085850"/>
                <a:gd name="connsiteY25" fmla="*/ 585073 h 1362075"/>
                <a:gd name="connsiteX26" fmla="*/ 757714 w 1085850"/>
                <a:gd name="connsiteY26" fmla="*/ 669846 h 1362075"/>
                <a:gd name="connsiteX27" fmla="*/ 846296 w 1085850"/>
                <a:gd name="connsiteY27" fmla="*/ 761286 h 1362075"/>
                <a:gd name="connsiteX28" fmla="*/ 934879 w 1085850"/>
                <a:gd name="connsiteY28" fmla="*/ 673656 h 1362075"/>
                <a:gd name="connsiteX29" fmla="*/ 847249 w 1085850"/>
                <a:gd name="connsiteY29" fmla="*/ 585073 h 1362075"/>
                <a:gd name="connsiteX30" fmla="*/ 541496 w 1085850"/>
                <a:gd name="connsiteY30" fmla="*/ 1270873 h 1362075"/>
                <a:gd name="connsiteX31" fmla="*/ 632936 w 1085850"/>
                <a:gd name="connsiteY31" fmla="*/ 1187053 h 1362075"/>
                <a:gd name="connsiteX32" fmla="*/ 542449 w 1085850"/>
                <a:gd name="connsiteY32" fmla="*/ 1096566 h 1362075"/>
                <a:gd name="connsiteX33" fmla="*/ 452914 w 1085850"/>
                <a:gd name="connsiteY33" fmla="*/ 1183243 h 1362075"/>
                <a:gd name="connsiteX34" fmla="*/ 541496 w 1085850"/>
                <a:gd name="connsiteY34" fmla="*/ 1270873 h 1362075"/>
                <a:gd name="connsiteX35" fmla="*/ 632936 w 1085850"/>
                <a:gd name="connsiteY35" fmla="*/ 927973 h 1362075"/>
                <a:gd name="connsiteX36" fmla="*/ 543401 w 1085850"/>
                <a:gd name="connsiteY36" fmla="*/ 841296 h 1362075"/>
                <a:gd name="connsiteX37" fmla="*/ 452914 w 1085850"/>
                <a:gd name="connsiteY37" fmla="*/ 931783 h 1362075"/>
                <a:gd name="connsiteX38" fmla="*/ 544354 w 1085850"/>
                <a:gd name="connsiteY38" fmla="*/ 1016556 h 1362075"/>
                <a:gd name="connsiteX39" fmla="*/ 632936 w 1085850"/>
                <a:gd name="connsiteY39" fmla="*/ 927973 h 1362075"/>
                <a:gd name="connsiteX40" fmla="*/ 240506 w 1085850"/>
                <a:gd name="connsiteY40" fmla="*/ 585073 h 1362075"/>
                <a:gd name="connsiteX41" fmla="*/ 151924 w 1085850"/>
                <a:gd name="connsiteY41" fmla="*/ 671751 h 1362075"/>
                <a:gd name="connsiteX42" fmla="*/ 238601 w 1085850"/>
                <a:gd name="connsiteY42" fmla="*/ 761286 h 1362075"/>
                <a:gd name="connsiteX43" fmla="*/ 329089 w 1085850"/>
                <a:gd name="connsiteY43" fmla="*/ 670798 h 1362075"/>
                <a:gd name="connsiteX44" fmla="*/ 240506 w 1085850"/>
                <a:gd name="connsiteY44" fmla="*/ 585073 h 1362075"/>
                <a:gd name="connsiteX45" fmla="*/ 329089 w 1085850"/>
                <a:gd name="connsiteY45" fmla="*/ 927021 h 1362075"/>
                <a:gd name="connsiteX46" fmla="*/ 240506 w 1085850"/>
                <a:gd name="connsiteY46" fmla="*/ 840343 h 1362075"/>
                <a:gd name="connsiteX47" fmla="*/ 151924 w 1085850"/>
                <a:gd name="connsiteY47" fmla="*/ 927021 h 1362075"/>
                <a:gd name="connsiteX48" fmla="*/ 243364 w 1085850"/>
                <a:gd name="connsiteY48" fmla="*/ 1015603 h 1362075"/>
                <a:gd name="connsiteX49" fmla="*/ 329089 w 1085850"/>
                <a:gd name="connsiteY49" fmla="*/ 927021 h 1362075"/>
                <a:gd name="connsiteX50" fmla="*/ 839629 w 1085850"/>
                <a:gd name="connsiteY50" fmla="*/ 1015603 h 1362075"/>
                <a:gd name="connsiteX51" fmla="*/ 933926 w 1085850"/>
                <a:gd name="connsiteY51" fmla="*/ 930831 h 1362075"/>
                <a:gd name="connsiteX52" fmla="*/ 848201 w 1085850"/>
                <a:gd name="connsiteY52" fmla="*/ 841296 h 1362075"/>
                <a:gd name="connsiteX53" fmla="*/ 756761 w 1085850"/>
                <a:gd name="connsiteY53" fmla="*/ 924163 h 1362075"/>
                <a:gd name="connsiteX54" fmla="*/ 839629 w 1085850"/>
                <a:gd name="connsiteY54" fmla="*/ 1015603 h 1362075"/>
                <a:gd name="connsiteX55" fmla="*/ 241459 w 1085850"/>
                <a:gd name="connsiteY55" fmla="*/ 1270873 h 1362075"/>
                <a:gd name="connsiteX56" fmla="*/ 329089 w 1085850"/>
                <a:gd name="connsiteY56" fmla="*/ 1185148 h 1362075"/>
                <a:gd name="connsiteX57" fmla="*/ 238601 w 1085850"/>
                <a:gd name="connsiteY57" fmla="*/ 1096566 h 1362075"/>
                <a:gd name="connsiteX58" fmla="*/ 152876 w 1085850"/>
                <a:gd name="connsiteY58" fmla="*/ 1185148 h 1362075"/>
                <a:gd name="connsiteX59" fmla="*/ 241459 w 1085850"/>
                <a:gd name="connsiteY59" fmla="*/ 1270873 h 1362075"/>
                <a:gd name="connsiteX60" fmla="*/ 847249 w 1085850"/>
                <a:gd name="connsiteY60" fmla="*/ 1270873 h 1362075"/>
                <a:gd name="connsiteX61" fmla="*/ 934879 w 1085850"/>
                <a:gd name="connsiteY61" fmla="*/ 1184196 h 1362075"/>
                <a:gd name="connsiteX62" fmla="*/ 846296 w 1085850"/>
                <a:gd name="connsiteY62" fmla="*/ 1096566 h 1362075"/>
                <a:gd name="connsiteX63" fmla="*/ 757714 w 1085850"/>
                <a:gd name="connsiteY63" fmla="*/ 1187053 h 1362075"/>
                <a:gd name="connsiteX64" fmla="*/ 847249 w 1085850"/>
                <a:gd name="connsiteY64" fmla="*/ 1270873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85850" h="1362075">
                  <a:moveTo>
                    <a:pt x="1080611" y="685086"/>
                  </a:moveTo>
                  <a:cubicBezTo>
                    <a:pt x="1080611" y="856536"/>
                    <a:pt x="1080611" y="1027986"/>
                    <a:pt x="1080611" y="1199436"/>
                  </a:cubicBezTo>
                  <a:cubicBezTo>
                    <a:pt x="1080611" y="1312783"/>
                    <a:pt x="1031081" y="1363266"/>
                    <a:pt x="919639" y="1363266"/>
                  </a:cubicBezTo>
                  <a:cubicBezTo>
                    <a:pt x="667226" y="1363266"/>
                    <a:pt x="414814" y="1363266"/>
                    <a:pt x="163354" y="1363266"/>
                  </a:cubicBezTo>
                  <a:cubicBezTo>
                    <a:pt x="60484" y="1363266"/>
                    <a:pt x="7144" y="1310878"/>
                    <a:pt x="7144" y="1208961"/>
                  </a:cubicBezTo>
                  <a:cubicBezTo>
                    <a:pt x="7144" y="860346"/>
                    <a:pt x="7144" y="510778"/>
                    <a:pt x="7144" y="162163"/>
                  </a:cubicBezTo>
                  <a:cubicBezTo>
                    <a:pt x="7144" y="61198"/>
                    <a:pt x="58579" y="7858"/>
                    <a:pt x="158591" y="7858"/>
                  </a:cubicBezTo>
                  <a:cubicBezTo>
                    <a:pt x="415766" y="6906"/>
                    <a:pt x="672941" y="6906"/>
                    <a:pt x="929164" y="7858"/>
                  </a:cubicBezTo>
                  <a:cubicBezTo>
                    <a:pt x="1028224" y="7858"/>
                    <a:pt x="1080611" y="61198"/>
                    <a:pt x="1080611" y="162163"/>
                  </a:cubicBezTo>
                  <a:cubicBezTo>
                    <a:pt x="1080611" y="336471"/>
                    <a:pt x="1080611" y="510778"/>
                    <a:pt x="1080611" y="685086"/>
                  </a:cubicBezTo>
                  <a:close/>
                  <a:moveTo>
                    <a:pt x="543401" y="480298"/>
                  </a:moveTo>
                  <a:cubicBezTo>
                    <a:pt x="659606" y="480298"/>
                    <a:pt x="774859" y="480298"/>
                    <a:pt x="891064" y="480298"/>
                  </a:cubicBezTo>
                  <a:cubicBezTo>
                    <a:pt x="941546" y="480298"/>
                    <a:pt x="963454" y="459343"/>
                    <a:pt x="964406" y="408861"/>
                  </a:cubicBezTo>
                  <a:cubicBezTo>
                    <a:pt x="965359" y="349806"/>
                    <a:pt x="965359" y="291703"/>
                    <a:pt x="964406" y="232648"/>
                  </a:cubicBezTo>
                  <a:cubicBezTo>
                    <a:pt x="963454" y="182166"/>
                    <a:pt x="940594" y="159306"/>
                    <a:pt x="890111" y="159306"/>
                  </a:cubicBezTo>
                  <a:cubicBezTo>
                    <a:pt x="660559" y="158353"/>
                    <a:pt x="430054" y="158353"/>
                    <a:pt x="200501" y="159306"/>
                  </a:cubicBezTo>
                  <a:cubicBezTo>
                    <a:pt x="144304" y="159306"/>
                    <a:pt x="123349" y="181213"/>
                    <a:pt x="122396" y="237411"/>
                  </a:cubicBezTo>
                  <a:cubicBezTo>
                    <a:pt x="121444" y="289798"/>
                    <a:pt x="122396" y="342186"/>
                    <a:pt x="122396" y="394573"/>
                  </a:cubicBezTo>
                  <a:cubicBezTo>
                    <a:pt x="122396" y="461248"/>
                    <a:pt x="141446" y="480298"/>
                    <a:pt x="206216" y="480298"/>
                  </a:cubicBezTo>
                  <a:cubicBezTo>
                    <a:pt x="318611" y="480298"/>
                    <a:pt x="431006" y="480298"/>
                    <a:pt x="543401" y="480298"/>
                  </a:cubicBezTo>
                  <a:close/>
                  <a:moveTo>
                    <a:pt x="453866" y="667941"/>
                  </a:moveTo>
                  <a:cubicBezTo>
                    <a:pt x="451009" y="712708"/>
                    <a:pt x="491014" y="757476"/>
                    <a:pt x="537686" y="760333"/>
                  </a:cubicBezTo>
                  <a:cubicBezTo>
                    <a:pt x="586264" y="763191"/>
                    <a:pt x="631984" y="722233"/>
                    <a:pt x="632936" y="674608"/>
                  </a:cubicBezTo>
                  <a:cubicBezTo>
                    <a:pt x="634841" y="629841"/>
                    <a:pt x="596741" y="588883"/>
                    <a:pt x="551021" y="585073"/>
                  </a:cubicBezTo>
                  <a:cubicBezTo>
                    <a:pt x="501491" y="581263"/>
                    <a:pt x="456724" y="619363"/>
                    <a:pt x="453866" y="667941"/>
                  </a:cubicBezTo>
                  <a:close/>
                  <a:moveTo>
                    <a:pt x="847249" y="585073"/>
                  </a:moveTo>
                  <a:cubicBezTo>
                    <a:pt x="796766" y="584121"/>
                    <a:pt x="759619" y="620316"/>
                    <a:pt x="757714" y="669846"/>
                  </a:cubicBezTo>
                  <a:cubicBezTo>
                    <a:pt x="756761" y="720328"/>
                    <a:pt x="795814" y="761286"/>
                    <a:pt x="846296" y="761286"/>
                  </a:cubicBezTo>
                  <a:cubicBezTo>
                    <a:pt x="893921" y="760333"/>
                    <a:pt x="934879" y="719376"/>
                    <a:pt x="934879" y="673656"/>
                  </a:cubicBezTo>
                  <a:cubicBezTo>
                    <a:pt x="933926" y="624126"/>
                    <a:pt x="895826" y="585073"/>
                    <a:pt x="847249" y="585073"/>
                  </a:cubicBezTo>
                  <a:close/>
                  <a:moveTo>
                    <a:pt x="541496" y="1270873"/>
                  </a:moveTo>
                  <a:cubicBezTo>
                    <a:pt x="590074" y="1271826"/>
                    <a:pt x="631031" y="1233726"/>
                    <a:pt x="632936" y="1187053"/>
                  </a:cubicBezTo>
                  <a:cubicBezTo>
                    <a:pt x="634841" y="1139428"/>
                    <a:pt x="591979" y="1096566"/>
                    <a:pt x="542449" y="1096566"/>
                  </a:cubicBezTo>
                  <a:cubicBezTo>
                    <a:pt x="494824" y="1096566"/>
                    <a:pt x="453866" y="1137523"/>
                    <a:pt x="452914" y="1183243"/>
                  </a:cubicBezTo>
                  <a:cubicBezTo>
                    <a:pt x="452914" y="1230868"/>
                    <a:pt x="493871" y="1270873"/>
                    <a:pt x="541496" y="1270873"/>
                  </a:cubicBezTo>
                  <a:close/>
                  <a:moveTo>
                    <a:pt x="632936" y="927973"/>
                  </a:moveTo>
                  <a:cubicBezTo>
                    <a:pt x="632936" y="881301"/>
                    <a:pt x="591026" y="841296"/>
                    <a:pt x="543401" y="841296"/>
                  </a:cubicBezTo>
                  <a:cubicBezTo>
                    <a:pt x="493871" y="841296"/>
                    <a:pt x="451009" y="884158"/>
                    <a:pt x="452914" y="931783"/>
                  </a:cubicBezTo>
                  <a:cubicBezTo>
                    <a:pt x="454819" y="978456"/>
                    <a:pt x="496729" y="1017508"/>
                    <a:pt x="544354" y="1016556"/>
                  </a:cubicBezTo>
                  <a:cubicBezTo>
                    <a:pt x="591979" y="1015603"/>
                    <a:pt x="633889" y="973693"/>
                    <a:pt x="632936" y="927973"/>
                  </a:cubicBezTo>
                  <a:close/>
                  <a:moveTo>
                    <a:pt x="240506" y="585073"/>
                  </a:moveTo>
                  <a:cubicBezTo>
                    <a:pt x="190976" y="585073"/>
                    <a:pt x="151924" y="623173"/>
                    <a:pt x="151924" y="671751"/>
                  </a:cubicBezTo>
                  <a:cubicBezTo>
                    <a:pt x="151924" y="718423"/>
                    <a:pt x="191929" y="760333"/>
                    <a:pt x="238601" y="761286"/>
                  </a:cubicBezTo>
                  <a:cubicBezTo>
                    <a:pt x="289084" y="762238"/>
                    <a:pt x="329089" y="722233"/>
                    <a:pt x="329089" y="670798"/>
                  </a:cubicBezTo>
                  <a:cubicBezTo>
                    <a:pt x="328136" y="622221"/>
                    <a:pt x="290036" y="585073"/>
                    <a:pt x="240506" y="585073"/>
                  </a:cubicBezTo>
                  <a:close/>
                  <a:moveTo>
                    <a:pt x="329089" y="927021"/>
                  </a:moveTo>
                  <a:cubicBezTo>
                    <a:pt x="329089" y="878443"/>
                    <a:pt x="290036" y="840343"/>
                    <a:pt x="240506" y="840343"/>
                  </a:cubicBezTo>
                  <a:cubicBezTo>
                    <a:pt x="191929" y="840343"/>
                    <a:pt x="151924" y="879396"/>
                    <a:pt x="151924" y="927021"/>
                  </a:cubicBezTo>
                  <a:cubicBezTo>
                    <a:pt x="150971" y="976551"/>
                    <a:pt x="192881" y="1016556"/>
                    <a:pt x="243364" y="1015603"/>
                  </a:cubicBezTo>
                  <a:cubicBezTo>
                    <a:pt x="291941" y="1014651"/>
                    <a:pt x="329089" y="976551"/>
                    <a:pt x="329089" y="927021"/>
                  </a:cubicBezTo>
                  <a:close/>
                  <a:moveTo>
                    <a:pt x="839629" y="1015603"/>
                  </a:moveTo>
                  <a:cubicBezTo>
                    <a:pt x="891064" y="1018461"/>
                    <a:pt x="932974" y="980361"/>
                    <a:pt x="933926" y="930831"/>
                  </a:cubicBezTo>
                  <a:cubicBezTo>
                    <a:pt x="934879" y="882253"/>
                    <a:pt x="896779" y="842248"/>
                    <a:pt x="848201" y="841296"/>
                  </a:cubicBezTo>
                  <a:cubicBezTo>
                    <a:pt x="798671" y="839391"/>
                    <a:pt x="758666" y="875586"/>
                    <a:pt x="756761" y="924163"/>
                  </a:cubicBezTo>
                  <a:cubicBezTo>
                    <a:pt x="755809" y="972741"/>
                    <a:pt x="791051" y="1013698"/>
                    <a:pt x="839629" y="1015603"/>
                  </a:cubicBezTo>
                  <a:close/>
                  <a:moveTo>
                    <a:pt x="241459" y="1270873"/>
                  </a:moveTo>
                  <a:cubicBezTo>
                    <a:pt x="290989" y="1270873"/>
                    <a:pt x="329089" y="1233726"/>
                    <a:pt x="329089" y="1185148"/>
                  </a:cubicBezTo>
                  <a:cubicBezTo>
                    <a:pt x="329089" y="1134666"/>
                    <a:pt x="290036" y="1095613"/>
                    <a:pt x="238601" y="1096566"/>
                  </a:cubicBezTo>
                  <a:cubicBezTo>
                    <a:pt x="190024" y="1097518"/>
                    <a:pt x="150971" y="1138476"/>
                    <a:pt x="152876" y="1185148"/>
                  </a:cubicBezTo>
                  <a:cubicBezTo>
                    <a:pt x="153829" y="1234678"/>
                    <a:pt x="191929" y="1270873"/>
                    <a:pt x="241459" y="1270873"/>
                  </a:cubicBezTo>
                  <a:close/>
                  <a:moveTo>
                    <a:pt x="847249" y="1270873"/>
                  </a:moveTo>
                  <a:cubicBezTo>
                    <a:pt x="896779" y="1269921"/>
                    <a:pt x="934879" y="1231821"/>
                    <a:pt x="934879" y="1184196"/>
                  </a:cubicBezTo>
                  <a:cubicBezTo>
                    <a:pt x="934879" y="1136571"/>
                    <a:pt x="894874" y="1097518"/>
                    <a:pt x="846296" y="1096566"/>
                  </a:cubicBezTo>
                  <a:cubicBezTo>
                    <a:pt x="794861" y="1096566"/>
                    <a:pt x="755809" y="1135618"/>
                    <a:pt x="757714" y="1187053"/>
                  </a:cubicBezTo>
                  <a:cubicBezTo>
                    <a:pt x="758666" y="1235631"/>
                    <a:pt x="797719" y="1271826"/>
                    <a:pt x="847249" y="1270873"/>
                  </a:cubicBez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title="orange circle with the outline of a house in the middle">
            <a:extLst>
              <a:ext uri="{FF2B5EF4-FFF2-40B4-BE49-F238E27FC236}">
                <a16:creationId xmlns:a16="http://schemas.microsoft.com/office/drawing/2014/main" xmlns="" id="{EE055E6E-3B57-4AF5-B0B5-5449E444CA74}"/>
              </a:ext>
            </a:extLst>
          </p:cNvPr>
          <p:cNvGrpSpPr/>
          <p:nvPr/>
        </p:nvGrpSpPr>
        <p:grpSpPr>
          <a:xfrm>
            <a:off x="8127279" y="3163738"/>
            <a:ext cx="599537" cy="599537"/>
            <a:chOff x="8127279" y="3163738"/>
            <a:chExt cx="599537" cy="599537"/>
          </a:xfrm>
        </p:grpSpPr>
        <p:sp>
          <p:nvSpPr>
            <p:cNvPr id="19" name="Oval 18">
              <a:extLst>
                <a:ext uri="{FF2B5EF4-FFF2-40B4-BE49-F238E27FC236}">
                  <a16:creationId xmlns:a16="http://schemas.microsoft.com/office/drawing/2014/main" xmlns="" id="{03B72002-E8EE-402C-A85D-31B8A4E1A3F7}"/>
                </a:ext>
              </a:extLst>
            </p:cNvPr>
            <p:cNvSpPr/>
            <p:nvPr/>
          </p:nvSpPr>
          <p:spPr>
            <a:xfrm>
              <a:off x="8127279" y="3163738"/>
              <a:ext cx="599537" cy="59953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8" name="Graphic 37" title="outline of a house">
              <a:extLst>
                <a:ext uri="{FF2B5EF4-FFF2-40B4-BE49-F238E27FC236}">
                  <a16:creationId xmlns:a16="http://schemas.microsoft.com/office/drawing/2014/main" xmlns="" id="{12CA48D4-3EC0-4910-BCEA-A1549957F14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202173" y="3284584"/>
              <a:ext cx="449749" cy="357844"/>
            </a:xfrm>
            <a:prstGeom prst="rect">
              <a:avLst/>
            </a:prstGeom>
          </p:spPr>
        </p:pic>
      </p:grpSp>
      <p:sp>
        <p:nvSpPr>
          <p:cNvPr id="40" name="TextBox 39"/>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3" name="Rectangle 2">
            <a:extLst>
              <a:ext uri="{FF2B5EF4-FFF2-40B4-BE49-F238E27FC236}">
                <a16:creationId xmlns:a16="http://schemas.microsoft.com/office/drawing/2014/main" xmlns="" id="{36CFE4C6-8A39-45B7-A275-872F9E57DA74}"/>
              </a:ext>
            </a:extLst>
          </p:cNvPr>
          <p:cNvSpPr/>
          <p:nvPr/>
        </p:nvSpPr>
        <p:spPr>
          <a:xfrm>
            <a:off x="394434" y="5786423"/>
            <a:ext cx="8332382" cy="415498"/>
          </a:xfrm>
          <a:prstGeom prst="rect">
            <a:avLst/>
          </a:prstGeom>
        </p:spPr>
        <p:txBody>
          <a:bodyPr wrap="square" lIns="0" tIns="0" rIns="0" bIns="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Findings throughout from an online survey of 510 HR Decision Makers respondents and an online survey of 1,815 employee</a:t>
            </a:r>
            <a:b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respondents, both conducted by Voya Cares in partnership with Lieberman Research Worldwide (LRW) during the period of</a:t>
            </a:r>
            <a:b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December 2, 2018 – January 14, 2019, unless otherwise noted. *Monthly Caregiving costs captured as a self-reported metric</a:t>
            </a:r>
          </a:p>
        </p:txBody>
      </p:sp>
    </p:spTree>
    <p:extLst>
      <p:ext uri="{BB962C8B-B14F-4D97-AF65-F5344CB8AC3E}">
        <p14:creationId xmlns:p14="http://schemas.microsoft.com/office/powerpoint/2010/main" val="127207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Effects of caregiving on career</a:t>
            </a:r>
          </a:p>
        </p:txBody>
      </p:sp>
      <p:sp>
        <p:nvSpPr>
          <p:cNvPr id="94" name="Rectangle 93">
            <a:extLst>
              <a:ext uri="{FF2B5EF4-FFF2-40B4-BE49-F238E27FC236}">
                <a16:creationId xmlns:a16="http://schemas.microsoft.com/office/drawing/2014/main" xmlns="" id="{E8F8734E-E553-4D7A-8EBF-B4A1D732754C}"/>
              </a:ext>
            </a:extLst>
          </p:cNvPr>
          <p:cNvSpPr/>
          <p:nvPr/>
        </p:nvSpPr>
        <p:spPr>
          <a:xfrm>
            <a:off x="414336" y="1640919"/>
            <a:ext cx="8315328" cy="1508760"/>
          </a:xfrm>
          <a:prstGeom prst="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1200"/>
              </a:spcBef>
            </a:pPr>
            <a:r>
              <a:rPr lang="en-US" sz="2000" b="1" dirty="0">
                <a:solidFill>
                  <a:schemeClr val="accent6">
                    <a:lumMod val="50000"/>
                  </a:schemeClr>
                </a:solidFill>
                <a:latin typeface="Arial" panose="020B0604020202020204" pitchFamily="34" charset="0"/>
                <a:cs typeface="Arial" panose="020B0604020202020204" pitchFamily="34" charset="0"/>
              </a:rPr>
              <a:t>One of the most concerning revelations from the research </a:t>
            </a:r>
            <a:br>
              <a:rPr lang="en-US" sz="2000" b="1" dirty="0">
                <a:solidFill>
                  <a:schemeClr val="accent6">
                    <a:lumMod val="50000"/>
                  </a:schemeClr>
                </a:solidFill>
                <a:latin typeface="Arial" panose="020B0604020202020204" pitchFamily="34" charset="0"/>
                <a:cs typeface="Arial" panose="020B0604020202020204" pitchFamily="34" charset="0"/>
              </a:rPr>
            </a:br>
            <a:r>
              <a:rPr lang="en-US" sz="2000" b="1" dirty="0">
                <a:solidFill>
                  <a:schemeClr val="accent6">
                    <a:lumMod val="50000"/>
                  </a:schemeClr>
                </a:solidFill>
                <a:latin typeface="Arial" panose="020B0604020202020204" pitchFamily="34" charset="0"/>
                <a:cs typeface="Arial" panose="020B0604020202020204" pitchFamily="34" charset="0"/>
              </a:rPr>
              <a:t>was the fact that caregivers reported their responsibility caused them to:</a:t>
            </a:r>
          </a:p>
        </p:txBody>
      </p:sp>
      <p:sp>
        <p:nvSpPr>
          <p:cNvPr id="13" name="Rectangle 12" descr="The following statements are in the rectangle:&#10;56% cut back on work hours&#10;31% Leave one job for another&#10;22% quit work entirely" title="Rectangle containing data"/>
          <p:cNvSpPr/>
          <p:nvPr/>
        </p:nvSpPr>
        <p:spPr>
          <a:xfrm>
            <a:off x="414336" y="3305477"/>
            <a:ext cx="8311896" cy="2173813"/>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390525" y="3442828"/>
            <a:ext cx="2587752" cy="1215717"/>
          </a:xfrm>
          <a:prstGeom prst="rect">
            <a:avLst/>
          </a:prstGeom>
          <a:noFill/>
        </p:spPr>
        <p:txBody>
          <a:bodyPr wrap="square">
            <a:spAutoFit/>
          </a:bodyPr>
          <a:lstStyle/>
          <a:p>
            <a:pPr marL="0" marR="0" lvl="0" indent="0" algn="ctr" defTabSz="457145"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a:ln>
                  <a:noFill/>
                </a:ln>
                <a:solidFill>
                  <a:srgbClr val="76C5E4">
                    <a:lumMod val="50000"/>
                  </a:srgbClr>
                </a:solidFill>
                <a:effectLst/>
                <a:uLnTx/>
                <a:uFillTx/>
                <a:latin typeface="Arial" panose="020B0604020202020204" pitchFamily="34" charset="0"/>
                <a:ea typeface="+mn-ea"/>
                <a:cs typeface="Arial" panose="020B0604020202020204" pitchFamily="34" charset="0"/>
              </a:rPr>
              <a:t>56%</a:t>
            </a:r>
          </a:p>
          <a:p>
            <a:pPr marL="0" marR="0" lvl="0" indent="0" algn="ctr" defTabSz="457145"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Cut back on </a:t>
            </a:r>
            <a:b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work hours</a:t>
            </a:r>
            <a:endParaRPr kumimoji="0" lang="en-US" sz="1600" b="1" i="0" u="none" strike="noStrike" kern="1200" cap="none" spc="0" normalizeH="0" baseline="3000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pSp>
        <p:nvGrpSpPr>
          <p:cNvPr id="16" name="Group 15" descr="Two rows of circles, each row containing 10 circles.  The top row has 6 circles filled in and the bottom row has 5 circles filled in" title="Two rows of circles ">
            <a:extLst>
              <a:ext uri="{FF2B5EF4-FFF2-40B4-BE49-F238E27FC236}">
                <a16:creationId xmlns:a16="http://schemas.microsoft.com/office/drawing/2014/main" xmlns="" id="{551DD934-F071-404D-AEF5-BC5EE8B54136}"/>
              </a:ext>
            </a:extLst>
          </p:cNvPr>
          <p:cNvGrpSpPr>
            <a:grpSpLocks noChangeAspect="1"/>
          </p:cNvGrpSpPr>
          <p:nvPr/>
        </p:nvGrpSpPr>
        <p:grpSpPr>
          <a:xfrm>
            <a:off x="588388" y="4925060"/>
            <a:ext cx="2192027" cy="404152"/>
            <a:chOff x="778605" y="4788498"/>
            <a:chExt cx="1811593" cy="334010"/>
          </a:xfrm>
        </p:grpSpPr>
        <p:sp>
          <p:nvSpPr>
            <p:cNvPr id="53" name="Oval 52">
              <a:extLst>
                <a:ext uri="{FF2B5EF4-FFF2-40B4-BE49-F238E27FC236}">
                  <a16:creationId xmlns:a16="http://schemas.microsoft.com/office/drawing/2014/main" xmlns="" id="{5AF909F3-D0DD-48AE-8C2E-73DD311E7B73}"/>
                </a:ext>
              </a:extLst>
            </p:cNvPr>
            <p:cNvSpPr/>
            <p:nvPr/>
          </p:nvSpPr>
          <p:spPr>
            <a:xfrm>
              <a:off x="778605"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xmlns="" id="{65383AD9-9AED-4ED9-9595-CE5A1E475373}"/>
                </a:ext>
              </a:extLst>
            </p:cNvPr>
            <p:cNvSpPr/>
            <p:nvPr/>
          </p:nvSpPr>
          <p:spPr>
            <a:xfrm>
              <a:off x="964653"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a:extLst>
                <a:ext uri="{FF2B5EF4-FFF2-40B4-BE49-F238E27FC236}">
                  <a16:creationId xmlns:a16="http://schemas.microsoft.com/office/drawing/2014/main" xmlns="" id="{AA1C5B7E-AA12-44AF-9107-6F89C354984F}"/>
                </a:ext>
              </a:extLst>
            </p:cNvPr>
            <p:cNvSpPr/>
            <p:nvPr/>
          </p:nvSpPr>
          <p:spPr>
            <a:xfrm>
              <a:off x="1150701"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xmlns="" id="{117633FD-8287-4C2F-B121-2E9956DFB984}"/>
                </a:ext>
              </a:extLst>
            </p:cNvPr>
            <p:cNvSpPr/>
            <p:nvPr/>
          </p:nvSpPr>
          <p:spPr>
            <a:xfrm>
              <a:off x="1336749"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xmlns="" id="{B1B88ECE-291E-44D2-BD92-F8CB49519184}"/>
                </a:ext>
              </a:extLst>
            </p:cNvPr>
            <p:cNvSpPr/>
            <p:nvPr/>
          </p:nvSpPr>
          <p:spPr>
            <a:xfrm>
              <a:off x="1522797"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xmlns="" id="{756568AC-75E4-4E8F-A8D7-21FBA1EA17EC}"/>
                </a:ext>
              </a:extLst>
            </p:cNvPr>
            <p:cNvSpPr/>
            <p:nvPr/>
          </p:nvSpPr>
          <p:spPr>
            <a:xfrm>
              <a:off x="1708845"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Oval 58">
              <a:extLst>
                <a:ext uri="{FF2B5EF4-FFF2-40B4-BE49-F238E27FC236}">
                  <a16:creationId xmlns:a16="http://schemas.microsoft.com/office/drawing/2014/main" xmlns="" id="{B6E67851-CFFE-41CE-AC1A-8608A0C21DAF}"/>
                </a:ext>
              </a:extLst>
            </p:cNvPr>
            <p:cNvSpPr/>
            <p:nvPr/>
          </p:nvSpPr>
          <p:spPr>
            <a:xfrm>
              <a:off x="1894893"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Oval 59">
              <a:extLst>
                <a:ext uri="{FF2B5EF4-FFF2-40B4-BE49-F238E27FC236}">
                  <a16:creationId xmlns:a16="http://schemas.microsoft.com/office/drawing/2014/main" xmlns="" id="{F92370BC-8A85-41AC-9768-3531C78C60F7}"/>
                </a:ext>
              </a:extLst>
            </p:cNvPr>
            <p:cNvSpPr/>
            <p:nvPr/>
          </p:nvSpPr>
          <p:spPr>
            <a:xfrm>
              <a:off x="2080941"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a:extLst>
                <a:ext uri="{FF2B5EF4-FFF2-40B4-BE49-F238E27FC236}">
                  <a16:creationId xmlns:a16="http://schemas.microsoft.com/office/drawing/2014/main" xmlns="" id="{991A830B-3CF4-4392-9751-C6BE04BDF783}"/>
                </a:ext>
              </a:extLst>
            </p:cNvPr>
            <p:cNvSpPr/>
            <p:nvPr/>
          </p:nvSpPr>
          <p:spPr>
            <a:xfrm>
              <a:off x="2266989"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Oval 61">
              <a:extLst>
                <a:ext uri="{FF2B5EF4-FFF2-40B4-BE49-F238E27FC236}">
                  <a16:creationId xmlns:a16="http://schemas.microsoft.com/office/drawing/2014/main" xmlns="" id="{C82E5E38-151A-4A09-A990-25BC2787CAD5}"/>
                </a:ext>
              </a:extLst>
            </p:cNvPr>
            <p:cNvSpPr/>
            <p:nvPr/>
          </p:nvSpPr>
          <p:spPr>
            <a:xfrm>
              <a:off x="2453038"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xmlns="" id="{B65E60A4-A75D-4F92-990D-B1EAE0FB8395}"/>
                </a:ext>
              </a:extLst>
            </p:cNvPr>
            <p:cNvSpPr/>
            <p:nvPr/>
          </p:nvSpPr>
          <p:spPr>
            <a:xfrm>
              <a:off x="778605"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xmlns="" id="{FAD737A1-7362-4320-8CFC-8EC66A139B95}"/>
                </a:ext>
              </a:extLst>
            </p:cNvPr>
            <p:cNvSpPr/>
            <p:nvPr/>
          </p:nvSpPr>
          <p:spPr>
            <a:xfrm>
              <a:off x="964653"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xmlns="" id="{7D614BDA-8BEC-4A81-A2A3-FD06E8E24436}"/>
                </a:ext>
              </a:extLst>
            </p:cNvPr>
            <p:cNvSpPr/>
            <p:nvPr/>
          </p:nvSpPr>
          <p:spPr>
            <a:xfrm>
              <a:off x="1150701"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xmlns="" id="{E9528D8D-571C-4184-8113-036705E098DE}"/>
                </a:ext>
              </a:extLst>
            </p:cNvPr>
            <p:cNvSpPr/>
            <p:nvPr/>
          </p:nvSpPr>
          <p:spPr>
            <a:xfrm>
              <a:off x="1336749"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xmlns="" id="{27217F9C-7B5E-4480-AA3E-45674EB14008}"/>
                </a:ext>
              </a:extLst>
            </p:cNvPr>
            <p:cNvSpPr/>
            <p:nvPr/>
          </p:nvSpPr>
          <p:spPr>
            <a:xfrm>
              <a:off x="1522797"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Oval 67">
              <a:extLst>
                <a:ext uri="{FF2B5EF4-FFF2-40B4-BE49-F238E27FC236}">
                  <a16:creationId xmlns:a16="http://schemas.microsoft.com/office/drawing/2014/main" xmlns="" id="{B4BA0AFC-0B51-460A-962A-022DCDC9F540}"/>
                </a:ext>
              </a:extLst>
            </p:cNvPr>
            <p:cNvSpPr/>
            <p:nvPr/>
          </p:nvSpPr>
          <p:spPr>
            <a:xfrm>
              <a:off x="1708845"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Oval 68">
              <a:extLst>
                <a:ext uri="{FF2B5EF4-FFF2-40B4-BE49-F238E27FC236}">
                  <a16:creationId xmlns:a16="http://schemas.microsoft.com/office/drawing/2014/main" xmlns="" id="{302EA7A7-2F1A-4449-9CC2-46725548BDBA}"/>
                </a:ext>
              </a:extLst>
            </p:cNvPr>
            <p:cNvSpPr/>
            <p:nvPr/>
          </p:nvSpPr>
          <p:spPr>
            <a:xfrm>
              <a:off x="1894893"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Oval 69">
              <a:extLst>
                <a:ext uri="{FF2B5EF4-FFF2-40B4-BE49-F238E27FC236}">
                  <a16:creationId xmlns:a16="http://schemas.microsoft.com/office/drawing/2014/main" xmlns="" id="{C4AD6137-2D8C-4415-80AE-23626825EBAE}"/>
                </a:ext>
              </a:extLst>
            </p:cNvPr>
            <p:cNvSpPr/>
            <p:nvPr/>
          </p:nvSpPr>
          <p:spPr>
            <a:xfrm>
              <a:off x="2080941"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Oval 70">
              <a:extLst>
                <a:ext uri="{FF2B5EF4-FFF2-40B4-BE49-F238E27FC236}">
                  <a16:creationId xmlns:a16="http://schemas.microsoft.com/office/drawing/2014/main" xmlns="" id="{B676067E-5ED7-4064-87EE-755B420409D5}"/>
                </a:ext>
              </a:extLst>
            </p:cNvPr>
            <p:cNvSpPr/>
            <p:nvPr/>
          </p:nvSpPr>
          <p:spPr>
            <a:xfrm>
              <a:off x="2266989"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Oval 71">
              <a:extLst>
                <a:ext uri="{FF2B5EF4-FFF2-40B4-BE49-F238E27FC236}">
                  <a16:creationId xmlns:a16="http://schemas.microsoft.com/office/drawing/2014/main" xmlns="" id="{CDD97F02-34B7-4A75-82C8-794A8D74F258}"/>
                </a:ext>
              </a:extLst>
            </p:cNvPr>
            <p:cNvSpPr/>
            <p:nvPr/>
          </p:nvSpPr>
          <p:spPr>
            <a:xfrm>
              <a:off x="2453038"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 name="Rectangle 28"/>
          <p:cNvSpPr/>
          <p:nvPr/>
        </p:nvSpPr>
        <p:spPr>
          <a:xfrm>
            <a:off x="3231712" y="3442828"/>
            <a:ext cx="2587752" cy="1215717"/>
          </a:xfrm>
          <a:prstGeom prst="rect">
            <a:avLst/>
          </a:prstGeom>
          <a:noFill/>
        </p:spPr>
        <p:txBody>
          <a:bodyPr wrap="square">
            <a:spAutoFit/>
          </a:bodyPr>
          <a:lstStyle/>
          <a:p>
            <a:pPr marL="0" marR="0" lvl="0" indent="0" algn="ctr" defTabSz="457145"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a:ln>
                  <a:noFill/>
                </a:ln>
                <a:solidFill>
                  <a:srgbClr val="76C5E4">
                    <a:lumMod val="50000"/>
                  </a:srgbClr>
                </a:solidFill>
                <a:effectLst/>
                <a:uLnTx/>
                <a:uFillTx/>
                <a:latin typeface="Arial" panose="020B0604020202020204" pitchFamily="34" charset="0"/>
                <a:ea typeface="+mn-ea"/>
                <a:cs typeface="Arial" panose="020B0604020202020204" pitchFamily="34" charset="0"/>
              </a:rPr>
              <a:t>31%</a:t>
            </a:r>
          </a:p>
          <a:p>
            <a:pPr marL="0" marR="0" lvl="0" indent="0" algn="ctr" defTabSz="457145"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Leave one job for another</a:t>
            </a:r>
          </a:p>
        </p:txBody>
      </p:sp>
      <p:grpSp>
        <p:nvGrpSpPr>
          <p:cNvPr id="17" name="Group 16" descr="Two rows of 10 circles.  Both the top and the bottom rows have 3 circles filled in." title="two rows of circles">
            <a:extLst>
              <a:ext uri="{FF2B5EF4-FFF2-40B4-BE49-F238E27FC236}">
                <a16:creationId xmlns:a16="http://schemas.microsoft.com/office/drawing/2014/main" xmlns="" id="{DFA9A0F3-531D-4A9F-A2FE-221BF923C880}"/>
              </a:ext>
            </a:extLst>
          </p:cNvPr>
          <p:cNvGrpSpPr>
            <a:grpSpLocks noChangeAspect="1"/>
          </p:cNvGrpSpPr>
          <p:nvPr/>
        </p:nvGrpSpPr>
        <p:grpSpPr>
          <a:xfrm>
            <a:off x="3429575" y="4925060"/>
            <a:ext cx="2192027" cy="404152"/>
            <a:chOff x="3602588" y="4788498"/>
            <a:chExt cx="1811593" cy="334010"/>
          </a:xfrm>
        </p:grpSpPr>
        <p:sp>
          <p:nvSpPr>
            <p:cNvPr id="74" name="Oval 73">
              <a:extLst>
                <a:ext uri="{FF2B5EF4-FFF2-40B4-BE49-F238E27FC236}">
                  <a16:creationId xmlns:a16="http://schemas.microsoft.com/office/drawing/2014/main" xmlns="" id="{2BB37F86-A1F2-409F-8C82-6F545535EE6E}"/>
                </a:ext>
              </a:extLst>
            </p:cNvPr>
            <p:cNvSpPr/>
            <p:nvPr/>
          </p:nvSpPr>
          <p:spPr>
            <a:xfrm>
              <a:off x="3602588"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Oval 74">
              <a:extLst>
                <a:ext uri="{FF2B5EF4-FFF2-40B4-BE49-F238E27FC236}">
                  <a16:creationId xmlns:a16="http://schemas.microsoft.com/office/drawing/2014/main" xmlns="" id="{DE35BACB-4F5D-4DB7-8AE6-09ABE1D17288}"/>
                </a:ext>
              </a:extLst>
            </p:cNvPr>
            <p:cNvSpPr/>
            <p:nvPr/>
          </p:nvSpPr>
          <p:spPr>
            <a:xfrm>
              <a:off x="3788636"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xmlns="" id="{E1B47834-D8FE-45F1-BAB8-D5700E3C1686}"/>
                </a:ext>
              </a:extLst>
            </p:cNvPr>
            <p:cNvSpPr/>
            <p:nvPr/>
          </p:nvSpPr>
          <p:spPr>
            <a:xfrm>
              <a:off x="3974684"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xmlns="" id="{5A52E4F6-9111-4860-8849-89FF9D86068A}"/>
                </a:ext>
              </a:extLst>
            </p:cNvPr>
            <p:cNvSpPr/>
            <p:nvPr/>
          </p:nvSpPr>
          <p:spPr>
            <a:xfrm>
              <a:off x="4160732"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xmlns="" id="{C2A1215E-3A24-408B-8D0D-187A14B41FB7}"/>
                </a:ext>
              </a:extLst>
            </p:cNvPr>
            <p:cNvSpPr/>
            <p:nvPr/>
          </p:nvSpPr>
          <p:spPr>
            <a:xfrm>
              <a:off x="4346780"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Oval 78">
              <a:extLst>
                <a:ext uri="{FF2B5EF4-FFF2-40B4-BE49-F238E27FC236}">
                  <a16:creationId xmlns:a16="http://schemas.microsoft.com/office/drawing/2014/main" xmlns="" id="{A2C4B31F-B0AF-4D9B-97F4-0453F843C9DA}"/>
                </a:ext>
              </a:extLst>
            </p:cNvPr>
            <p:cNvSpPr/>
            <p:nvPr/>
          </p:nvSpPr>
          <p:spPr>
            <a:xfrm>
              <a:off x="4532828"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xmlns="" id="{0C38C985-AEFA-4E08-99CE-89B5C46E1247}"/>
                </a:ext>
              </a:extLst>
            </p:cNvPr>
            <p:cNvSpPr/>
            <p:nvPr/>
          </p:nvSpPr>
          <p:spPr>
            <a:xfrm>
              <a:off x="4718876"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xmlns="" id="{67E9C803-F155-4184-A79B-B2A1AD7B71F9}"/>
                </a:ext>
              </a:extLst>
            </p:cNvPr>
            <p:cNvSpPr/>
            <p:nvPr/>
          </p:nvSpPr>
          <p:spPr>
            <a:xfrm>
              <a:off x="4904924"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xmlns="" id="{0EA7F77B-C4C7-40E7-BCFF-C9AB7CE9F141}"/>
                </a:ext>
              </a:extLst>
            </p:cNvPr>
            <p:cNvSpPr/>
            <p:nvPr/>
          </p:nvSpPr>
          <p:spPr>
            <a:xfrm>
              <a:off x="5090972"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xmlns="" id="{27457C01-28F5-419D-B608-66853FA7DB6F}"/>
                </a:ext>
              </a:extLst>
            </p:cNvPr>
            <p:cNvSpPr/>
            <p:nvPr/>
          </p:nvSpPr>
          <p:spPr>
            <a:xfrm>
              <a:off x="5277021"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xmlns="" id="{203BFE3B-E2E2-4E89-B13F-6937EAC739E1}"/>
                </a:ext>
              </a:extLst>
            </p:cNvPr>
            <p:cNvSpPr/>
            <p:nvPr/>
          </p:nvSpPr>
          <p:spPr>
            <a:xfrm>
              <a:off x="3602588"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a:extLst>
                <a:ext uri="{FF2B5EF4-FFF2-40B4-BE49-F238E27FC236}">
                  <a16:creationId xmlns:a16="http://schemas.microsoft.com/office/drawing/2014/main" xmlns="" id="{91D84B54-5BB9-49AD-A21F-FE927C35CE67}"/>
                </a:ext>
              </a:extLst>
            </p:cNvPr>
            <p:cNvSpPr/>
            <p:nvPr/>
          </p:nvSpPr>
          <p:spPr>
            <a:xfrm>
              <a:off x="3788636"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a:extLst>
                <a:ext uri="{FF2B5EF4-FFF2-40B4-BE49-F238E27FC236}">
                  <a16:creationId xmlns:a16="http://schemas.microsoft.com/office/drawing/2014/main" xmlns="" id="{E54F2CF6-C373-4996-9731-B4EAAF66C1D3}"/>
                </a:ext>
              </a:extLst>
            </p:cNvPr>
            <p:cNvSpPr/>
            <p:nvPr/>
          </p:nvSpPr>
          <p:spPr>
            <a:xfrm>
              <a:off x="3974684"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xmlns="" id="{23DE33EC-A5B6-4305-B95A-2A4F2C31EA1C}"/>
                </a:ext>
              </a:extLst>
            </p:cNvPr>
            <p:cNvSpPr/>
            <p:nvPr/>
          </p:nvSpPr>
          <p:spPr>
            <a:xfrm>
              <a:off x="4160732"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xmlns="" id="{D7581494-21AA-4898-9403-C5CDD835D384}"/>
                </a:ext>
              </a:extLst>
            </p:cNvPr>
            <p:cNvSpPr/>
            <p:nvPr/>
          </p:nvSpPr>
          <p:spPr>
            <a:xfrm>
              <a:off x="4346780"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a:extLst>
                <a:ext uri="{FF2B5EF4-FFF2-40B4-BE49-F238E27FC236}">
                  <a16:creationId xmlns:a16="http://schemas.microsoft.com/office/drawing/2014/main" xmlns="" id="{060A18B7-5367-4BDA-9BB5-501C77EE5DD8}"/>
                </a:ext>
              </a:extLst>
            </p:cNvPr>
            <p:cNvSpPr/>
            <p:nvPr/>
          </p:nvSpPr>
          <p:spPr>
            <a:xfrm>
              <a:off x="4532828"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Oval 89">
              <a:extLst>
                <a:ext uri="{FF2B5EF4-FFF2-40B4-BE49-F238E27FC236}">
                  <a16:creationId xmlns:a16="http://schemas.microsoft.com/office/drawing/2014/main" xmlns="" id="{6A5D6BA4-921C-45D3-9B33-24EBE512A94B}"/>
                </a:ext>
              </a:extLst>
            </p:cNvPr>
            <p:cNvSpPr/>
            <p:nvPr/>
          </p:nvSpPr>
          <p:spPr>
            <a:xfrm>
              <a:off x="4718876"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xmlns="" id="{3874114F-DB8A-4D28-9A05-7374B3778548}"/>
                </a:ext>
              </a:extLst>
            </p:cNvPr>
            <p:cNvSpPr/>
            <p:nvPr/>
          </p:nvSpPr>
          <p:spPr>
            <a:xfrm>
              <a:off x="4904924"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xmlns="" id="{9C76E918-EAF6-4C4B-BF6C-9803FD206D67}"/>
                </a:ext>
              </a:extLst>
            </p:cNvPr>
            <p:cNvSpPr/>
            <p:nvPr/>
          </p:nvSpPr>
          <p:spPr>
            <a:xfrm>
              <a:off x="5090972"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xmlns="" id="{5FE49083-80D8-42A3-BFE6-D429A3FF83A0}"/>
                </a:ext>
              </a:extLst>
            </p:cNvPr>
            <p:cNvSpPr/>
            <p:nvPr/>
          </p:nvSpPr>
          <p:spPr>
            <a:xfrm>
              <a:off x="5277021"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 name="Rectangle 10"/>
          <p:cNvSpPr/>
          <p:nvPr/>
        </p:nvSpPr>
        <p:spPr>
          <a:xfrm>
            <a:off x="6072899" y="3442828"/>
            <a:ext cx="2587752" cy="1215717"/>
          </a:xfrm>
          <a:prstGeom prst="rect">
            <a:avLst/>
          </a:prstGeom>
        </p:spPr>
        <p:txBody>
          <a:bodyPr wrap="square">
            <a:spAutoFit/>
          </a:bodyPr>
          <a:lstStyle/>
          <a:p>
            <a:pPr marL="0" marR="0" lvl="0" indent="0" algn="ctr" defTabSz="457145"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dirty="0">
                <a:ln>
                  <a:noFill/>
                </a:ln>
                <a:solidFill>
                  <a:srgbClr val="76C5E4">
                    <a:lumMod val="50000"/>
                  </a:srgbClr>
                </a:solidFill>
                <a:effectLst/>
                <a:uLnTx/>
                <a:uFillTx/>
                <a:latin typeface="Arial" panose="020B0604020202020204" pitchFamily="34" charset="0"/>
                <a:ea typeface="+mn-ea"/>
                <a:cs typeface="Arial" panose="020B0604020202020204" pitchFamily="34" charset="0"/>
              </a:rPr>
              <a:t>22%</a:t>
            </a:r>
          </a:p>
          <a:p>
            <a:pPr marL="0" marR="0" lvl="0" indent="0" algn="ctr" defTabSz="457145"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Quit work </a:t>
            </a:r>
            <a:b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entirely</a:t>
            </a:r>
          </a:p>
        </p:txBody>
      </p:sp>
      <p:grpSp>
        <p:nvGrpSpPr>
          <p:cNvPr id="18" name="Group 17" descr="Two rows of 10 circles.  Both the top and bottom rows have 2 circles filled in" title="Two rows of 10 circles">
            <a:extLst>
              <a:ext uri="{FF2B5EF4-FFF2-40B4-BE49-F238E27FC236}">
                <a16:creationId xmlns:a16="http://schemas.microsoft.com/office/drawing/2014/main" xmlns="" id="{96B27392-287F-4960-842A-C28F095A8FCC}"/>
              </a:ext>
            </a:extLst>
          </p:cNvPr>
          <p:cNvGrpSpPr>
            <a:grpSpLocks noChangeAspect="1"/>
          </p:cNvGrpSpPr>
          <p:nvPr/>
        </p:nvGrpSpPr>
        <p:grpSpPr>
          <a:xfrm>
            <a:off x="6270762" y="4925060"/>
            <a:ext cx="2192027" cy="404152"/>
            <a:chOff x="6426571" y="4788498"/>
            <a:chExt cx="1811593" cy="334010"/>
          </a:xfrm>
        </p:grpSpPr>
        <p:sp>
          <p:nvSpPr>
            <p:cNvPr id="95" name="Oval 94">
              <a:extLst>
                <a:ext uri="{FF2B5EF4-FFF2-40B4-BE49-F238E27FC236}">
                  <a16:creationId xmlns:a16="http://schemas.microsoft.com/office/drawing/2014/main" xmlns="" id="{871A4FB9-34A3-4159-8742-FAC6F07E65B5}"/>
                </a:ext>
              </a:extLst>
            </p:cNvPr>
            <p:cNvSpPr/>
            <p:nvPr/>
          </p:nvSpPr>
          <p:spPr>
            <a:xfrm>
              <a:off x="6426571"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a:extLst>
                <a:ext uri="{FF2B5EF4-FFF2-40B4-BE49-F238E27FC236}">
                  <a16:creationId xmlns:a16="http://schemas.microsoft.com/office/drawing/2014/main" xmlns="" id="{0F059F28-8904-445F-A211-5D0B3BEF541D}"/>
                </a:ext>
              </a:extLst>
            </p:cNvPr>
            <p:cNvSpPr/>
            <p:nvPr/>
          </p:nvSpPr>
          <p:spPr>
            <a:xfrm>
              <a:off x="6612619" y="478849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a:extLst>
                <a:ext uri="{FF2B5EF4-FFF2-40B4-BE49-F238E27FC236}">
                  <a16:creationId xmlns:a16="http://schemas.microsoft.com/office/drawing/2014/main" xmlns="" id="{7B91260E-5C8A-482D-B612-230F7F0328AF}"/>
                </a:ext>
              </a:extLst>
            </p:cNvPr>
            <p:cNvSpPr/>
            <p:nvPr/>
          </p:nvSpPr>
          <p:spPr>
            <a:xfrm>
              <a:off x="6798667"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a:extLst>
                <a:ext uri="{FF2B5EF4-FFF2-40B4-BE49-F238E27FC236}">
                  <a16:creationId xmlns:a16="http://schemas.microsoft.com/office/drawing/2014/main" xmlns="" id="{58203C4D-29C1-45E9-AEED-A302E20809C5}"/>
                </a:ext>
              </a:extLst>
            </p:cNvPr>
            <p:cNvSpPr/>
            <p:nvPr/>
          </p:nvSpPr>
          <p:spPr>
            <a:xfrm>
              <a:off x="6984715"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a:extLst>
                <a:ext uri="{FF2B5EF4-FFF2-40B4-BE49-F238E27FC236}">
                  <a16:creationId xmlns:a16="http://schemas.microsoft.com/office/drawing/2014/main" xmlns="" id="{33C7F2AF-4424-495E-9C26-7D343C116EFF}"/>
                </a:ext>
              </a:extLst>
            </p:cNvPr>
            <p:cNvSpPr/>
            <p:nvPr/>
          </p:nvSpPr>
          <p:spPr>
            <a:xfrm>
              <a:off x="7170763"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0" name="Oval 99">
              <a:extLst>
                <a:ext uri="{FF2B5EF4-FFF2-40B4-BE49-F238E27FC236}">
                  <a16:creationId xmlns:a16="http://schemas.microsoft.com/office/drawing/2014/main" xmlns="" id="{81187289-B0ED-4C6C-98AE-4607C6E9687A}"/>
                </a:ext>
              </a:extLst>
            </p:cNvPr>
            <p:cNvSpPr/>
            <p:nvPr/>
          </p:nvSpPr>
          <p:spPr>
            <a:xfrm>
              <a:off x="7356811"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1" name="Oval 100">
              <a:extLst>
                <a:ext uri="{FF2B5EF4-FFF2-40B4-BE49-F238E27FC236}">
                  <a16:creationId xmlns:a16="http://schemas.microsoft.com/office/drawing/2014/main" xmlns="" id="{0BEC7B47-BE19-49A9-96F2-10C600C35998}"/>
                </a:ext>
              </a:extLst>
            </p:cNvPr>
            <p:cNvSpPr/>
            <p:nvPr/>
          </p:nvSpPr>
          <p:spPr>
            <a:xfrm>
              <a:off x="7542859"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 name="Oval 101">
              <a:extLst>
                <a:ext uri="{FF2B5EF4-FFF2-40B4-BE49-F238E27FC236}">
                  <a16:creationId xmlns:a16="http://schemas.microsoft.com/office/drawing/2014/main" xmlns="" id="{81C2F3EF-A492-4CBF-BD1A-5743180E7C2A}"/>
                </a:ext>
              </a:extLst>
            </p:cNvPr>
            <p:cNvSpPr/>
            <p:nvPr/>
          </p:nvSpPr>
          <p:spPr>
            <a:xfrm>
              <a:off x="7728907"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Oval 102">
              <a:extLst>
                <a:ext uri="{FF2B5EF4-FFF2-40B4-BE49-F238E27FC236}">
                  <a16:creationId xmlns:a16="http://schemas.microsoft.com/office/drawing/2014/main" xmlns="" id="{A6254386-0D4B-415E-952A-FC0577F37B18}"/>
                </a:ext>
              </a:extLst>
            </p:cNvPr>
            <p:cNvSpPr/>
            <p:nvPr/>
          </p:nvSpPr>
          <p:spPr>
            <a:xfrm>
              <a:off x="7914955"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4" name="Oval 103">
              <a:extLst>
                <a:ext uri="{FF2B5EF4-FFF2-40B4-BE49-F238E27FC236}">
                  <a16:creationId xmlns:a16="http://schemas.microsoft.com/office/drawing/2014/main" xmlns="" id="{59394584-EABA-4B4B-AE7F-0ADC1C3A5013}"/>
                </a:ext>
              </a:extLst>
            </p:cNvPr>
            <p:cNvSpPr/>
            <p:nvPr/>
          </p:nvSpPr>
          <p:spPr>
            <a:xfrm>
              <a:off x="8101004" y="478849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5" name="Oval 104">
              <a:extLst>
                <a:ext uri="{FF2B5EF4-FFF2-40B4-BE49-F238E27FC236}">
                  <a16:creationId xmlns:a16="http://schemas.microsoft.com/office/drawing/2014/main" xmlns="" id="{7F8EA454-BB24-43CD-ACEE-E4545D5569F6}"/>
                </a:ext>
              </a:extLst>
            </p:cNvPr>
            <p:cNvSpPr/>
            <p:nvPr/>
          </p:nvSpPr>
          <p:spPr>
            <a:xfrm>
              <a:off x="6426571"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6" name="Oval 105">
              <a:extLst>
                <a:ext uri="{FF2B5EF4-FFF2-40B4-BE49-F238E27FC236}">
                  <a16:creationId xmlns:a16="http://schemas.microsoft.com/office/drawing/2014/main" xmlns="" id="{6DCAE589-A6A1-40A3-82BB-DC48898AB8EE}"/>
                </a:ext>
              </a:extLst>
            </p:cNvPr>
            <p:cNvSpPr/>
            <p:nvPr/>
          </p:nvSpPr>
          <p:spPr>
            <a:xfrm>
              <a:off x="6612619" y="4985348"/>
              <a:ext cx="137160" cy="13716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7" name="Oval 106">
              <a:extLst>
                <a:ext uri="{FF2B5EF4-FFF2-40B4-BE49-F238E27FC236}">
                  <a16:creationId xmlns:a16="http://schemas.microsoft.com/office/drawing/2014/main" xmlns="" id="{AF162085-D8D8-45D7-81D7-C4348B0E8FF1}"/>
                </a:ext>
              </a:extLst>
            </p:cNvPr>
            <p:cNvSpPr/>
            <p:nvPr/>
          </p:nvSpPr>
          <p:spPr>
            <a:xfrm>
              <a:off x="6798667"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Oval 107">
              <a:extLst>
                <a:ext uri="{FF2B5EF4-FFF2-40B4-BE49-F238E27FC236}">
                  <a16:creationId xmlns:a16="http://schemas.microsoft.com/office/drawing/2014/main" xmlns="" id="{148CE791-2726-48A9-A047-C230FED42967}"/>
                </a:ext>
              </a:extLst>
            </p:cNvPr>
            <p:cNvSpPr/>
            <p:nvPr/>
          </p:nvSpPr>
          <p:spPr>
            <a:xfrm>
              <a:off x="6984715"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9" name="Oval 108">
              <a:extLst>
                <a:ext uri="{FF2B5EF4-FFF2-40B4-BE49-F238E27FC236}">
                  <a16:creationId xmlns:a16="http://schemas.microsoft.com/office/drawing/2014/main" xmlns="" id="{E61A367C-ACE4-4074-9F95-4338C2487B1C}"/>
                </a:ext>
              </a:extLst>
            </p:cNvPr>
            <p:cNvSpPr/>
            <p:nvPr/>
          </p:nvSpPr>
          <p:spPr>
            <a:xfrm>
              <a:off x="7170763"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0" name="Oval 109">
              <a:extLst>
                <a:ext uri="{FF2B5EF4-FFF2-40B4-BE49-F238E27FC236}">
                  <a16:creationId xmlns:a16="http://schemas.microsoft.com/office/drawing/2014/main" xmlns="" id="{13ACBADD-2E58-4872-8164-CB59E97F5F26}"/>
                </a:ext>
              </a:extLst>
            </p:cNvPr>
            <p:cNvSpPr/>
            <p:nvPr/>
          </p:nvSpPr>
          <p:spPr>
            <a:xfrm>
              <a:off x="7356811"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1" name="Oval 110">
              <a:extLst>
                <a:ext uri="{FF2B5EF4-FFF2-40B4-BE49-F238E27FC236}">
                  <a16:creationId xmlns:a16="http://schemas.microsoft.com/office/drawing/2014/main" xmlns="" id="{C5ABE439-56A0-47B0-AF71-E67C7559609F}"/>
                </a:ext>
              </a:extLst>
            </p:cNvPr>
            <p:cNvSpPr/>
            <p:nvPr/>
          </p:nvSpPr>
          <p:spPr>
            <a:xfrm>
              <a:off x="7542859"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2" name="Oval 111">
              <a:extLst>
                <a:ext uri="{FF2B5EF4-FFF2-40B4-BE49-F238E27FC236}">
                  <a16:creationId xmlns:a16="http://schemas.microsoft.com/office/drawing/2014/main" xmlns="" id="{B51AF1D2-3AFD-463F-A2A0-45CB667E2473}"/>
                </a:ext>
              </a:extLst>
            </p:cNvPr>
            <p:cNvSpPr/>
            <p:nvPr/>
          </p:nvSpPr>
          <p:spPr>
            <a:xfrm>
              <a:off x="7728907"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112">
              <a:extLst>
                <a:ext uri="{FF2B5EF4-FFF2-40B4-BE49-F238E27FC236}">
                  <a16:creationId xmlns:a16="http://schemas.microsoft.com/office/drawing/2014/main" xmlns="" id="{EBEA4260-FE99-4DF6-9822-EA6957E00AFD}"/>
                </a:ext>
              </a:extLst>
            </p:cNvPr>
            <p:cNvSpPr/>
            <p:nvPr/>
          </p:nvSpPr>
          <p:spPr>
            <a:xfrm>
              <a:off x="7914955"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Oval 113">
              <a:extLst>
                <a:ext uri="{FF2B5EF4-FFF2-40B4-BE49-F238E27FC236}">
                  <a16:creationId xmlns:a16="http://schemas.microsoft.com/office/drawing/2014/main" xmlns="" id="{2E54A99A-6C9C-432C-9C72-57E5E5D4023D}"/>
                </a:ext>
              </a:extLst>
            </p:cNvPr>
            <p:cNvSpPr/>
            <p:nvPr/>
          </p:nvSpPr>
          <p:spPr>
            <a:xfrm>
              <a:off x="8101004" y="4985348"/>
              <a:ext cx="137160" cy="137160"/>
            </a:xfrm>
            <a:prstGeom prst="ellipse">
              <a:avLst/>
            </a:prstGeom>
            <a:no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5" name="TextBox 114"/>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
        <p:nvSpPr>
          <p:cNvPr id="22" name="Rectangle 21">
            <a:extLst>
              <a:ext uri="{FF2B5EF4-FFF2-40B4-BE49-F238E27FC236}">
                <a16:creationId xmlns:a16="http://schemas.microsoft.com/office/drawing/2014/main" xmlns="" id="{F89DB046-2169-4162-B33F-5CB939B087DC}"/>
              </a:ext>
            </a:extLst>
          </p:cNvPr>
          <p:cNvSpPr/>
          <p:nvPr/>
        </p:nvSpPr>
        <p:spPr>
          <a:xfrm>
            <a:off x="394434" y="5786423"/>
            <a:ext cx="6437687" cy="415498"/>
          </a:xfrm>
          <a:prstGeom prst="rect">
            <a:avLst/>
          </a:prstGeom>
        </p:spPr>
        <p:txBody>
          <a:bodyPr wrap="square" lIns="0" tIns="0" rIns="0" bIns="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Findings throughout from an online survey of 510 HR Decision Makers respondents and an online survey of 1,815 employee respondents, both conducted by Voya Cares in partnership with Lieberman Research Worldwide (LRW) during the period of December 2, 2018 – January 14, 2019, unless otherwise noted.</a:t>
            </a:r>
          </a:p>
        </p:txBody>
      </p:sp>
    </p:spTree>
    <p:extLst>
      <p:ext uri="{BB962C8B-B14F-4D97-AF65-F5344CB8AC3E}">
        <p14:creationId xmlns:p14="http://schemas.microsoft.com/office/powerpoint/2010/main" val="486291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altLang="en-US" dirty="0">
                <a:solidFill>
                  <a:srgbClr val="D75426"/>
                </a:solidFill>
              </a:rPr>
              <a:t>Thinking ahead</a:t>
            </a:r>
          </a:p>
        </p:txBody>
      </p:sp>
      <p:sp>
        <p:nvSpPr>
          <p:cNvPr id="10" name="Content Placeholder 9">
            <a:extLst>
              <a:ext uri="{FF2B5EF4-FFF2-40B4-BE49-F238E27FC236}">
                <a16:creationId xmlns:a16="http://schemas.microsoft.com/office/drawing/2014/main" xmlns="" id="{E7F05DA5-5A28-4EF4-943D-D809D85DF914}"/>
              </a:ext>
            </a:extLst>
          </p:cNvPr>
          <p:cNvSpPr>
            <a:spLocks noGrp="1"/>
          </p:cNvSpPr>
          <p:nvPr>
            <p:ph idx="1"/>
          </p:nvPr>
        </p:nvSpPr>
        <p:spPr/>
        <p:txBody>
          <a:bodyPr>
            <a:normAutofit/>
          </a:bodyPr>
          <a:lstStyle/>
          <a:p>
            <a:pPr marL="365760" indent="-365760">
              <a:spcAft>
                <a:spcPts val="1200"/>
              </a:spcAft>
              <a:buFont typeface="Arial" panose="020B0604020202020204" pitchFamily="34" charset="0"/>
              <a:buChar char="•"/>
            </a:pPr>
            <a:r>
              <a:rPr lang="en-US" sz="2400" dirty="0">
                <a:solidFill>
                  <a:schemeClr val="tx1">
                    <a:lumMod val="65000"/>
                    <a:lumOff val="35000"/>
                  </a:schemeClr>
                </a:solidFill>
              </a:rPr>
              <a:t>What type of future do you envision for you and your loved ones?</a:t>
            </a:r>
          </a:p>
          <a:p>
            <a:pPr marL="365760" indent="-365760">
              <a:spcAft>
                <a:spcPts val="1200"/>
              </a:spcAft>
              <a:buFont typeface="Arial" panose="020B0604020202020204" pitchFamily="34" charset="0"/>
              <a:buChar char="•"/>
            </a:pPr>
            <a:r>
              <a:rPr lang="en-US" sz="2400" dirty="0">
                <a:solidFill>
                  <a:schemeClr val="tx1">
                    <a:lumMod val="65000"/>
                    <a:lumOff val="35000"/>
                  </a:schemeClr>
                </a:solidFill>
              </a:rPr>
              <a:t>How can you be sure your plans are carried out as intended?</a:t>
            </a:r>
          </a:p>
          <a:p>
            <a:pPr marL="365760" indent="-365760">
              <a:spcAft>
                <a:spcPts val="1200"/>
              </a:spcAft>
              <a:buFont typeface="Arial" panose="020B0604020202020204" pitchFamily="34" charset="0"/>
              <a:buChar char="•"/>
            </a:pPr>
            <a:r>
              <a:rPr lang="en-US" sz="2400" dirty="0">
                <a:solidFill>
                  <a:schemeClr val="tx1">
                    <a:lumMod val="65000"/>
                    <a:lumOff val="35000"/>
                  </a:schemeClr>
                </a:solidFill>
              </a:rPr>
              <a:t>What resources are available, or will be required to make the vision come true?</a:t>
            </a:r>
          </a:p>
        </p:txBody>
      </p:sp>
      <p:sp>
        <p:nvSpPr>
          <p:cNvPr id="11" name="TextBox 10"/>
          <p:cNvSpPr txBox="1"/>
          <p:nvPr/>
        </p:nvSpPr>
        <p:spPr>
          <a:xfrm>
            <a:off x="0" y="0"/>
            <a:ext cx="0" cy="0"/>
          </a:xfrm>
          <a:prstGeom prst="rect">
            <a:avLst/>
          </a:prstGeom>
        </p:spPr>
        <p:txBody>
          <a:bodyPr rtlCol="0" anchor="t">
            <a:noAutofit/>
          </a:bodyPr>
          <a:lstStyle/>
          <a:p>
            <a:pPr algn="l"/>
            <a:endParaRPr lang="en-US" sz="1100"/>
          </a:p>
          <a:p>
            <a:r>
              <a:rPr lang="en-US" sz="100"/>
              <a:t>ADMASTER-STAMP!20190814-925419-2793995</a:t>
            </a:r>
          </a:p>
        </p:txBody>
      </p:sp>
    </p:spTree>
    <p:extLst>
      <p:ext uri="{BB962C8B-B14F-4D97-AF65-F5344CB8AC3E}">
        <p14:creationId xmlns:p14="http://schemas.microsoft.com/office/powerpoint/2010/main" val="1495688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Voya Text">
      <a:dk1>
        <a:sysClr val="windowText" lastClr="000000"/>
      </a:dk1>
      <a:lt1>
        <a:sysClr val="window" lastClr="FFFFFF"/>
      </a:lt1>
      <a:dk2>
        <a:srgbClr val="F58000"/>
      </a:dk2>
      <a:lt2>
        <a:srgbClr val="6E6E6E"/>
      </a:lt2>
      <a:accent1>
        <a:srgbClr val="F58000"/>
      </a:accent1>
      <a:accent2>
        <a:srgbClr val="FFC700"/>
      </a:accent2>
      <a:accent3>
        <a:srgbClr val="D75426"/>
      </a:accent3>
      <a:accent4>
        <a:srgbClr val="B73F7C"/>
      </a:accent4>
      <a:accent5>
        <a:srgbClr val="551B57"/>
      </a:accent5>
      <a:accent6>
        <a:srgbClr val="76C5E4"/>
      </a:accent6>
      <a:hlink>
        <a:srgbClr val="145A7B"/>
      </a:hlink>
      <a:folHlink>
        <a:srgbClr val="9AC1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6B034A708CE342A15A1C5EE83985E8" ma:contentTypeVersion="0" ma:contentTypeDescription="Create a new document." ma:contentTypeScope="" ma:versionID="e403152ad893edec00c584a7d2083f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4ED2EA-C52F-4B0E-9DFD-1532D54C7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535B7AC-3999-4F6C-8FE8-9EC30319D76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A916772-C5E6-4A7B-BDF4-684B11576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56398</TotalTime>
  <Words>8076</Words>
  <Application>Microsoft Office PowerPoint</Application>
  <PresentationFormat>On-screen Show (4:3)</PresentationFormat>
  <Paragraphs>817</Paragraphs>
  <Slides>38</Slides>
  <Notes>37</Notes>
  <HiddenSlides>4</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4_Custom Design</vt:lpstr>
      <vt:lpstr>The Essentials of Special Needs Planning</vt:lpstr>
      <vt:lpstr>Agenda</vt:lpstr>
      <vt:lpstr>There are different types of disabilities</vt:lpstr>
      <vt:lpstr>Who caregivers are</vt:lpstr>
      <vt:lpstr>Our survey focused on</vt:lpstr>
      <vt:lpstr>Physical effects of caregiving</vt:lpstr>
      <vt:lpstr>Financial effects of caregiving</vt:lpstr>
      <vt:lpstr>Effects of caregiving on career</vt:lpstr>
      <vt:lpstr>Thinking ahead</vt:lpstr>
      <vt:lpstr>Key lifetime planning phases</vt:lpstr>
      <vt:lpstr>Key lifetime planning phases.</vt:lpstr>
      <vt:lpstr>Key lifetime planning phases (cont’d)</vt:lpstr>
      <vt:lpstr>Integrated planning:Four focus areas</vt:lpstr>
      <vt:lpstr>Key considerations for the special needs community</vt:lpstr>
      <vt:lpstr>Family assets and planning</vt:lpstr>
      <vt:lpstr>Additional considerations for holistic planning</vt:lpstr>
      <vt:lpstr>The Stephen Beck, Jr. ABLE Act  (Achieving a better life experience)</vt:lpstr>
      <vt:lpstr>Employee benefits </vt:lpstr>
      <vt:lpstr>Government benefits</vt:lpstr>
      <vt:lpstr>Social security family benefits</vt:lpstr>
      <vt:lpstr>SSDI vs. SSI</vt:lpstr>
      <vt:lpstr>Entitlement benefits: Childhood disability benefit</vt:lpstr>
      <vt:lpstr>Public assistance benefits: Medicaid</vt:lpstr>
      <vt:lpstr>Public assistance benefits: Medicaid waivers</vt:lpstr>
      <vt:lpstr>Maximize potential benefits </vt:lpstr>
      <vt:lpstr>An overview of legal instruments</vt:lpstr>
      <vt:lpstr>Three types of special needs trusts</vt:lpstr>
      <vt:lpstr>Legal planning: Special needs trust</vt:lpstr>
      <vt:lpstr>Legal planning: Special needs trust (cont’d)</vt:lpstr>
      <vt:lpstr>Planning a lifetime of care with a letter of intent</vt:lpstr>
      <vt:lpstr>Building a team</vt:lpstr>
      <vt:lpstr>Tools and Resources</vt:lpstr>
      <vt:lpstr>Resources</vt:lpstr>
      <vt:lpstr>Voya Cares online  resource center</vt:lpstr>
      <vt:lpstr>Special needs planning checklist</vt:lpstr>
      <vt:lpstr>Key takeaways from today’s session</vt:lpstr>
      <vt:lpstr>Thank you</vt:lpstr>
      <vt:lpstr>Voya Cares</vt:lpstr>
    </vt:vector>
  </TitlesOfParts>
  <Company>Konvict Muzik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Taylor</dc:creator>
  <cp:lastModifiedBy>ctst004@gmail.com</cp:lastModifiedBy>
  <cp:revision>1283</cp:revision>
  <cp:lastPrinted>2019-08-06T14:20:02Z</cp:lastPrinted>
  <dcterms:created xsi:type="dcterms:W3CDTF">2013-05-16T14:41:27Z</dcterms:created>
  <dcterms:modified xsi:type="dcterms:W3CDTF">2023-03-21T16:30:38Z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0x010100B06B034A708CE342A15A1C5EE83985E8</vt:lpwstr>
  </property>
  <property fmtid="{D5CDD505-2E9C-101B-9397-08002B2CF9AE}" pid="3" name="_NewReviewCycle">
    <vt:lpwstr/>
  </property>
  <property fmtid="{D5CDD505-2E9C-101B-9397-08002B2CF9AE}" pid="4" name="MSIP_Label_a03dd4df-19b2-4daf-91f5-9ebdfbcb860d_Enabled">
    <vt:lpwstr>true</vt:lpwstr>
  </property>
  <property fmtid="{D5CDD505-2E9C-101B-9397-08002B2CF9AE}" pid="5" name="MSIP_Label_a03dd4df-19b2-4daf-91f5-9ebdfbcb860d_SetDate">
    <vt:lpwstr>2021-01-13T19:40:08Z</vt:lpwstr>
  </property>
  <property fmtid="{D5CDD505-2E9C-101B-9397-08002B2CF9AE}" pid="6" name="MSIP_Label_a03dd4df-19b2-4daf-91f5-9ebdfbcb860d_Method">
    <vt:lpwstr>Privileged</vt:lpwstr>
  </property>
  <property fmtid="{D5CDD505-2E9C-101B-9397-08002B2CF9AE}" pid="7" name="MSIP_Label_a03dd4df-19b2-4daf-91f5-9ebdfbcb860d_Name">
    <vt:lpwstr>C1 - Public</vt:lpwstr>
  </property>
  <property fmtid="{D5CDD505-2E9C-101B-9397-08002B2CF9AE}" pid="8" name="MSIP_Label_a03dd4df-19b2-4daf-91f5-9ebdfbcb860d_SiteId">
    <vt:lpwstr>e3054106-a46a-4dc0-b86d-2ba84a24cdc4</vt:lpwstr>
  </property>
  <property fmtid="{D5CDD505-2E9C-101B-9397-08002B2CF9AE}" pid="9" name="MSIP_Label_a03dd4df-19b2-4daf-91f5-9ebdfbcb860d_ActionId">
    <vt:lpwstr>b688ceda-2221-4568-a770-48d03e90ac5d</vt:lpwstr>
  </property>
  <property fmtid="{D5CDD505-2E9C-101B-9397-08002B2CF9AE}" pid="10" name="MSIP_Label_a03dd4df-19b2-4daf-91f5-9ebdfbcb860d_ContentBits">
    <vt:lpwstr>0</vt:lpwstr>
  </property>
</Properties>
</file>