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973888"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780">
          <p15:clr>
            <a:srgbClr val="A4A3A4"/>
          </p15:clr>
        </p15:guide>
        <p15:guide id="2" pos="246">
          <p15:clr>
            <a:srgbClr val="A4A3A4"/>
          </p15:clr>
        </p15:guide>
        <p15:guide id="3" orient="horz" pos="3636">
          <p15:clr>
            <a:srgbClr val="A4A3A4"/>
          </p15:clr>
        </p15:guide>
        <p15:guide id="4" pos="5499">
          <p15:clr>
            <a:srgbClr val="A4A3A4"/>
          </p15:clr>
        </p15:guide>
        <p15:guide id="5" orient="horz" pos="219">
          <p15:clr>
            <a:srgbClr val="A4A3A4"/>
          </p15:clr>
        </p15:guide>
        <p15:guide id="6" pos="2793">
          <p15:clr>
            <a:srgbClr val="A4A3A4"/>
          </p15:clr>
        </p15:guide>
        <p15:guide id="7" pos="3237">
          <p15:clr>
            <a:srgbClr val="A4A3A4"/>
          </p15:clr>
        </p15:guide>
        <p15:guide id="8" pos="2952">
          <p15:clr>
            <a:srgbClr val="A4A3A4"/>
          </p15:clr>
        </p15:guide>
        <p15:guide id="9" orient="horz" pos="778">
          <p15:clr>
            <a:srgbClr val="A4A3A4"/>
          </p15:clr>
        </p15:guide>
        <p15:guide id="10" pos="2506">
          <p15:clr>
            <a:srgbClr val="A4A3A4"/>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20">
          <p15:clr>
            <a:srgbClr val="A4A3A4"/>
          </p15:clr>
        </p15:guide>
        <p15:guide id="2" pos="2109">
          <p15:clr>
            <a:srgbClr val="A4A3A4"/>
          </p15:clr>
        </p15:guide>
        <p15:guide id="3" orient="horz" pos="2909">
          <p15:clr>
            <a:srgbClr val="A4A3A4"/>
          </p15:clr>
        </p15:guide>
        <p15:guide id="4" pos="2197">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bgdSnFy97wxbQfTXOdhkEbPxR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6D383FF-3E00-4705-A918-45B34880FBF6}">
  <a:tblStyle styleId="{66D383FF-3E00-4705-A918-45B34880FBF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0"/>
      </p:cViewPr>
      <p:guideLst>
        <p:guide orient="horz" pos="780"/>
        <p:guide orient="horz" pos="3636"/>
        <p:guide orient="horz" pos="219"/>
        <p:guide orient="horz" pos="778"/>
        <p:guide pos="246"/>
        <p:guide pos="5499"/>
        <p:guide pos="2793"/>
        <p:guide pos="3237"/>
        <p:guide pos="2952"/>
        <p:guide pos="250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20"/>
        <p:guide orient="horz" pos="2909"/>
        <p:guide pos="2109"/>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22018" cy="461804"/>
          </a:xfrm>
          <a:prstGeom prst="rect">
            <a:avLst/>
          </a:prstGeom>
          <a:noFill/>
          <a:ln>
            <a:noFill/>
          </a:ln>
        </p:spPr>
        <p:txBody>
          <a:bodyPr spcFirstLastPara="1" wrap="square" lIns="92575" tIns="46275" rIns="92575" bIns="462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0256" y="1"/>
            <a:ext cx="3022018" cy="461804"/>
          </a:xfrm>
          <a:prstGeom prst="rect">
            <a:avLst/>
          </a:prstGeom>
          <a:noFill/>
          <a:ln>
            <a:noFill/>
          </a:ln>
        </p:spPr>
        <p:txBody>
          <a:bodyPr spcFirstLastPara="1" wrap="square" lIns="92575" tIns="46275" rIns="92575" bIns="462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22018" cy="461804"/>
          </a:xfrm>
          <a:prstGeom prst="rect">
            <a:avLst/>
          </a:prstGeom>
          <a:noFill/>
          <a:ln>
            <a:noFill/>
          </a:ln>
        </p:spPr>
        <p:txBody>
          <a:bodyPr spcFirstLastPara="1" wrap="square" lIns="92575" tIns="46275" rIns="92575" bIns="462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7846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x.doi.org/10.15585/mmwr.mm6732a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edicaid.gov/medicaid/program-information/medicaid-and-chip-enrollment-data/report-highlight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2: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Buenas [tardes, noches] y bienvenidos a este taller, en el que veremos un breve resumen de los aspectos esenciales de la planificación de las necesidades especiales. Quiero darles las gracias a todos por dedicarme este tiempo. Creo que será una experiencia valiosa para todos nosotros. Me gustaría compartir con ustedes alguna información que espero les resulte útil, y espero también aprender de ustedes, mediante sus preguntas y comentarios, acerca de sus principales preocupaciones. Como padres, o hermanos, o hijos, o cónyuges, u otros cuidadores de seres queridos con necesidades especiales, ustedes están "en las trincheras", por así decirlo, y escuchar sus experiencias me ayuda a hacer mi trabajo mucho mejor. </a:t>
            </a:r>
            <a:endParaRPr/>
          </a:p>
          <a:p>
            <a:pPr marL="0" lvl="0" indent="0" algn="l" rtl="0">
              <a:spcBef>
                <a:spcPts val="0"/>
              </a:spcBef>
              <a:spcAft>
                <a:spcPts val="0"/>
              </a:spcAft>
              <a:buNone/>
            </a:pPr>
            <a:endParaRPr/>
          </a:p>
          <a:p>
            <a:pPr marL="0" lvl="0" indent="0" algn="l" rtl="0">
              <a:spcBef>
                <a:spcPts val="0"/>
              </a:spcBef>
              <a:spcAft>
                <a:spcPts val="0"/>
              </a:spcAft>
              <a:buNone/>
            </a:pPr>
            <a:r>
              <a:rPr lang="en-US"/>
              <a:t>Si tiene alguna pregunta breve o necesita que le aclaremos algo en algún momento de esta presentación, no dude en preguntar. Al final de la presentación habrá un turno de preguntas y respuestas en el que podremos profundizar en sus dudas.</a:t>
            </a:r>
            <a:endParaRPr/>
          </a:p>
        </p:txBody>
      </p:sp>
      <p:sp>
        <p:nvSpPr>
          <p:cNvPr id="52" name="Google Shape;52;p2: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endParaRPr/>
          </a:p>
        </p:txBody>
      </p:sp>
      <p:sp>
        <p:nvSpPr>
          <p:cNvPr id="286" name="Google Shape;286;p11: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b="1"/>
              <a:t>Nacimiento-3 años: </a:t>
            </a:r>
            <a:r>
              <a:rPr lang="en-US"/>
              <a:t>La intervención precoz abarca toda la gama de servicios desde el nacimiento que darán al niño el mejor comienzo posible en la vida, como distintos tipos de terapia adecuados a la edad. Cuanto antes empiecen estos servicios, más oportunidades tendrá de obtener el mejor resultado posible para su hijo y su familia. También es el momento de establecer un seguro de vida y tutores legales para proteger a su hijo en caso de que a usted le ocurra algo. También se elabora un Plan de Educación Individual para los niños de entre tres y 22 años (o que terminen el bachillerato, lo que ocurra antes) que reciben servicios de educación especial. El IEP describe los problemas educativos del niño, sus objetivos educativos y los servicios y apoyos que se pondrán en marcha para ayudarle a alcanzar esos objetivos.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Infancia y transición a la edad adulta - 3-18 años: La </a:t>
            </a:r>
            <a:r>
              <a:rPr lang="en-US" b="0"/>
              <a:t>planificación de la transición forma parte del PEI </a:t>
            </a:r>
            <a:r>
              <a:rPr lang="en-US"/>
              <a:t>del alumno de secundaria. A los 15 años es cuando su hijo, usted y todo el equipo del IEP deben empezar a planificar la vida de su hijo después del instituto, ya sea la universidad o la escuela de formación profesional, el empleo, la vida independiente o semiindependiente, o lo que sea apropiado y deseado por su hijo. La Ley de Educación para Personas con Discapacidades (IDEA) exige un plan de transición.</a:t>
            </a:r>
            <a:endParaRPr b="1"/>
          </a:p>
          <a:p>
            <a:pPr marL="0" lvl="0" indent="0" algn="l" rtl="0">
              <a:spcBef>
                <a:spcPts val="0"/>
              </a:spcBef>
              <a:spcAft>
                <a:spcPts val="0"/>
              </a:spcAft>
              <a:buNone/>
            </a:pPr>
            <a:endParaRPr/>
          </a:p>
        </p:txBody>
      </p:sp>
      <p:sp>
        <p:nvSpPr>
          <p:cNvPr id="298" name="Google Shape;298;p12: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3: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b="1"/>
              <a:t>Edad adulta joven - 18+: </a:t>
            </a:r>
            <a:r>
              <a:rPr lang="en-US" b="0"/>
              <a:t>A los 18 años tu hijo se convierte en adulto a efectos legales (o a los 19 en algunos estados). A partir de ese momento, empiezan a recibir determinadas prestaciones públicas, como el SSI y el CDB. Para algunos niños, la universidad es una opción a tener en cuenta cuando terminan el bachillerato. Hay centros que atienden exclusivamente a estudiantes con necesidades especiales, como un colegio para estudiantes sordos, o para los que padecen dislexia u otras dificultades de aprendizaje. Servicio o apoyo individual: son programas que ayudan a una persona a alcanzar sus metas y sueños. Residencial: ¿Dónde vivirá su hijo? ¿Con usted u otro familiar o amigo? ¿De forma semiindependiente, en un hogar de grupo? ¿Independientemente, en su propia casa o apartamento? Trabajo: ¿Trabajará tu hijo, remunerado o como voluntario? ¿En un programa especializado para personas con discapacidad o en un entorno más inclusivo? Actividades sociales y recreativas: ¿Qué tipo de actividades le gustan a su hijo? ¿Con qué tipo de gente le gusta estar? Formar parte de una comunidad de personas con necesidades especiales, y también sin ellas, es importante para todos.</a:t>
            </a:r>
            <a:endParaRPr/>
          </a:p>
          <a:p>
            <a:pPr marL="0" lvl="0" indent="0" algn="l" rtl="0">
              <a:spcBef>
                <a:spcPts val="0"/>
              </a:spcBef>
              <a:spcAft>
                <a:spcPts val="0"/>
              </a:spcAft>
              <a:buNone/>
            </a:pPr>
            <a:endParaRPr b="0"/>
          </a:p>
          <a:p>
            <a:pPr marL="0" lvl="0" indent="0" algn="l" rtl="0">
              <a:spcBef>
                <a:spcPts val="0"/>
              </a:spcBef>
              <a:spcAft>
                <a:spcPts val="0"/>
              </a:spcAft>
              <a:buNone/>
            </a:pPr>
            <a:r>
              <a:rPr lang="en-US" b="1"/>
              <a:t>Jubilación de los padres: La </a:t>
            </a:r>
            <a:r>
              <a:rPr lang="en-US" b="0"/>
              <a:t>planificación de la jubilación debe ser una prioridad durante toda la vida laboral del cuidador. Los cuidadores suelen tener que ahorrar más para cubrir las continuas necesidades médicas y asistenciales de sus seres queridos. También deben tenerse en cuenta las prestaciones públicas durante la jubilación, ya que pueden complementar los ingresos de jubilación para mantener a su hijo. La designación de beneficiarios debe hacerse con cuidado, ya que nombrar a un ser querido con necesidades especiales como beneficiario puede afectar a su acceso a las prestaciones públicas. No pueden tener más de 2000 $ a su nombre o las prestaciones se verán afectadas.</a:t>
            </a:r>
            <a:endParaRPr b="0"/>
          </a:p>
          <a:p>
            <a:pPr marL="0" lvl="0" indent="0" algn="l" rtl="0">
              <a:spcBef>
                <a:spcPts val="0"/>
              </a:spcBef>
              <a:spcAft>
                <a:spcPts val="0"/>
              </a:spcAft>
              <a:buNone/>
            </a:pPr>
            <a:endParaRPr b="0"/>
          </a:p>
          <a:p>
            <a:pPr marL="0" lvl="0" indent="0" algn="l" rtl="0">
              <a:spcBef>
                <a:spcPts val="0"/>
              </a:spcBef>
              <a:spcAft>
                <a:spcPts val="0"/>
              </a:spcAft>
              <a:buNone/>
            </a:pPr>
            <a:r>
              <a:rPr lang="en-US" b="1"/>
              <a:t>Apoyo más allá de la vida de los padres: </a:t>
            </a:r>
            <a:r>
              <a:rPr lang="en-US" b="0"/>
              <a:t>Uno de los aspectos más importantes de la planificación es asegurarse de que su hijo estará atendido tras su fallecimiento. Usted quiere la mejor calidad de vida posible para su hijo, y eso probablemente signifique algo más que el apoyo mínimo que ofrecen las prestaciones del gobierno. Una carta de intenciones ayuda a establecer el plan no financiero para su hijo. Este documento detalla las capacidades funcionales, rutinas, intereses, gustos y aversiones particulares de su hijo, médicos, servicios y recursos específicos, así como sus esperanzas y sueños para su futuro. Para cubrir las necesidades de su hijo sin poner en peligro su derecho a recibir prestaciones públicas, puede constituir un fondo fiduciario para necesidades especiales. También deberá considerar cuidadosamente cómo se distribuye su patrimonio. Si deja bienes directamente a su hijo con necesidades especiales, éste tampoco podrá optar a las prestaciones. </a:t>
            </a:r>
            <a:endParaRPr/>
          </a:p>
          <a:p>
            <a:pPr marL="0" lvl="0" indent="0" algn="l" rtl="0">
              <a:spcBef>
                <a:spcPts val="0"/>
              </a:spcBef>
              <a:spcAft>
                <a:spcPts val="0"/>
              </a:spcAft>
              <a:buNone/>
            </a:pPr>
            <a:endParaRPr/>
          </a:p>
        </p:txBody>
      </p:sp>
      <p:sp>
        <p:nvSpPr>
          <p:cNvPr id="313" name="Google Shape;313;p13: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4: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endParaRPr/>
          </a:p>
        </p:txBody>
      </p:sp>
      <p:sp>
        <p:nvSpPr>
          <p:cNvPr id="345" name="Google Shape;345;p14: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7" name="Google Shape;357;p15: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Existen cuatro áreas principales en la planificación de necesidades especiales. Sólo con ser consciente y tener un nivel básico de conocimientos sobre estas cuatro áreas, estarás en mejor posición para ofrecer más valor a tus {clientes/empleadores}.</a:t>
            </a:r>
            <a:endParaRPr/>
          </a:p>
          <a:p>
            <a:pPr marL="0" lvl="0" indent="0" algn="l" rtl="0">
              <a:spcBef>
                <a:spcPts val="0"/>
              </a:spcBef>
              <a:spcAft>
                <a:spcPts val="0"/>
              </a:spcAft>
              <a:buNone/>
            </a:pPr>
            <a:endParaRPr/>
          </a:p>
          <a:p>
            <a:pPr marL="164283" lvl="0" indent="-164283" algn="l" rtl="0">
              <a:spcBef>
                <a:spcPts val="0"/>
              </a:spcBef>
              <a:spcAft>
                <a:spcPts val="0"/>
              </a:spcAft>
              <a:buClr>
                <a:schemeClr val="dk1"/>
              </a:buClr>
              <a:buSzPts val="1200"/>
              <a:buFont typeface="Arial"/>
              <a:buChar char="•"/>
            </a:pPr>
            <a:r>
              <a:rPr lang="en-US"/>
              <a:t>Patrimonio y planificación familiar: toda la familia se ve afectada cuando un hijo o un ser querido tiene necesidades especiales o discapacidades. A menudo hay que desviar recursos, tiempo y energía, lo que supone una carga para las familias.</a:t>
            </a:r>
            <a:endParaRPr/>
          </a:p>
          <a:p>
            <a:pPr marL="164283" lvl="0" indent="-164283" algn="l" rtl="0">
              <a:spcBef>
                <a:spcPts val="0"/>
              </a:spcBef>
              <a:spcAft>
                <a:spcPts val="0"/>
              </a:spcAft>
              <a:buClr>
                <a:schemeClr val="dk1"/>
              </a:buClr>
              <a:buSzPts val="1200"/>
              <a:buFont typeface="Arial"/>
              <a:buChar char="•"/>
            </a:pPr>
            <a:r>
              <a:rPr lang="en-US"/>
              <a:t>Prestaciones del empleador: conozca las características específicas del paquete de prestaciones del empleador, ya que existen ofertas que pueden conducir a mejores resultados económicos para los cuidadores y sus seres queridos.</a:t>
            </a:r>
            <a:endParaRPr/>
          </a:p>
          <a:p>
            <a:pPr marL="164283" lvl="0" indent="-164283" algn="l" rtl="0">
              <a:spcBef>
                <a:spcPts val="0"/>
              </a:spcBef>
              <a:spcAft>
                <a:spcPts val="0"/>
              </a:spcAft>
              <a:buClr>
                <a:schemeClr val="dk1"/>
              </a:buClr>
              <a:buSzPts val="1200"/>
              <a:buFont typeface="Arial"/>
              <a:buChar char="•"/>
            </a:pPr>
            <a:r>
              <a:rPr lang="en-US"/>
              <a:t>Prestaciones públicas - Desarrolle conocimientos básicos sobre las prestaciones públicas y de la Seguridad Social. Existen valiosas prestaciones que pueden suponer una gran diferencia para una familia y su estabilidad económica.</a:t>
            </a:r>
            <a:endParaRPr/>
          </a:p>
          <a:p>
            <a:pPr marL="164283" lvl="0" indent="-164283" algn="l" rtl="0">
              <a:spcBef>
                <a:spcPts val="0"/>
              </a:spcBef>
              <a:spcAft>
                <a:spcPts val="0"/>
              </a:spcAft>
              <a:buClr>
                <a:schemeClr val="dk1"/>
              </a:buClr>
              <a:buSzPts val="1200"/>
              <a:buFont typeface="Arial"/>
              <a:buChar char="•"/>
            </a:pPr>
            <a:r>
              <a:rPr lang="en-US"/>
              <a:t>Planificación legal - Establecer las protecciones que van a proporcionar el apoyo que un ser querido necesita para tener éxito ahora y después de que el cuidador se haya ido.</a:t>
            </a:r>
            <a:endParaRPr/>
          </a:p>
        </p:txBody>
      </p:sp>
      <p:sp>
        <p:nvSpPr>
          <p:cNvPr id="358" name="Google Shape;358;p15: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6: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6: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Esta diapositiva presenta las principales áreas de planificación en las que deben pensar las familias al abordar la planificación de las necesidades especiales. Es importante revisar cada una de ellas con sus profesionales financieros, incluido su abogado especializado en necesidades especiales, contable, etc.</a:t>
            </a:r>
            <a:endParaRPr/>
          </a:p>
          <a:p>
            <a:pPr marL="0" lvl="0" indent="0" algn="l" rtl="0">
              <a:spcBef>
                <a:spcPts val="0"/>
              </a:spcBef>
              <a:spcAft>
                <a:spcPts val="0"/>
              </a:spcAft>
              <a:buNone/>
            </a:pPr>
            <a:endParaRPr/>
          </a:p>
          <a:p>
            <a:pPr marL="0" lvl="0" indent="0" algn="l" rtl="0">
              <a:spcBef>
                <a:spcPts val="0"/>
              </a:spcBef>
              <a:spcAft>
                <a:spcPts val="0"/>
              </a:spcAft>
              <a:buNone/>
            </a:pPr>
            <a:r>
              <a:rPr lang="en-US"/>
              <a:t>Su ser querido con necesidades especiales puede ser el centro de su planificación a largo plazo, pero usted no está haciendo este plan en el vacío. Tiene que tener en cuenta a otros miembros de su familia: usted mismo, sus hijos, sus hermanos, quizás sus nietos, etc. Cada uno tiene capacidades y aspiraciones diferentes. Cada uno tiene capacidades y aspiraciones diferentes. Puede que usted quiera jubilarse a cierta edad, quizá viajar. Tal vez quiera ayudar a sus hijos a ir a la universidad o comprar una casa. Además, puede que usted no sea el único miembro de la familia que soporta las cargas económicas y de cuidado.</a:t>
            </a:r>
            <a:endParaRPr/>
          </a:p>
          <a:p>
            <a:pPr marL="0" lvl="0" indent="0" algn="l" rtl="0">
              <a:spcBef>
                <a:spcPts val="0"/>
              </a:spcBef>
              <a:spcAft>
                <a:spcPts val="0"/>
              </a:spcAft>
              <a:buNone/>
            </a:pPr>
            <a:endParaRPr/>
          </a:p>
          <a:p>
            <a:pPr marL="0" lvl="0" indent="0" algn="l" rtl="0">
              <a:spcBef>
                <a:spcPts val="0"/>
              </a:spcBef>
              <a:spcAft>
                <a:spcPts val="0"/>
              </a:spcAft>
              <a:buNone/>
            </a:pPr>
            <a:r>
              <a:rPr lang="en-US"/>
              <a:t>Puede que haya otras personas de su familia o círculo de allegados que también quieran ayudar. Por ejemplo, los abuelos de su hijo pueden querer incluirlo en su plan de sucesión. O puede que alguno de sus otros hijos acepte asumir sus responsabilidades legales, financieras o de cuidado si usted fallece o queda incapacitado. Por eso la comunicación es clave y por eso creo que este taller puede beneficiarle a usted y a su familia.</a:t>
            </a:r>
            <a:endParaRPr/>
          </a:p>
          <a:p>
            <a:pPr marL="0" lvl="0" indent="0" algn="l" rtl="0">
              <a:spcBef>
                <a:spcPts val="0"/>
              </a:spcBef>
              <a:spcAft>
                <a:spcPts val="0"/>
              </a:spcAft>
              <a:buNone/>
            </a:pPr>
            <a:endParaRPr/>
          </a:p>
        </p:txBody>
      </p:sp>
      <p:sp>
        <p:nvSpPr>
          <p:cNvPr id="376" name="Google Shape;376;p16: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7: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7: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Leer diapositiva </a:t>
            </a:r>
            <a:endParaRPr/>
          </a:p>
        </p:txBody>
      </p:sp>
      <p:sp>
        <p:nvSpPr>
          <p:cNvPr id="429" name="Google Shape;429;p17: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8: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La ley Stephen Beck, Jr. ABLE de 2014 fue una ley innovadora para las personas con discapacidad y necesidades especiales y sus seres queridos. </a:t>
            </a:r>
            <a:endParaRPr/>
          </a:p>
          <a:p>
            <a:pPr marL="0" lvl="0" indent="0" algn="l" rtl="0">
              <a:spcBef>
                <a:spcPts val="0"/>
              </a:spcBef>
              <a:spcAft>
                <a:spcPts val="0"/>
              </a:spcAft>
              <a:buNone/>
            </a:pPr>
            <a:endParaRPr/>
          </a:p>
          <a:p>
            <a:pPr marL="0" lvl="0" indent="0" algn="l" rtl="0">
              <a:spcBef>
                <a:spcPts val="0"/>
              </a:spcBef>
              <a:spcAft>
                <a:spcPts val="0"/>
              </a:spcAft>
              <a:buNone/>
            </a:pPr>
            <a:r>
              <a:rPr lang="en-US"/>
              <a:t>Creó una nueva vía para que las personas con discapacidades y necesidades especiales pudieran ahorrar para su propio futuro financiero sin temor a perder valiosas prestaciones públicas. Se ha hecho referencia a la Ley ABLE como una ley de derechos civiles, en el sentido de que ayuda a superar la discriminación contra las personas con discapacidad que no pueden acceder a las prestaciones del empleador y a las oportunidades de ahorro con ventajas fiscales. Históricamente, esta población se ha visto desalentada o impedida de ahorrar su propio dinero debido a la comprobación de recursos de las prestaciones. </a:t>
            </a:r>
            <a:endParaRPr/>
          </a:p>
          <a:p>
            <a:pPr marL="0" lvl="0" indent="0" algn="l" rtl="0">
              <a:spcBef>
                <a:spcPts val="0"/>
              </a:spcBef>
              <a:spcAft>
                <a:spcPts val="0"/>
              </a:spcAft>
              <a:buNone/>
            </a:pPr>
            <a:endParaRPr/>
          </a:p>
          <a:p>
            <a:pPr marL="0" lvl="0" indent="0" algn="l" rtl="0">
              <a:spcBef>
                <a:spcPts val="0"/>
              </a:spcBef>
              <a:spcAft>
                <a:spcPts val="0"/>
              </a:spcAft>
              <a:buNone/>
            </a:pPr>
            <a:r>
              <a:rPr lang="en-US" sz="1100"/>
              <a:t>Millones de personas con discapacidad y sus familias dependen de diversas prestaciones públicas para obtener ingresos, asistencia sanitaria, alimentos y ayuda para la vivienda.</a:t>
            </a:r>
            <a:endParaRPr/>
          </a:p>
          <a:p>
            <a:pPr marL="0" lvl="0" indent="0" algn="l" rtl="0">
              <a:spcBef>
                <a:spcPts val="0"/>
              </a:spcBef>
              <a:spcAft>
                <a:spcPts val="0"/>
              </a:spcAft>
              <a:buNone/>
            </a:pPr>
            <a:r>
              <a:rPr lang="en-US" sz="1100"/>
              <a:t>- Por primera vez en política pública:</a:t>
            </a:r>
            <a:endParaRPr/>
          </a:p>
          <a:p>
            <a:pPr marL="0" lvl="0" indent="0" algn="l" rtl="0">
              <a:spcBef>
                <a:spcPts val="0"/>
              </a:spcBef>
              <a:spcAft>
                <a:spcPts val="0"/>
              </a:spcAft>
              <a:buNone/>
            </a:pPr>
            <a:r>
              <a:rPr lang="en-US" sz="1100"/>
              <a:t>o La Ley ABLE reconoce los costes adicionales y significativos de vivir con una discapacidad.</a:t>
            </a:r>
            <a:endParaRPr/>
          </a:p>
          <a:p>
            <a:pPr marL="0" lvl="0" indent="0" algn="l" rtl="0">
              <a:spcBef>
                <a:spcPts val="0"/>
              </a:spcBef>
              <a:spcAft>
                <a:spcPts val="0"/>
              </a:spcAft>
              <a:buNone/>
            </a:pPr>
            <a:r>
              <a:rPr lang="en-US" sz="1100"/>
              <a:t>o Las personas que reúnan los requisitos y sus familias pueden crear cuentas de ahorro ABLE que, en gran medida, no afectarán a su derecho a percibir prestaciones financiadas con fondos federales y sujetas a la comprobación de recursos.</a:t>
            </a:r>
            <a:endParaRPr/>
          </a:p>
          <a:p>
            <a:pPr marL="0" lvl="0" indent="0" algn="l" rtl="0">
              <a:spcBef>
                <a:spcPts val="0"/>
              </a:spcBef>
              <a:spcAft>
                <a:spcPts val="0"/>
              </a:spcAft>
              <a:buNone/>
            </a:pPr>
            <a:r>
              <a:rPr lang="en-US" sz="1100"/>
              <a:t>- Los fondos de una cuenta ABLE complementarán, y no están destinados a sustituir, las prestaciones proporcionadas por seguros privados, Medicaid, SSI, el empleo del beneficiario y otras fuentes.</a:t>
            </a:r>
            <a:endParaRPr/>
          </a:p>
          <a:p>
            <a:pPr marL="0" lvl="0" indent="0" algn="l" rtl="0">
              <a:spcBef>
                <a:spcPts val="0"/>
              </a:spcBef>
              <a:spcAft>
                <a:spcPts val="0"/>
              </a:spcAft>
              <a:buNone/>
            </a:pPr>
            <a:endParaRPr/>
          </a:p>
          <a:p>
            <a:pPr marL="0" lvl="0" indent="0" algn="l" rtl="0">
              <a:spcBef>
                <a:spcPts val="0"/>
              </a:spcBef>
              <a:spcAft>
                <a:spcPts val="0"/>
              </a:spcAft>
              <a:buNone/>
            </a:pPr>
            <a:r>
              <a:rPr lang="en-US"/>
              <a:t>Las cuentas ABLE son opciones de ahorro establecidas por el Estado con arreglo al mismo código fiscal que los planes de ahorro educativo 529, pero con una definición mucho más amplia de gastos cualificados: casi cualquier cosa relacionada con una discapacidad. </a:t>
            </a:r>
            <a:endParaRPr/>
          </a:p>
          <a:p>
            <a:pPr marL="0" lvl="0" indent="0" algn="l" rtl="0">
              <a:spcBef>
                <a:spcPts val="0"/>
              </a:spcBef>
              <a:spcAft>
                <a:spcPts val="0"/>
              </a:spcAft>
              <a:buNone/>
            </a:pPr>
            <a:endParaRPr/>
          </a:p>
          <a:p>
            <a:pPr marL="0" lvl="0" indent="0" algn="l" rtl="0">
              <a:spcBef>
                <a:spcPts val="0"/>
              </a:spcBef>
              <a:spcAft>
                <a:spcPts val="0"/>
              </a:spcAft>
              <a:buNone/>
            </a:pPr>
            <a:r>
              <a:rPr lang="en-US"/>
              <a:t>Con el diseño específico de las cuentas ABLE para ser excluidos del cálculo de los "activos contables" durante la vida de un individuo con beneficios, viene la posibilidad de que Medicaid podría solicitar el reembolso de la cuenta después de su muerte.</a:t>
            </a:r>
            <a:endParaRPr/>
          </a:p>
        </p:txBody>
      </p:sp>
      <p:sp>
        <p:nvSpPr>
          <p:cNvPr id="454" name="Google Shape;454;p18: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9: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9: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Clr>
                <a:srgbClr val="595959"/>
              </a:buClr>
              <a:buSzPts val="1200"/>
              <a:buFont typeface="Calibri"/>
              <a:buNone/>
            </a:pPr>
            <a:r>
              <a:rPr lang="en-US" sz="1200">
                <a:solidFill>
                  <a:srgbClr val="595959"/>
                </a:solidFill>
              </a:rPr>
              <a:t>El programa de prestaciones de una empresa puede ser el único contacto que tenga un empleado con coberturas de seguro que le ofrezcan la protección financiera necesaria para él y sus seres queridos. </a:t>
            </a:r>
            <a:endParaRPr/>
          </a:p>
          <a:p>
            <a:pPr marL="0" lvl="0" indent="0" algn="l" rtl="0">
              <a:spcBef>
                <a:spcPts val="600"/>
              </a:spcBef>
              <a:spcAft>
                <a:spcPts val="0"/>
              </a:spcAft>
              <a:buClr>
                <a:srgbClr val="595959"/>
              </a:buClr>
              <a:buSzPts val="1200"/>
              <a:buFont typeface="Calibri"/>
              <a:buNone/>
            </a:pPr>
            <a:r>
              <a:rPr lang="en-US" sz="1200">
                <a:solidFill>
                  <a:srgbClr val="595959"/>
                </a:solidFill>
              </a:rPr>
              <a:t>Con un 25,7% de la población estadounidense afectada por una necesidad especial o discapacidad</a:t>
            </a:r>
            <a:r>
              <a:rPr lang="en-US" sz="1200" baseline="30000">
                <a:solidFill>
                  <a:srgbClr val="595959"/>
                </a:solidFill>
              </a:rPr>
              <a:t>1</a:t>
            </a:r>
            <a:r>
              <a:rPr lang="en-US" sz="1200">
                <a:solidFill>
                  <a:srgbClr val="595959"/>
                </a:solidFill>
              </a:rPr>
              <a:t> , los empresarios pueden esperar razonablemente que el 22%</a:t>
            </a:r>
            <a:r>
              <a:rPr lang="en-US" sz="1200" baseline="30000">
                <a:solidFill>
                  <a:srgbClr val="595959"/>
                </a:solidFill>
              </a:rPr>
              <a:t>2</a:t>
            </a:r>
            <a:r>
              <a:rPr lang="en-US" sz="1200">
                <a:solidFill>
                  <a:srgbClr val="595959"/>
                </a:solidFill>
              </a:rPr>
              <a:t> de su población también se vea afectada de algún modo. </a:t>
            </a:r>
            <a:endParaRPr/>
          </a:p>
          <a:p>
            <a:pPr marL="0" lvl="0" indent="0" algn="l" rtl="0">
              <a:spcBef>
                <a:spcPts val="600"/>
              </a:spcBef>
              <a:spcAft>
                <a:spcPts val="0"/>
              </a:spcAft>
              <a:buClr>
                <a:srgbClr val="595959"/>
              </a:buClr>
              <a:buSzPts val="1200"/>
              <a:buFont typeface="Calibri"/>
              <a:buNone/>
            </a:pPr>
            <a:r>
              <a:rPr lang="en-US" sz="1200">
                <a:solidFill>
                  <a:srgbClr val="595959"/>
                </a:solidFill>
              </a:rPr>
              <a:t>Por eso </a:t>
            </a:r>
            <a:r>
              <a:rPr lang="en-US" sz="1200">
                <a:solidFill>
                  <a:srgbClr val="FF0000"/>
                </a:solidFill>
              </a:rPr>
              <a:t>es </a:t>
            </a:r>
            <a:r>
              <a:rPr lang="en-US" sz="1200">
                <a:solidFill>
                  <a:srgbClr val="595959"/>
                </a:solidFill>
              </a:rPr>
              <a:t>importante que los empresarios comprendan cómo se alinean las prestaciones del seguro complementario con la visión de futuro de sus empleados, sobre todo cuando tienen un ser querido afectado por una necesidad especial o una discapacidad.</a:t>
            </a:r>
            <a:endParaRPr/>
          </a:p>
          <a:p>
            <a:pPr marL="0" lvl="0" indent="0" algn="l" rtl="0">
              <a:spcBef>
                <a:spcPts val="600"/>
              </a:spcBef>
              <a:spcAft>
                <a:spcPts val="0"/>
              </a:spcAft>
              <a:buClr>
                <a:schemeClr val="dk1"/>
              </a:buClr>
              <a:buSzPts val="1200"/>
              <a:buFont typeface="Calibri"/>
              <a:buNone/>
            </a:pPr>
            <a:endParaRPr sz="1200">
              <a:solidFill>
                <a:srgbClr val="595959"/>
              </a:solidFill>
            </a:endParaRPr>
          </a:p>
          <a:p>
            <a:pPr marL="0" lvl="1" indent="0" algn="l" rtl="0">
              <a:spcBef>
                <a:spcPts val="600"/>
              </a:spcBef>
              <a:spcAft>
                <a:spcPts val="0"/>
              </a:spcAft>
              <a:buNone/>
            </a:pPr>
            <a:r>
              <a:rPr lang="en-US" sz="900">
                <a:solidFill>
                  <a:srgbClr val="595959"/>
                </a:solidFill>
                <a:latin typeface="Arial"/>
                <a:ea typeface="Arial"/>
                <a:cs typeface="Arial"/>
                <a:sym typeface="Arial"/>
              </a:rPr>
              <a:t>1. Okoro CA, Hollis ND, Cyrus AC, Griffin-Blake S. Prevalencia de discapacidades y acceso a la atención médica por estado y tipo de discapacidad.</a:t>
            </a:r>
            <a:br>
              <a:rPr lang="en-US" sz="900">
                <a:solidFill>
                  <a:srgbClr val="595959"/>
                </a:solidFill>
                <a:latin typeface="Arial"/>
                <a:ea typeface="Arial"/>
                <a:cs typeface="Arial"/>
                <a:sym typeface="Arial"/>
              </a:rPr>
            </a:br>
            <a:r>
              <a:rPr lang="en-US" sz="900">
                <a:solidFill>
                  <a:srgbClr val="595959"/>
                </a:solidFill>
                <a:latin typeface="Arial"/>
                <a:ea typeface="Arial"/>
                <a:cs typeface="Arial"/>
                <a:sym typeface="Arial"/>
              </a:rPr>
              <a:t>Entre los adultos - Estados Unidos, 2016. MMWR Morb Mortal Wkly Rep 2018;67.882-887. DOI: </a:t>
            </a:r>
            <a:r>
              <a:rPr lang="en-US" sz="900" u="sng">
                <a:solidFill>
                  <a:srgbClr val="595959"/>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a:t>
            </a:r>
            <a:r>
              <a:rPr lang="en-US" sz="900">
                <a:solidFill>
                  <a:srgbClr val="595959"/>
                </a:solidFill>
                <a:latin typeface="Arial"/>
                <a:ea typeface="Arial"/>
                <a:cs typeface="Arial"/>
                <a:sym typeface="Arial"/>
              </a:rPr>
              <a:t>//dx.doi.org/10.15585/mmwr.mm6732a3 </a:t>
            </a:r>
            <a:endParaRPr/>
          </a:p>
          <a:p>
            <a:pPr marL="0" lvl="1" indent="0" algn="l" rtl="0">
              <a:spcBef>
                <a:spcPts val="0"/>
              </a:spcBef>
              <a:spcAft>
                <a:spcPts val="0"/>
              </a:spcAft>
              <a:buNone/>
            </a:pPr>
            <a:r>
              <a:rPr lang="en-US" sz="900">
                <a:solidFill>
                  <a:srgbClr val="595959"/>
                </a:solidFill>
                <a:latin typeface="Arial"/>
                <a:ea typeface="Arial"/>
                <a:cs typeface="Arial"/>
                <a:sym typeface="Arial"/>
              </a:rPr>
              <a:t>2. Alianza de Cuidadores Familiares: Caregiver Statistics: Trabajo y cuidados, 2016</a:t>
            </a:r>
            <a:endParaRPr sz="1200">
              <a:solidFill>
                <a:srgbClr val="595959"/>
              </a:solidFill>
            </a:endParaRPr>
          </a:p>
          <a:p>
            <a:pPr marL="0" lvl="0" indent="0" algn="l" rtl="0">
              <a:spcBef>
                <a:spcPts val="0"/>
              </a:spcBef>
              <a:spcAft>
                <a:spcPts val="0"/>
              </a:spcAft>
              <a:buClr>
                <a:schemeClr val="dk1"/>
              </a:buClr>
              <a:buSzPts val="1200"/>
              <a:buFont typeface="Calibri"/>
              <a:buNone/>
            </a:pPr>
            <a:endParaRPr sz="1200">
              <a:solidFill>
                <a:srgbClr val="595959"/>
              </a:solidFill>
            </a:endParaRPr>
          </a:p>
          <a:p>
            <a:pPr marL="0" lvl="0" indent="0" algn="l" rtl="0">
              <a:spcBef>
                <a:spcPts val="600"/>
              </a:spcBef>
              <a:spcAft>
                <a:spcPts val="0"/>
              </a:spcAft>
              <a:buNone/>
            </a:pPr>
            <a:endParaRPr/>
          </a:p>
        </p:txBody>
      </p:sp>
      <p:sp>
        <p:nvSpPr>
          <p:cNvPr id="466" name="Google Shape;466;p19: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0: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b="1"/>
              <a:t>Las prestaciones públicas son de </a:t>
            </a:r>
            <a:r>
              <a:rPr lang="en-US"/>
              <a:t>dos tipos: prestaciones sujetas a la comprobación de recursos (comúnmente conocidas como "asistencia pública") y derechos. Las prestaciones sujetas a la comprobación de recursos sólo se conceden a las personas cuyos ingresos son inferiores a un determinado nivel. Los derechos se conceden a cualquier persona que reúna los requisitos necesarios. Así pues, la Seguridad Social es una prestación condicionada a los recursos, porque para tener derecho a ella hay que tener pocos o ningún ingreso, mientras que el SSDI es un derecho, porque para tener derecho a ella hay que cumplir las definiciones, que no se basan estrictamente en los ingresos. Medicaid es una prestación condicionada a los recursos, mientras que Medicare es un derecho. Las prestaciones condicionadas a los recursos económicos son las que su hijo con necesidades especiales corre el riesgo de perder si tiene demasiado dinero a su nombre.</a:t>
            </a:r>
            <a:endParaRPr/>
          </a:p>
          <a:p>
            <a:pPr marL="0" lvl="0" indent="0" algn="l" rtl="0">
              <a:spcBef>
                <a:spcPts val="0"/>
              </a:spcBef>
              <a:spcAft>
                <a:spcPts val="0"/>
              </a:spcAft>
              <a:buNone/>
            </a:pPr>
            <a:endParaRPr/>
          </a:p>
          <a:p>
            <a:pPr marL="0" lvl="0" indent="0" algn="l" rtl="0">
              <a:spcBef>
                <a:spcPts val="0"/>
              </a:spcBef>
              <a:spcAft>
                <a:spcPts val="0"/>
              </a:spcAft>
              <a:buNone/>
            </a:pPr>
            <a:r>
              <a:rPr lang="en-US" b="1"/>
              <a:t>Prestaciones:</a:t>
            </a:r>
            <a:endParaRPr/>
          </a:p>
          <a:p>
            <a:pPr marL="0" lvl="0" indent="0" algn="l" rtl="0">
              <a:spcBef>
                <a:spcPts val="0"/>
              </a:spcBef>
              <a:spcAft>
                <a:spcPts val="0"/>
              </a:spcAft>
              <a:buNone/>
            </a:pPr>
            <a:r>
              <a:rPr lang="en-US"/>
              <a:t>Ciertos tipos de prestaciones se consideran "prestaciones de derecho". </a:t>
            </a:r>
            <a:r>
              <a:rPr lang="en-US" b="1"/>
              <a:t>La elegibilidad para este tipo de programas no está determinada por pruebas de ingresos o bienes y, como tales, no deben interrumpirse como resultado de un acuerdo. </a:t>
            </a:r>
            <a:r>
              <a:rPr lang="en-US"/>
              <a:t>Entre ellas se incluyen:</a:t>
            </a:r>
            <a:endParaRPr/>
          </a:p>
          <a:p>
            <a:pPr marL="0" lvl="0" indent="0" algn="l" rtl="0">
              <a:spcBef>
                <a:spcPts val="0"/>
              </a:spcBef>
              <a:spcAft>
                <a:spcPts val="0"/>
              </a:spcAft>
              <a:buNone/>
            </a:pPr>
            <a:endParaRPr/>
          </a:p>
          <a:p>
            <a:pPr marL="167655" lvl="0" indent="-167655" algn="l" rtl="0">
              <a:spcBef>
                <a:spcPts val="0"/>
              </a:spcBef>
              <a:spcAft>
                <a:spcPts val="0"/>
              </a:spcAft>
              <a:buClr>
                <a:schemeClr val="dk1"/>
              </a:buClr>
              <a:buSzPts val="1200"/>
              <a:buFont typeface="Arial"/>
              <a:buChar char="•"/>
            </a:pPr>
            <a:r>
              <a:rPr lang="en-US" b="1"/>
              <a:t>Seguro de Incapacidad de la Seguridad Social (SSDI): </a:t>
            </a:r>
            <a:r>
              <a:rPr lang="en-US"/>
              <a:t>Otorga prestaciones de la Seguridad Social al beneficiario en función de dos factores: 1) el número de años de empleo durante los cuales la persona cotizó a la Seguridad Social a través del impuesto FICA y 2) la determinación de la Seguridad Social de que la persona está incapacitada.</a:t>
            </a:r>
            <a:endParaRPr/>
          </a:p>
          <a:p>
            <a:pPr marL="167655" lvl="0" indent="-167655" algn="l" rtl="0">
              <a:spcBef>
                <a:spcPts val="0"/>
              </a:spcBef>
              <a:spcAft>
                <a:spcPts val="0"/>
              </a:spcAft>
              <a:buClr>
                <a:schemeClr val="dk1"/>
              </a:buClr>
              <a:buSzPts val="1200"/>
              <a:buFont typeface="Arial"/>
              <a:buChar char="•"/>
            </a:pPr>
            <a:r>
              <a:rPr lang="en-US" b="1"/>
              <a:t>Ingresos por jubilación de la Seguridad Social: </a:t>
            </a:r>
            <a:r>
              <a:rPr lang="en-US"/>
              <a:t>Proporciona prestaciones de jubilación de la Seguridad Social para un contribuyente de los Estados Unidos que cumpla los requisitos de la Seguridad Social y haya recibido créditos por los ingresos obtenidos en función de su historial laboral anterior.</a:t>
            </a:r>
            <a:endParaRPr/>
          </a:p>
          <a:p>
            <a:pPr marL="167655" lvl="0" indent="-167655" algn="l" rtl="0">
              <a:spcBef>
                <a:spcPts val="0"/>
              </a:spcBef>
              <a:spcAft>
                <a:spcPts val="0"/>
              </a:spcAft>
              <a:buClr>
                <a:schemeClr val="dk1"/>
              </a:buClr>
              <a:buSzPts val="1200"/>
              <a:buFont typeface="Arial"/>
              <a:buChar char="•"/>
            </a:pPr>
            <a:r>
              <a:rPr lang="en-US" b="1"/>
              <a:t>Medicare: </a:t>
            </a:r>
            <a:r>
              <a:rPr lang="en-US"/>
              <a:t>Programa de seguro médico administrado por el gobierno federal para personas mayores de 65 años, algunas personas discapacitadas menores de 65 años y personas que cumplen otros criterios de elegibilidad. Las personas que reciben prestaciones del SSDI pueden optar a Medicare después de haber recibido prestaciones del SSDI durante 24 meses.</a:t>
            </a:r>
            <a:endParaRPr/>
          </a:p>
          <a:p>
            <a:pPr marL="0" lvl="0" indent="0" algn="l" rtl="0">
              <a:spcBef>
                <a:spcPts val="0"/>
              </a:spcBef>
              <a:spcAft>
                <a:spcPts val="0"/>
              </a:spcAft>
              <a:buNone/>
            </a:pPr>
            <a:endParaRPr b="1"/>
          </a:p>
          <a:p>
            <a:pPr marL="0" lvl="0" indent="0" algn="l" rtl="0">
              <a:spcBef>
                <a:spcPts val="0"/>
              </a:spcBef>
              <a:spcAft>
                <a:spcPts val="0"/>
              </a:spcAft>
              <a:buNone/>
            </a:pPr>
            <a:r>
              <a:rPr lang="en-US" b="1"/>
              <a:t>Prestaciones en función de las necesidades:</a:t>
            </a:r>
            <a:endParaRPr/>
          </a:p>
          <a:p>
            <a:pPr marL="0" lvl="0" indent="0" algn="l" rtl="0">
              <a:spcBef>
                <a:spcPts val="0"/>
              </a:spcBef>
              <a:spcAft>
                <a:spcPts val="0"/>
              </a:spcAft>
              <a:buNone/>
            </a:pPr>
            <a:r>
              <a:rPr lang="en-US"/>
              <a:t>Muchas personas jubiladas y discapacitadas que perciben prestaciones también reciben prestaciones condicionadas a los recursos (o ayudas públicas) en función de sus necesidades. </a:t>
            </a:r>
            <a:r>
              <a:rPr lang="en-US" b="1"/>
              <a:t>Estos tipos de programas </a:t>
            </a:r>
            <a:r>
              <a:rPr lang="en-US" b="1" u="sng"/>
              <a:t>tienen pruebas de ingresos y/o activos</a:t>
            </a:r>
            <a:r>
              <a:rPr lang="en-US" b="1"/>
              <a:t>, y </a:t>
            </a:r>
            <a:r>
              <a:rPr lang="en-US" b="1" u="sng"/>
              <a:t>podrían interrumpirse </a:t>
            </a:r>
            <a:r>
              <a:rPr lang="en-US" b="1"/>
              <a:t>como resultado de un acuerdo </a:t>
            </a:r>
            <a:r>
              <a:rPr lang="en-US"/>
              <a:t>o cualquier infusión de efectivo/activos, como un regalo bienintencionado o una herencia. Entre ellos se incluyen:</a:t>
            </a:r>
            <a:endParaRPr/>
          </a:p>
          <a:p>
            <a:pPr marL="0" lvl="0" indent="0" algn="l" rtl="0">
              <a:spcBef>
                <a:spcPts val="0"/>
              </a:spcBef>
              <a:spcAft>
                <a:spcPts val="0"/>
              </a:spcAft>
              <a:buNone/>
            </a:pPr>
            <a:endParaRPr/>
          </a:p>
          <a:p>
            <a:pPr marL="167655" lvl="0" indent="-167655" algn="l" rtl="0">
              <a:spcBef>
                <a:spcPts val="0"/>
              </a:spcBef>
              <a:spcAft>
                <a:spcPts val="0"/>
              </a:spcAft>
              <a:buClr>
                <a:schemeClr val="dk1"/>
              </a:buClr>
              <a:buSzPts val="1200"/>
              <a:buFont typeface="Arial"/>
              <a:buChar char="•"/>
            </a:pPr>
            <a:r>
              <a:rPr lang="en-US" b="1"/>
              <a:t>Seguridad de Ingreso Suplementario (SSI): </a:t>
            </a:r>
            <a:r>
              <a:rPr lang="en-US"/>
              <a:t>Se trata de un programa federal de ingresos suplementarios diseñado para ayudar a las personas discapacitadas, ciegas y mayores que tienen pocos o ningún ingreso. Esta prestación proporciona dinero en efectivo para cubrir necesidades básicas como alimentos, ropa y alojamiento.</a:t>
            </a:r>
            <a:endParaRPr/>
          </a:p>
          <a:p>
            <a:pPr marL="167655" lvl="0" indent="-167655" algn="l" rtl="0">
              <a:spcBef>
                <a:spcPts val="0"/>
              </a:spcBef>
              <a:spcAft>
                <a:spcPts val="0"/>
              </a:spcAft>
              <a:buClr>
                <a:schemeClr val="dk1"/>
              </a:buClr>
              <a:buSzPts val="1200"/>
              <a:buFont typeface="Arial"/>
              <a:buChar char="•"/>
            </a:pPr>
            <a:r>
              <a:rPr lang="en-US" b="1"/>
              <a:t>Medicaid: </a:t>
            </a:r>
            <a:r>
              <a:rPr lang="en-US"/>
              <a:t>Este programa es administrado por los estados, pero financiado conjuntamente por el gobierno federal y los estados. Proporciona cobertura médica a personas y familias con bajos ingresos. En muchos estados, las personas discapacitadas que cumplen los requisitos para recibir SSI pasan automáticamente a tener derecho a Medicaid.</a:t>
            </a:r>
            <a:endParaRPr/>
          </a:p>
          <a:p>
            <a:pPr marL="167655" lvl="0" indent="-167655" algn="l" rtl="0">
              <a:spcBef>
                <a:spcPts val="0"/>
              </a:spcBef>
              <a:spcAft>
                <a:spcPts val="0"/>
              </a:spcAft>
              <a:buClr>
                <a:schemeClr val="dk1"/>
              </a:buClr>
              <a:buSzPts val="1200"/>
              <a:buFont typeface="Arial"/>
              <a:buChar char="•"/>
            </a:pPr>
            <a:r>
              <a:rPr lang="en-US" b="1"/>
              <a:t>Programa Suplementario de Asistencia Nutricional (SNAP): </a:t>
            </a:r>
            <a:r>
              <a:rPr lang="en-US"/>
              <a:t>Se trata de un programa estatal, antes conocido como Cupones para Alimentos, que ayuda a las personas y familias con bajos ingresos a comprar alimentos. Cada estado y/o condado puede tener sus propios requisitos de ingresos y bienes para acceder a la ayuda alimentaria.</a:t>
            </a:r>
            <a:endParaRPr/>
          </a:p>
          <a:p>
            <a:pPr marL="167655" lvl="0" indent="-167655" algn="l" rtl="0">
              <a:spcBef>
                <a:spcPts val="0"/>
              </a:spcBef>
              <a:spcAft>
                <a:spcPts val="0"/>
              </a:spcAft>
              <a:buClr>
                <a:schemeClr val="dk1"/>
              </a:buClr>
              <a:buSzPts val="1200"/>
              <a:buFont typeface="Arial"/>
              <a:buChar char="•"/>
            </a:pPr>
            <a:r>
              <a:rPr lang="en-US" b="1"/>
              <a:t>Ayuda Temporal para Familias Necesitadas (TANF): </a:t>
            </a:r>
            <a:r>
              <a:rPr lang="en-US"/>
              <a:t>Se trata de un programa estatal que proporciona ayuda económica y médica temporal a las familias necesitadas. La elegibilidad se basa en el tamaño de la familia y los ingresos.</a:t>
            </a:r>
            <a:endParaRPr/>
          </a:p>
          <a:p>
            <a:pPr marL="167655" lvl="0" indent="-167655" algn="l" rtl="0">
              <a:spcBef>
                <a:spcPts val="0"/>
              </a:spcBef>
              <a:spcAft>
                <a:spcPts val="0"/>
              </a:spcAft>
              <a:buClr>
                <a:schemeClr val="dk1"/>
              </a:buClr>
              <a:buSzPts val="1200"/>
              <a:buFont typeface="Arial"/>
              <a:buChar char="•"/>
            </a:pPr>
            <a:r>
              <a:rPr lang="en-US" b="1"/>
              <a:t>Vivienda subvencionada: </a:t>
            </a:r>
            <a:r>
              <a:rPr lang="en-US"/>
              <a:t>Este programa ayuda con el coste de la vivienda y el alquiler. Suele denominarse vivienda del HUD y/o de la Sección 8.</a:t>
            </a:r>
            <a:endParaRPr/>
          </a:p>
          <a:p>
            <a:pPr marL="167655" lvl="0" indent="-167655" algn="l" rtl="0">
              <a:spcBef>
                <a:spcPts val="0"/>
              </a:spcBef>
              <a:spcAft>
                <a:spcPts val="0"/>
              </a:spcAft>
              <a:buClr>
                <a:schemeClr val="dk1"/>
              </a:buClr>
              <a:buSzPts val="1200"/>
              <a:buFont typeface="Arial"/>
              <a:buChar char="•"/>
            </a:pPr>
            <a:r>
              <a:rPr lang="en-US" b="1"/>
              <a:t>Programa de Seguro Médico Infantil (CHIP): </a:t>
            </a:r>
            <a:r>
              <a:rPr lang="en-US"/>
              <a:t>Este programa, administrado por los estados, ofrece cobertura médica a los niños cuyas familias tienen ingresos demasiado altos para optar a Medicaid, pero demasiado bajos para permitirse una cobertura sanitaria privada.</a:t>
            </a:r>
            <a:endParaRPr/>
          </a:p>
        </p:txBody>
      </p:sp>
      <p:sp>
        <p:nvSpPr>
          <p:cNvPr id="493" name="Google Shape;493;p20: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Voya y sus representantes no proporcionan asesoramiento legal o fiscal. Debe consultar a un asesor legal/fiscal para ese tipo de cuestiones. </a:t>
            </a:r>
            <a:endParaRPr/>
          </a:p>
          <a:p>
            <a:pPr marL="0" lvl="0" indent="0" algn="l" rtl="0">
              <a:spcBef>
                <a:spcPts val="0"/>
              </a:spcBef>
              <a:spcAft>
                <a:spcPts val="0"/>
              </a:spcAft>
              <a:buNone/>
            </a:pPr>
            <a:endParaRPr/>
          </a:p>
          <a:p>
            <a:pPr marL="0" lvl="0" indent="0" algn="l" rtl="0">
              <a:spcBef>
                <a:spcPts val="0"/>
              </a:spcBef>
              <a:spcAft>
                <a:spcPts val="0"/>
              </a:spcAft>
              <a:buNone/>
            </a:pPr>
            <a:r>
              <a:rPr lang="en-US"/>
              <a:t>Permítanme empezar dándoles una visión general de lo que vamos a tratar hoy. En primer lugar, voy a mostrarte un cronograma con las principales fases de planificación resaltadas. Espero que puedan visualizar en qué punto de esta línea de tiempo se encuentran, en qué fase se encuentran en este momento y qué les puede deparar el futuro. En la planificación de necesidades especiales, al verse afectada por tantas leyes y normativas, el tiempo es fundamental.</a:t>
            </a:r>
            <a:endParaRPr/>
          </a:p>
          <a:p>
            <a:pPr marL="0" lvl="0" indent="0" algn="l" rtl="0">
              <a:spcBef>
                <a:spcPts val="0"/>
              </a:spcBef>
              <a:spcAft>
                <a:spcPts val="0"/>
              </a:spcAft>
              <a:buNone/>
            </a:pPr>
            <a:endParaRPr/>
          </a:p>
          <a:p>
            <a:pPr marL="0" lvl="0" indent="0" algn="l" rtl="0">
              <a:spcBef>
                <a:spcPts val="0"/>
              </a:spcBef>
              <a:spcAft>
                <a:spcPts val="0"/>
              </a:spcAft>
              <a:buNone/>
            </a:pPr>
            <a:r>
              <a:rPr lang="en-US"/>
              <a:t>Una vez que hemos hecho este repaso cronológico de las etapas de la vida, quiero cambiar un poco de marcha y centrarme en tres áreas en las que podrías tener activos o recursos.</a:t>
            </a:r>
            <a:endParaRPr/>
          </a:p>
          <a:p>
            <a:pPr marL="0" lvl="0" indent="0" algn="l" rtl="0">
              <a:spcBef>
                <a:spcPts val="0"/>
              </a:spcBef>
              <a:spcAft>
                <a:spcPts val="0"/>
              </a:spcAft>
              <a:buNone/>
            </a:pPr>
            <a:endParaRPr/>
          </a:p>
          <a:p>
            <a:pPr marL="0" lvl="0" indent="0" algn="l" rtl="0">
              <a:spcBef>
                <a:spcPts val="0"/>
              </a:spcBef>
              <a:spcAft>
                <a:spcPts val="0"/>
              </a:spcAft>
              <a:buNone/>
            </a:pPr>
            <a:r>
              <a:rPr lang="en-US"/>
              <a:t>A continuación, una vez que hayamos identificado estos recursos potenciales, veremos qué lugar ocupan en su planificación futura. Aquí entraremos en lo que debe y no debe figurar en su testamento, por ejemplo.</a:t>
            </a:r>
            <a:endParaRPr/>
          </a:p>
          <a:p>
            <a:pPr marL="0" lvl="0" indent="0" algn="l" rtl="0">
              <a:spcBef>
                <a:spcPts val="0"/>
              </a:spcBef>
              <a:spcAft>
                <a:spcPts val="0"/>
              </a:spcAft>
              <a:buNone/>
            </a:pPr>
            <a:endParaRPr/>
          </a:p>
          <a:p>
            <a:pPr marL="0" lvl="0" indent="0" algn="l" rtl="0">
              <a:spcBef>
                <a:spcPts val="0"/>
              </a:spcBef>
              <a:spcAft>
                <a:spcPts val="0"/>
              </a:spcAft>
              <a:buNone/>
            </a:pPr>
            <a:r>
              <a:rPr lang="en-US"/>
              <a:t>Las prestaciones, el cuarto apartado de esta agenda, son las prestaciones públicas, como la Seguridad Social y Medicare. Hablaremos de lo que hace que una persona tenga derecho o no a cada una de ellas, y de cómo maximizar sus posibilidades de seguir teniendo derecho.</a:t>
            </a:r>
            <a:endParaRPr/>
          </a:p>
          <a:p>
            <a:pPr marL="0" lvl="0" indent="0" algn="l" rtl="0">
              <a:spcBef>
                <a:spcPts val="0"/>
              </a:spcBef>
              <a:spcAft>
                <a:spcPts val="0"/>
              </a:spcAft>
              <a:buNone/>
            </a:pPr>
            <a:endParaRPr/>
          </a:p>
          <a:p>
            <a:pPr marL="0" lvl="0" indent="0" algn="l" rtl="0">
              <a:spcBef>
                <a:spcPts val="0"/>
              </a:spcBef>
              <a:spcAft>
                <a:spcPts val="0"/>
              </a:spcAft>
              <a:buNone/>
            </a:pPr>
            <a:r>
              <a:rPr lang="en-US"/>
              <a:t>Por último, repasaremos algunos instrumentos legales, como los poderes notariales, las tutelas y los fideicomisos para necesidades especiales.</a:t>
            </a:r>
            <a:endParaRPr/>
          </a:p>
          <a:p>
            <a:pPr marL="0" lvl="0" indent="0" algn="l" rtl="0">
              <a:spcBef>
                <a:spcPts val="0"/>
              </a:spcBef>
              <a:spcAft>
                <a:spcPts val="0"/>
              </a:spcAft>
              <a:buNone/>
            </a:pPr>
            <a:endParaRPr/>
          </a:p>
          <a:p>
            <a:pPr marL="0" lvl="0" indent="0" algn="l" rtl="0">
              <a:spcBef>
                <a:spcPts val="0"/>
              </a:spcBef>
              <a:spcAft>
                <a:spcPts val="0"/>
              </a:spcAft>
              <a:buNone/>
            </a:pPr>
            <a:r>
              <a:rPr lang="en-US"/>
              <a:t>Después de tratar estos cinco puntos, habrá un turno de preguntas y respuestas. Estoy seguro de que algunos de ustedes tendrán muchas preguntas.</a:t>
            </a:r>
            <a:endParaRPr/>
          </a:p>
        </p:txBody>
      </p:sp>
      <p:sp>
        <p:nvSpPr>
          <p:cNvPr id="71" name="Google Shape;71;p3: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1: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1: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solidFill>
                  <a:schemeClr val="dk1"/>
                </a:solidFill>
                <a:latin typeface="Arial"/>
                <a:ea typeface="Arial"/>
                <a:cs typeface="Arial"/>
                <a:sym typeface="Arial"/>
              </a:rPr>
              <a:t>Las personas con derecho a percibir una pensión de jubilación de la Seguridad Social o una pensión de invalidez de la Seguridad Social deben tener en cuenta que su cónyuge, ex cónyuge, hijos menores de 18 años e hijos adultos con discapacidad pueden tener derecho a percibir prestaciones en función de su historial de ingresos.</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https://www.ssa.gov/pubs/EN-05-10029.pdf</a:t>
            </a:r>
            <a:endParaRPr/>
          </a:p>
          <a:p>
            <a:pPr marL="0" lvl="0" indent="0" algn="l" rtl="0">
              <a:spcBef>
                <a:spcPts val="0"/>
              </a:spcBef>
              <a:spcAft>
                <a:spcPts val="0"/>
              </a:spcAft>
              <a:buNone/>
            </a:pPr>
            <a:endParaRPr/>
          </a:p>
          <a:p>
            <a:pPr marL="0" lvl="0" indent="0" algn="l" rtl="0">
              <a:spcBef>
                <a:spcPts val="0"/>
              </a:spcBef>
              <a:spcAft>
                <a:spcPts val="0"/>
              </a:spcAft>
              <a:buNone/>
            </a:pPr>
            <a:r>
              <a:rPr lang="en-US"/>
              <a:t>Prestaciones familiares máximas Existe un límite en las prestaciones que podemos abonarle a usted y a otros miembros de su familia cada mes. El límite varía entre el 150 y el 180 por ciento de la cuantía de la prestación del trabajador fallecido.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8" name="Google Shape;508;p21: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2: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2: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sz="900"/>
              <a:t>Cuando presenta una solicitud de prestaciones por incapacidad a la Seguridad Social, siempre comprobamos si cumple los requisitos para acogerse a nuestros dos programas.</a:t>
            </a:r>
            <a:endParaRPr/>
          </a:p>
          <a:p>
            <a:pPr marL="0" lvl="0" indent="0" algn="l" rtl="0">
              <a:spcBef>
                <a:spcPts val="0"/>
              </a:spcBef>
              <a:spcAft>
                <a:spcPts val="0"/>
              </a:spcAft>
              <a:buNone/>
            </a:pPr>
            <a:r>
              <a:rPr lang="en-US" sz="900"/>
              <a:t>Se aplican los mismos requisitos médicos a ambos programas, pero los requisitos no médicos difieren.</a:t>
            </a:r>
            <a:endParaRPr/>
          </a:p>
          <a:p>
            <a:pPr marL="0" lvl="0" indent="0" algn="l" rtl="0">
              <a:spcBef>
                <a:spcPts val="0"/>
              </a:spcBef>
              <a:spcAft>
                <a:spcPts val="0"/>
              </a:spcAft>
              <a:buNone/>
            </a:pPr>
            <a:endParaRPr sz="900"/>
          </a:p>
          <a:p>
            <a:pPr marL="0" lvl="0" indent="0" algn="l" rtl="0">
              <a:spcBef>
                <a:spcPts val="0"/>
              </a:spcBef>
              <a:spcAft>
                <a:spcPts val="0"/>
              </a:spcAft>
              <a:buNone/>
            </a:pPr>
            <a:r>
              <a:rPr lang="en-US" sz="900"/>
              <a:t>El personal de su oficina local de la Seguridad Social revisa su elegibilidad no médica. Si cumple los requisitos no médicos para el SSDI, la SSI o ambos programas, enviamos su solicitud -o solicitudes- a un examinador médico que trabaja para el estado de ___(su estado).</a:t>
            </a:r>
            <a:endParaRPr/>
          </a:p>
          <a:p>
            <a:pPr marL="0" lvl="0" indent="0" algn="l" rtl="0">
              <a:spcBef>
                <a:spcPts val="0"/>
              </a:spcBef>
              <a:spcAft>
                <a:spcPts val="0"/>
              </a:spcAft>
              <a:buNone/>
            </a:pPr>
            <a:endParaRPr sz="900"/>
          </a:p>
          <a:p>
            <a:pPr marL="0" lvl="0" indent="0" algn="l" rtl="0">
              <a:spcBef>
                <a:spcPts val="0"/>
              </a:spcBef>
              <a:spcAft>
                <a:spcPts val="0"/>
              </a:spcAft>
              <a:buNone/>
            </a:pPr>
            <a:r>
              <a:rPr lang="en-US" sz="900"/>
              <a:t>En concreto, los examinadores médicos trabajan para una agencia estatal denominada Servicio de Determinación de Incapacidades, o DDS (Disability Determination Service). Una vez que el examinador médico toma una decisión médica sobre su solicitud, usted recibe una notificación por correo y su oficina local de la Seguridad Social la recibe por vía electrónica. Si aprueban su solicitud, empezará a recibir las prestaciones mensuales por incapacidad. Si se la deniegan, dispone de 60 días para presentar un recurso.</a:t>
            </a:r>
            <a:endParaRPr/>
          </a:p>
          <a:p>
            <a:pPr marL="0" lvl="0" indent="0" algn="l" rtl="0">
              <a:spcBef>
                <a:spcPts val="0"/>
              </a:spcBef>
              <a:spcAft>
                <a:spcPts val="0"/>
              </a:spcAft>
              <a:buNone/>
            </a:pPr>
            <a:endParaRPr sz="900"/>
          </a:p>
          <a:p>
            <a:pPr marL="0" lvl="0" indent="0" algn="l" rtl="0">
              <a:spcBef>
                <a:spcPts val="0"/>
              </a:spcBef>
              <a:spcAft>
                <a:spcPts val="0"/>
              </a:spcAft>
              <a:buNone/>
            </a:pPr>
            <a:r>
              <a:rPr lang="en-US" sz="900"/>
              <a:t>En el caso del SSDI, debe tener un historial laboral reciente para poder percibir las prestaciones. Los adultos deben haber trabajado y obtenido créditos de la Seguridad Social en 5 de los 10 años anteriores al inicio de la discapacidad.</a:t>
            </a:r>
            <a:endParaRPr/>
          </a:p>
          <a:p>
            <a:pPr marL="0" lvl="0" indent="0" algn="l" rtl="0">
              <a:spcBef>
                <a:spcPts val="0"/>
              </a:spcBef>
              <a:spcAft>
                <a:spcPts val="0"/>
              </a:spcAft>
              <a:buNone/>
            </a:pPr>
            <a:endParaRPr sz="900"/>
          </a:p>
          <a:p>
            <a:pPr marL="0" lvl="0" indent="0" algn="l" rtl="0">
              <a:spcBef>
                <a:spcPts val="0"/>
              </a:spcBef>
              <a:spcAft>
                <a:spcPts val="0"/>
              </a:spcAft>
              <a:buNone/>
            </a:pPr>
            <a:r>
              <a:rPr lang="en-US" sz="900"/>
              <a:t>Para los trabajadores más jóvenes, sin embargo, se requiere menos trabajo. Por ejemplo:</a:t>
            </a:r>
            <a:endParaRPr/>
          </a:p>
          <a:p>
            <a:pPr marL="0" lvl="0" indent="0" algn="l" rtl="0">
              <a:spcBef>
                <a:spcPts val="0"/>
              </a:spcBef>
              <a:spcAft>
                <a:spcPts val="0"/>
              </a:spcAft>
              <a:buNone/>
            </a:pPr>
            <a:endParaRPr sz="900"/>
          </a:p>
          <a:p>
            <a:pPr marL="0" lvl="0" indent="-57150" algn="l" rtl="0">
              <a:spcBef>
                <a:spcPts val="180"/>
              </a:spcBef>
              <a:spcAft>
                <a:spcPts val="0"/>
              </a:spcAft>
              <a:buClr>
                <a:srgbClr val="A8C0F6"/>
              </a:buClr>
              <a:buSzPts val="900"/>
              <a:buFont typeface="Noto Sans Symbols"/>
              <a:buChar char="▪"/>
            </a:pPr>
            <a:r>
              <a:rPr lang="en-US" sz="900" u="sng"/>
              <a:t> Antes de los 24 años:</a:t>
            </a:r>
            <a:endParaRPr/>
          </a:p>
          <a:p>
            <a:pPr marL="603088" lvl="1" indent="-164478" algn="l" rtl="0">
              <a:spcBef>
                <a:spcPts val="180"/>
              </a:spcBef>
              <a:spcAft>
                <a:spcPts val="0"/>
              </a:spcAft>
              <a:buClr>
                <a:schemeClr val="dk1"/>
              </a:buClr>
              <a:buSzPts val="900"/>
              <a:buFont typeface="Arial"/>
              <a:buChar char="•"/>
            </a:pPr>
            <a:r>
              <a:rPr lang="en-US" sz="900"/>
              <a:t>1 ½ años de trabajo en un periodo de tres años antes de quedar discapacitado</a:t>
            </a:r>
            <a:endParaRPr/>
          </a:p>
          <a:p>
            <a:pPr marL="0" lvl="0" indent="-57150" algn="l" rtl="0">
              <a:spcBef>
                <a:spcPts val="180"/>
              </a:spcBef>
              <a:spcAft>
                <a:spcPts val="0"/>
              </a:spcAft>
              <a:buClr>
                <a:srgbClr val="A8C0F6"/>
              </a:buClr>
              <a:buSzPts val="900"/>
              <a:buFont typeface="Noto Sans Symbols"/>
              <a:buChar char="▪"/>
            </a:pPr>
            <a:r>
              <a:rPr lang="en-US" sz="900" u="sng"/>
              <a:t> De 24 a 31 años:</a:t>
            </a:r>
            <a:endParaRPr/>
          </a:p>
          <a:p>
            <a:pPr marL="457200" lvl="1" indent="-57150" algn="l" rtl="0">
              <a:spcBef>
                <a:spcPts val="180"/>
              </a:spcBef>
              <a:spcAft>
                <a:spcPts val="0"/>
              </a:spcAft>
              <a:buClr>
                <a:srgbClr val="A8C0F6"/>
              </a:buClr>
              <a:buSzPts val="900"/>
              <a:buFont typeface="Noto Sans Symbols"/>
              <a:buChar char="▪"/>
            </a:pPr>
            <a:r>
              <a:rPr lang="en-US" sz="900"/>
              <a:t>trabajo durante la mitad del tiempo transcurrido entre los 21 años y el momento en que comenzó la discapacidad</a:t>
            </a:r>
            <a:endParaRPr/>
          </a:p>
          <a:p>
            <a:pPr marL="0" lvl="0" indent="-57150" algn="l" rtl="0">
              <a:spcBef>
                <a:spcPts val="180"/>
              </a:spcBef>
              <a:spcAft>
                <a:spcPts val="0"/>
              </a:spcAft>
              <a:buClr>
                <a:srgbClr val="A8C0F6"/>
              </a:buClr>
              <a:buSzPts val="900"/>
              <a:buFont typeface="Noto Sans Symbols"/>
              <a:buChar char="▪"/>
            </a:pPr>
            <a:r>
              <a:rPr lang="en-US" sz="900" u="sng"/>
              <a:t>31 años o más:</a:t>
            </a:r>
            <a:endParaRPr/>
          </a:p>
          <a:p>
            <a:pPr marL="457200" lvl="1" indent="-57150" algn="l" rtl="0">
              <a:spcBef>
                <a:spcPts val="180"/>
              </a:spcBef>
              <a:spcAft>
                <a:spcPts val="0"/>
              </a:spcAft>
              <a:buClr>
                <a:srgbClr val="A8C0F6"/>
              </a:buClr>
              <a:buSzPts val="900"/>
              <a:buFont typeface="Noto Sans Symbols"/>
              <a:buChar char="▪"/>
            </a:pPr>
            <a:r>
              <a:rPr lang="en-US" sz="900"/>
              <a:t>trabajo durante cinco de los diez años anteriores al </a:t>
            </a:r>
            <a:r>
              <a:rPr lang="en-US" sz="900" i="1"/>
              <a:t>inicio de</a:t>
            </a:r>
            <a:r>
              <a:rPr lang="en-US" sz="900"/>
              <a:t> la discapacidad </a:t>
            </a:r>
            <a:endParaRPr/>
          </a:p>
          <a:p>
            <a:pPr marL="0" lvl="0" indent="0" algn="l" rtl="0">
              <a:spcBef>
                <a:spcPts val="0"/>
              </a:spcBef>
              <a:spcAft>
                <a:spcPts val="0"/>
              </a:spcAft>
              <a:buNone/>
            </a:pPr>
            <a:endParaRPr sz="900"/>
          </a:p>
          <a:p>
            <a:pPr marL="0" lvl="0" indent="0" algn="l" rtl="0">
              <a:spcBef>
                <a:spcPts val="0"/>
              </a:spcBef>
              <a:spcAft>
                <a:spcPts val="0"/>
              </a:spcAft>
              <a:buNone/>
            </a:pPr>
            <a:r>
              <a:rPr lang="en-US" sz="900"/>
              <a:t>Sin embargo, dado que no es necesario trabajar y obtener la condición de asegurado para percibir la SSI, los bebés y las personas mayores que nunca han trabajado pueden recibir prestaciones de la SSI. Solo tienen que ser ciegos, discapacitados o mayores de 65 años y tener ingresos y recursos limitados.</a:t>
            </a:r>
            <a:endParaRPr/>
          </a:p>
          <a:p>
            <a:pPr marL="0" lvl="0" indent="0" algn="l" rtl="0">
              <a:spcBef>
                <a:spcPts val="0"/>
              </a:spcBef>
              <a:spcAft>
                <a:spcPts val="0"/>
              </a:spcAft>
              <a:buNone/>
            </a:pPr>
            <a:endParaRPr sz="900"/>
          </a:p>
          <a:p>
            <a:pPr marL="0" lvl="0" indent="0" algn="l" rtl="0">
              <a:spcBef>
                <a:spcPts val="0"/>
              </a:spcBef>
              <a:spcAft>
                <a:spcPts val="0"/>
              </a:spcAft>
              <a:buNone/>
            </a:pPr>
            <a:r>
              <a:rPr lang="en-US" sz="900"/>
              <a:t>La Seguridad Social tiene una serie de normas específicas que se aplican a los beneficiarios por incapacidad. Si recibe prestaciones por incapacidad de la Seguridad Social o pagos de la Seguridad de Ingreso Suplementario, </a:t>
            </a:r>
            <a:r>
              <a:rPr lang="en-US" sz="900" b="1"/>
              <a:t>debe declarar todos sus ingresos a la Seguridad Social</a:t>
            </a:r>
            <a:r>
              <a:rPr lang="en-US" sz="900"/>
              <a:t>. </a:t>
            </a:r>
            <a:endParaRPr/>
          </a:p>
          <a:p>
            <a:pPr marL="0" lvl="0" indent="0" algn="l" rtl="0">
              <a:spcBef>
                <a:spcPts val="0"/>
              </a:spcBef>
              <a:spcAft>
                <a:spcPts val="0"/>
              </a:spcAft>
              <a:buNone/>
            </a:pPr>
            <a:endParaRPr sz="900"/>
          </a:p>
          <a:p>
            <a:pPr marL="0" lvl="0" indent="0" algn="l" rtl="0">
              <a:spcBef>
                <a:spcPts val="0"/>
              </a:spcBef>
              <a:spcAft>
                <a:spcPts val="0"/>
              </a:spcAft>
              <a:buNone/>
            </a:pPr>
            <a:endParaRPr sz="900"/>
          </a:p>
        </p:txBody>
      </p:sp>
      <p:sp>
        <p:nvSpPr>
          <p:cNvPr id="523" name="Google Shape;523;p22: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3:notes"/>
          <p:cNvSpPr>
            <a:spLocks noGrp="1" noRot="1" noChangeAspect="1"/>
          </p:cNvSpPr>
          <p:nvPr>
            <p:ph type="sldImg" idx="2"/>
          </p:nvPr>
        </p:nvSpPr>
        <p:spPr>
          <a:xfrm>
            <a:off x="1179513" y="693738"/>
            <a:ext cx="4614862" cy="3462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4" name="Google Shape;534;p23: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La Prestación por Discapacidad en la Infancia (CDB) es quizá la prestación más olvidada a la que pueden acogerse muchas familias. </a:t>
            </a:r>
            <a:endParaRPr/>
          </a:p>
          <a:p>
            <a:pPr marL="0" lvl="0" indent="0" algn="l" rtl="0">
              <a:spcBef>
                <a:spcPts val="0"/>
              </a:spcBef>
              <a:spcAft>
                <a:spcPts val="0"/>
              </a:spcAft>
              <a:buNone/>
            </a:pPr>
            <a:r>
              <a:rPr lang="en-US"/>
              <a:t>Cuando uno de los progenitores alcanza un acontecimiento vital desencadenante y reclama sus prestaciones de la Seguridad Social, sus hijos o hijos adultos con discapacidad pueden tener derecho a percibir aproximadamente el 50 % de la cuantía total de la jubilación del progenitor. </a:t>
            </a:r>
            <a:endParaRPr/>
          </a:p>
          <a:p>
            <a:pPr marL="0" lvl="0" indent="0" algn="l" rtl="0">
              <a:spcBef>
                <a:spcPts val="0"/>
              </a:spcBef>
              <a:spcAft>
                <a:spcPts val="0"/>
              </a:spcAft>
              <a:buNone/>
            </a:pPr>
            <a:r>
              <a:rPr lang="en-US"/>
              <a:t>En caso de fallecimiento de uno de los progenitores, esa prestación puede aumentar hasta el 75%.</a:t>
            </a:r>
            <a:endParaRPr/>
          </a:p>
        </p:txBody>
      </p:sp>
      <p:sp>
        <p:nvSpPr>
          <p:cNvPr id="535" name="Google Shape;535;p23: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22</a:t>
            </a:fld>
            <a:endParaRPr sz="1200">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4: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24: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A menudo emparejado con el SSI, Medicaid proporciona prestaciones esenciales de atención sanitaria y cuidados a largo plazo a personas con discapacidad y sin los recursos necesarios para acceder a programas privados o pagar de su bolsillo.</a:t>
            </a:r>
            <a:endParaRPr/>
          </a:p>
          <a:p>
            <a:pPr marL="0" lvl="0" indent="0" algn="l" rtl="0">
              <a:spcBef>
                <a:spcPts val="0"/>
              </a:spcBef>
              <a:spcAft>
                <a:spcPts val="0"/>
              </a:spcAft>
              <a:buNone/>
            </a:pPr>
            <a:endParaRPr/>
          </a:p>
          <a:p>
            <a:pPr marL="0" lvl="0" indent="0" algn="l" rtl="0">
              <a:spcBef>
                <a:spcPts val="0"/>
              </a:spcBef>
              <a:spcAft>
                <a:spcPts val="0"/>
              </a:spcAft>
              <a:buNone/>
            </a:pPr>
            <a:r>
              <a:rPr lang="en-US" sz="1100"/>
              <a:t>El objetivo del programa es ayudar a las personas con bajos ingresos, pero también hay otros requisitos de elegibilidad. Estos se refieren a la edad, el estado de embarazo, la situación de discapacidad, otros activos y la ciudadanía.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a:t>Medicaid es un programa de bienestar social, o protección social. Los datos de agosto de 2018 muestran que atiende a unos </a:t>
            </a:r>
            <a:r>
              <a:rPr lang="en-US" sz="1100" u="sng">
                <a:solidFill>
                  <a:schemeClr val="hlink"/>
                </a:solidFill>
                <a:hlinkClick r:id="rId3"/>
              </a:rPr>
              <a:t>66,6 millones de </a:t>
            </a:r>
            <a:r>
              <a:rPr lang="en-US" sz="1100"/>
              <a:t>personas.</a:t>
            </a:r>
            <a:endParaRPr/>
          </a:p>
          <a:p>
            <a:pPr marL="0" lvl="0" indent="0" algn="l" rtl="0">
              <a:spcBef>
                <a:spcPts val="0"/>
              </a:spcBef>
              <a:spcAft>
                <a:spcPts val="0"/>
              </a:spcAft>
              <a:buNone/>
            </a:pPr>
            <a:endParaRPr sz="1100"/>
          </a:p>
          <a:p>
            <a:pPr marL="0" lvl="0" indent="0" algn="l" rtl="0">
              <a:spcBef>
                <a:spcPts val="0"/>
              </a:spcBef>
              <a:spcAft>
                <a:spcPts val="0"/>
              </a:spcAft>
              <a:buNone/>
            </a:pPr>
            <a:endParaRPr/>
          </a:p>
          <a:p>
            <a:pPr marL="0" lvl="0" indent="0" algn="l" rtl="0">
              <a:spcBef>
                <a:spcPts val="0"/>
              </a:spcBef>
              <a:spcAft>
                <a:spcPts val="0"/>
              </a:spcAft>
              <a:buNone/>
            </a:pPr>
            <a:r>
              <a:rPr lang="en-US">
                <a:latin typeface="Arial"/>
                <a:ea typeface="Arial"/>
                <a:cs typeface="Arial"/>
                <a:sym typeface="Arial"/>
              </a:rPr>
              <a:t>Cobertura obligatoria - Todos los Estados cubren</a:t>
            </a:r>
            <a:endParaRPr/>
          </a:p>
          <a:p>
            <a:pPr marL="0" lvl="0" indent="0" algn="l" rtl="0">
              <a:spcBef>
                <a:spcPts val="0"/>
              </a:spcBef>
              <a:spcAft>
                <a:spcPts val="0"/>
              </a:spcAft>
              <a:buNone/>
            </a:pPr>
            <a:r>
              <a:rPr lang="en-US">
                <a:latin typeface="Arial"/>
                <a:ea typeface="Arial"/>
                <a:cs typeface="Arial"/>
                <a:sym typeface="Arial"/>
              </a:rPr>
              <a:t>Atención hospitalaria - hospitalaria y ambulatoria</a:t>
            </a:r>
            <a:endParaRPr/>
          </a:p>
          <a:p>
            <a:pPr marL="0" lvl="0" indent="0" algn="l" rtl="0">
              <a:spcBef>
                <a:spcPts val="0"/>
              </a:spcBef>
              <a:spcAft>
                <a:spcPts val="0"/>
              </a:spcAft>
              <a:buNone/>
            </a:pPr>
            <a:r>
              <a:rPr lang="en-US">
                <a:latin typeface="Arial"/>
                <a:ea typeface="Arial"/>
                <a:cs typeface="Arial"/>
                <a:sym typeface="Arial"/>
              </a:rPr>
              <a:t>Radiografías y servicios de laboratorio</a:t>
            </a:r>
            <a:endParaRPr/>
          </a:p>
          <a:p>
            <a:pPr marL="0" lvl="0" indent="0" algn="l" rtl="0">
              <a:spcBef>
                <a:spcPts val="0"/>
              </a:spcBef>
              <a:spcAft>
                <a:spcPts val="0"/>
              </a:spcAft>
              <a:buNone/>
            </a:pPr>
            <a:r>
              <a:rPr lang="en-US">
                <a:latin typeface="Arial"/>
                <a:ea typeface="Arial"/>
                <a:cs typeface="Arial"/>
                <a:sym typeface="Arial"/>
              </a:rPr>
              <a:t>Atención prenatal, vacunas y atención pediátrica</a:t>
            </a:r>
            <a:endParaRPr/>
          </a:p>
          <a:p>
            <a:pPr marL="0" lvl="0" indent="0" algn="l" rtl="0">
              <a:spcBef>
                <a:spcPts val="0"/>
              </a:spcBef>
              <a:spcAft>
                <a:spcPts val="0"/>
              </a:spcAft>
              <a:buNone/>
            </a:pPr>
            <a:r>
              <a:rPr lang="en-US">
                <a:latin typeface="Arial"/>
                <a:ea typeface="Arial"/>
                <a:cs typeface="Arial"/>
                <a:sym typeface="Arial"/>
              </a:rPr>
              <a:t>Servicios de detección precoz y periódica, diagnóstico y tratamiento (EPSDT)</a:t>
            </a:r>
            <a:endParaRPr/>
          </a:p>
          <a:p>
            <a:pPr marL="0" lvl="0" indent="0" algn="l" rtl="0">
              <a:spcBef>
                <a:spcPts val="0"/>
              </a:spcBef>
              <a:spcAft>
                <a:spcPts val="0"/>
              </a:spcAft>
              <a:buNone/>
            </a:pPr>
            <a:r>
              <a:rPr lang="en-US">
                <a:latin typeface="Arial"/>
                <a:ea typeface="Arial"/>
                <a:cs typeface="Arial"/>
                <a:sym typeface="Arial"/>
              </a:rPr>
              <a:t>Servicios de centros de cuidados de larga duración para adultos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Coberturas opcionales - Pueden variar según el Estado</a:t>
            </a:r>
            <a:endParaRPr/>
          </a:p>
          <a:p>
            <a:pPr marL="0" lvl="0" indent="0" algn="l" rtl="0">
              <a:spcBef>
                <a:spcPts val="0"/>
              </a:spcBef>
              <a:spcAft>
                <a:spcPts val="0"/>
              </a:spcAft>
              <a:buNone/>
            </a:pPr>
            <a:r>
              <a:rPr lang="en-US">
                <a:latin typeface="Arial"/>
                <a:ea typeface="Arial"/>
                <a:cs typeface="Arial"/>
                <a:sym typeface="Arial"/>
              </a:rPr>
              <a:t>Medicamentos con receta y dispositivos</a:t>
            </a:r>
            <a:endParaRPr/>
          </a:p>
          <a:p>
            <a:pPr marL="0" lvl="0" indent="0" algn="l" rtl="0">
              <a:spcBef>
                <a:spcPts val="0"/>
              </a:spcBef>
              <a:spcAft>
                <a:spcPts val="0"/>
              </a:spcAft>
              <a:buNone/>
            </a:pPr>
            <a:r>
              <a:rPr lang="en-US">
                <a:latin typeface="Arial"/>
                <a:ea typeface="Arial"/>
                <a:cs typeface="Arial"/>
                <a:sym typeface="Arial"/>
              </a:rPr>
              <a:t>Cuidados respiratorios</a:t>
            </a:r>
            <a:endParaRPr/>
          </a:p>
          <a:p>
            <a:pPr marL="0" lvl="0" indent="0" algn="l" rtl="0">
              <a:spcBef>
                <a:spcPts val="0"/>
              </a:spcBef>
              <a:spcAft>
                <a:spcPts val="0"/>
              </a:spcAft>
              <a:buNone/>
            </a:pPr>
            <a:r>
              <a:rPr lang="en-US">
                <a:latin typeface="Arial"/>
                <a:ea typeface="Arial"/>
                <a:cs typeface="Arial"/>
                <a:sym typeface="Arial"/>
              </a:rPr>
              <a:t>Fisioterapia y rehabilitación</a:t>
            </a:r>
            <a:endParaRPr/>
          </a:p>
          <a:p>
            <a:pPr marL="0" lvl="0" indent="0" algn="l" rtl="0">
              <a:spcBef>
                <a:spcPts val="0"/>
              </a:spcBef>
              <a:spcAft>
                <a:spcPts val="0"/>
              </a:spcAft>
              <a:buNone/>
            </a:pPr>
            <a:r>
              <a:rPr lang="en-US">
                <a:latin typeface="Arial"/>
                <a:ea typeface="Arial"/>
                <a:cs typeface="Arial"/>
                <a:sym typeface="Arial"/>
              </a:rPr>
              <a:t>Servicios dentales</a:t>
            </a:r>
            <a:endParaRPr/>
          </a:p>
          <a:p>
            <a:pPr marL="0" lvl="0" indent="0" algn="l" rtl="0">
              <a:spcBef>
                <a:spcPts val="0"/>
              </a:spcBef>
              <a:spcAft>
                <a:spcPts val="0"/>
              </a:spcAft>
              <a:buNone/>
            </a:pPr>
            <a:r>
              <a:rPr lang="en-US">
                <a:latin typeface="Arial"/>
                <a:ea typeface="Arial"/>
                <a:cs typeface="Arial"/>
                <a:sym typeface="Arial"/>
              </a:rPr>
              <a:t>Transporte sanitario</a:t>
            </a:r>
            <a:endParaRPr/>
          </a:p>
          <a:p>
            <a:pPr marL="0" lvl="0" indent="0" algn="l" rtl="0">
              <a:spcBef>
                <a:spcPts val="0"/>
              </a:spcBef>
              <a:spcAft>
                <a:spcPts val="0"/>
              </a:spcAft>
              <a:buNone/>
            </a:pPr>
            <a:r>
              <a:rPr lang="en-US">
                <a:latin typeface="Arial"/>
                <a:ea typeface="Arial"/>
                <a:cs typeface="Arial"/>
                <a:sym typeface="Arial"/>
              </a:rPr>
              <a:t>Servicios de optometría y gafas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58" name="Google Shape;558;p24: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5: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5: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Antes de 1991, el programa federal Medicaid sólo pagaba los servicios si la persona vivía en una institución. La aprobación de los programas federales de exención de Medicaid permitió a los estados prestar servicios a los consumidores en sus hogares y en sus comunidades.</a:t>
            </a:r>
            <a:endParaRPr/>
          </a:p>
          <a:p>
            <a:pPr marL="0" lvl="0" indent="0" algn="l" rtl="0">
              <a:spcBef>
                <a:spcPts val="0"/>
              </a:spcBef>
              <a:spcAft>
                <a:spcPts val="0"/>
              </a:spcAft>
              <a:buNone/>
            </a:pPr>
            <a:endParaRPr/>
          </a:p>
          <a:p>
            <a:pPr marL="0" lvl="0" indent="0" algn="l" rtl="0">
              <a:spcBef>
                <a:spcPts val="0"/>
              </a:spcBef>
              <a:spcAft>
                <a:spcPts val="0"/>
              </a:spcAft>
              <a:buNone/>
            </a:pPr>
            <a:r>
              <a:rPr lang="en-US"/>
              <a:t>Las exenciones de Medicaid ayudan a prestar servicios a personas que de otro modo estarían en una residencia de ancianos o en un hospital para que reciban cuidados a largo plazo en la comunidad. Aunque existen exenciones para muchas afecciones, nos centramos en las exenciones para personas con discapacidad intelectual, discapacidades del desarrollo y autismo. Cada estado tiene sus propias directrices y requisitos para los programas de exención. </a:t>
            </a:r>
            <a:endParaRPr/>
          </a:p>
          <a:p>
            <a:pPr marL="0" lvl="0" indent="0" algn="l" rtl="0">
              <a:spcBef>
                <a:spcPts val="0"/>
              </a:spcBef>
              <a:spcAft>
                <a:spcPts val="0"/>
              </a:spcAft>
              <a:buNone/>
            </a:pPr>
            <a:endParaRPr/>
          </a:p>
          <a:p>
            <a:pPr marL="0" lvl="0" indent="0" algn="l" rtl="0">
              <a:spcBef>
                <a:spcPts val="0"/>
              </a:spcBef>
              <a:spcAft>
                <a:spcPts val="0"/>
              </a:spcAft>
              <a:buNone/>
            </a:pPr>
            <a:r>
              <a:rPr lang="en-US"/>
              <a:t>Muchas personas que cumplen los requisitos para recibir servicios de exención ni siquiera saben que existen. Si hay una persona discapacitada en su familia, es importante que sepa qué exenciones tiene a su disposición y que no espere a tener una necesidad crítica o una crisis para solicitar los servicios. La espera o el desconocimiento pueden crear tensiones económicas, físicas y emocionales.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El periodo de espera para acceder a un programa de exención puede ser de muchos años y varía según el estado. Por desgracia, la elegibilidad para la exención no se transfiere de un estado a otro. Cada estado determina su propio presupuesto en función de la financiación federal.</a:t>
            </a:r>
            <a:endParaRPr/>
          </a:p>
          <a:p>
            <a:pPr marL="228197" lvl="0" indent="-151997"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b="1"/>
              <a:t>Consulte los recursos locales para obtener más información (las exenciones varían según la zona. El ponente debe hacer los deberes con antelación y proporcionar a los participantes un enlace específico para su zona).</a:t>
            </a:r>
            <a:endParaRPr/>
          </a:p>
          <a:p>
            <a:pPr marL="0" lvl="0" indent="0" algn="l" rtl="0">
              <a:spcBef>
                <a:spcPts val="0"/>
              </a:spcBef>
              <a:spcAft>
                <a:spcPts val="0"/>
              </a:spcAft>
              <a:buNone/>
            </a:pPr>
            <a:endParaRPr/>
          </a:p>
        </p:txBody>
      </p:sp>
      <p:sp>
        <p:nvSpPr>
          <p:cNvPr id="602" name="Google Shape;602;p25: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6: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2" name="Google Shape;612;p26: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Los padres y cuidadores deben ser diligentes e informarse de los programas y servicios disponibles en sus respectivos estados. Muchas comunidades disponen de recursos centralizados como el 2-1-1, una línea telefónica nacional </a:t>
            </a:r>
            <a:r>
              <a:rPr lang="en-US" sz="1100">
                <a:latin typeface="Arial"/>
                <a:ea typeface="Arial"/>
                <a:cs typeface="Arial"/>
                <a:sym typeface="Arial"/>
              </a:rPr>
              <a:t>de información y derivación sobre servicios sanitarios y humanos y otro tipo de asistencia, </a:t>
            </a:r>
            <a:r>
              <a:rPr lang="en-US"/>
              <a:t>pero si no está disponible en su zona, acuda a las oficinas locales de organizaciones nacionales como National Down Syndrome Society, Easter Seals, Autism Speaks, United Cerebral Palsy u otras.</a:t>
            </a:r>
            <a:endParaRPr/>
          </a:p>
          <a:p>
            <a:pPr marL="0" lvl="0" indent="0" algn="l" rtl="0">
              <a:spcBef>
                <a:spcPts val="0"/>
              </a:spcBef>
              <a:spcAft>
                <a:spcPts val="0"/>
              </a:spcAft>
              <a:buNone/>
            </a:pPr>
            <a:endParaRPr/>
          </a:p>
          <a:p>
            <a:pPr marL="0" lvl="0" indent="0" algn="l" rtl="0">
              <a:spcBef>
                <a:spcPts val="0"/>
              </a:spcBef>
              <a:spcAft>
                <a:spcPts val="0"/>
              </a:spcAft>
              <a:buNone/>
            </a:pPr>
            <a:r>
              <a:rPr lang="en-US" b="0"/>
              <a:t>El 2-1-1 está disponible en todo Estados Unidos por teléfono, mensaje de texto y web. Una llamada gratuita al 2-1-1 le pone en contacto con un especialista en recursos comunitarios de su zona que puede ayudarle a encontrar servicios y recursos disponibles a nivel local y proporcionarle servicios críticos, si los necesita. El 2-1-1 se proporciona a través de United Way.</a:t>
            </a:r>
            <a:endParaRPr b="0"/>
          </a:p>
          <a:p>
            <a:pPr marL="0" lvl="0" indent="0" algn="l" rtl="0">
              <a:spcBef>
                <a:spcPts val="0"/>
              </a:spcBef>
              <a:spcAft>
                <a:spcPts val="0"/>
              </a:spcAft>
              <a:buNone/>
            </a:pPr>
            <a:endParaRPr/>
          </a:p>
          <a:p>
            <a:pPr marL="0" lvl="0" indent="0" algn="l" rtl="0">
              <a:spcBef>
                <a:spcPts val="0"/>
              </a:spcBef>
              <a:spcAft>
                <a:spcPts val="0"/>
              </a:spcAft>
              <a:buNone/>
            </a:pPr>
            <a:r>
              <a:rPr lang="en-US" b="1"/>
              <a:t>SUGERENCIA: </a:t>
            </a:r>
            <a:r>
              <a:rPr lang="en-US"/>
              <a:t>Recomendamos que el orador busque las direcciones de los sitios web locales de la casilla 1</a:t>
            </a:r>
            <a:r>
              <a:rPr lang="en-US" baseline="30000"/>
              <a:t>st</a:t>
            </a:r>
            <a:r>
              <a:rPr lang="en-US"/>
              <a:t> y los complete con los programas pertinentes, en lugar de pedir al público que los busque él mismo.</a:t>
            </a:r>
            <a:endParaRPr/>
          </a:p>
          <a:p>
            <a:pPr marL="0" lvl="0" indent="0" algn="l" rtl="0">
              <a:spcBef>
                <a:spcPts val="0"/>
              </a:spcBef>
              <a:spcAft>
                <a:spcPts val="0"/>
              </a:spcAft>
              <a:buNone/>
            </a:pPr>
            <a:endParaRPr/>
          </a:p>
        </p:txBody>
      </p:sp>
      <p:sp>
        <p:nvSpPr>
          <p:cNvPr id="613" name="Google Shape;613;p26: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7: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27: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Cuando los niños cumplen 18 años (o 19 en algunos estados), se les considera adultos a efectos legales, tanto si son capaces de tomar buenas decisiones por sí mismos como si no. En ese momento, los padres ya no tienen poder para acceder a los expedientes de sus hijos ni para tomar decisiones médicas o financieras por ellos, a menos que hayan establecido determinados documentos. Imagínese que su hijo está en el hospital y el médico no quiere hablar de su estado con usted porque su hijo es mayor de 18 años y usted ya no tiene derecho legal a esa información. Un poder sanitario le permitiría ese acceso y le daría el poder de firmar por su hijo, sin quitarle su derecho a hacerlo. Un poder notarial también le otorga ciertos derechos, normalmente económicos, dependiendo de cómo esté redactado. Las tutelas quitan ciertos poderes a una persona y se los dan a un tutor. En ese sentido, son más restrictivas. Tienes que decidir qué es lo más apropiado para la situación de tu hijo.</a:t>
            </a:r>
            <a:endParaRPr/>
          </a:p>
          <a:p>
            <a:pPr marL="0" lvl="0" indent="0" algn="l" rtl="0">
              <a:spcBef>
                <a:spcPts val="0"/>
              </a:spcBef>
              <a:spcAft>
                <a:spcPts val="0"/>
              </a:spcAft>
              <a:buNone/>
            </a:pPr>
            <a:endParaRPr/>
          </a:p>
          <a:p>
            <a:pPr marL="0" lvl="0" indent="0" algn="l" rtl="0">
              <a:spcBef>
                <a:spcPts val="0"/>
              </a:spcBef>
              <a:spcAft>
                <a:spcPts val="0"/>
              </a:spcAft>
              <a:buNone/>
            </a:pPr>
            <a:r>
              <a:rPr lang="en-US"/>
              <a:t>Un testamento es una declaración jurídicamente vinculante de sus deseos. Los testamentos vitales son especialmente importantes si no puedes comunicar tus deseos.</a:t>
            </a:r>
            <a:endParaRPr/>
          </a:p>
          <a:p>
            <a:pPr marL="0" lvl="0" indent="0" algn="l" rtl="0">
              <a:spcBef>
                <a:spcPts val="0"/>
              </a:spcBef>
              <a:spcAft>
                <a:spcPts val="0"/>
              </a:spcAft>
              <a:buNone/>
            </a:pPr>
            <a:endParaRPr/>
          </a:p>
          <a:p>
            <a:pPr marL="0" lvl="0" indent="0" algn="l" rtl="0">
              <a:spcBef>
                <a:spcPts val="0"/>
              </a:spcBef>
              <a:spcAft>
                <a:spcPts val="0"/>
              </a:spcAft>
              <a:buNone/>
            </a:pPr>
            <a:r>
              <a:rPr lang="en-US"/>
              <a:t>Aunque no es legalmente vinculante, una carta de intenciones es un documento escrito que sirve como hoja de ruta personal de sus deseos y expectativas para quien asuma la responsabilidad de su ser querido.</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rgbClr val="FF0000"/>
                </a:solidFill>
              </a:rPr>
              <a:t>Un fideicomiso para necesidades especiales puede ser una parte esencial de su plan de necesidades especiales.</a:t>
            </a:r>
            <a:endParaRPr/>
          </a:p>
          <a:p>
            <a:pPr marL="0" lvl="0" indent="0" algn="l" rtl="0">
              <a:spcBef>
                <a:spcPts val="0"/>
              </a:spcBef>
              <a:spcAft>
                <a:spcPts val="0"/>
              </a:spcAft>
              <a:buNone/>
            </a:pPr>
            <a:endParaRPr/>
          </a:p>
        </p:txBody>
      </p:sp>
      <p:sp>
        <p:nvSpPr>
          <p:cNvPr id="642" name="Google Shape;642;p27: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8:notes"/>
          <p:cNvSpPr>
            <a:spLocks noGrp="1" noRot="1" noChangeAspect="1"/>
          </p:cNvSpPr>
          <p:nvPr>
            <p:ph type="sldImg" idx="2"/>
          </p:nvPr>
        </p:nvSpPr>
        <p:spPr>
          <a:xfrm>
            <a:off x="1201738" y="698500"/>
            <a:ext cx="4660900" cy="3497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28: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Los fideicomisos para necesidades especiales pueden ser una parte fundamental del proceso de planificación, ya que establecen una estructura jurídica que permite conservar y recibir activos como donaciones sin interrumpir las prestaciones públicas debido a restricciones de activos.</a:t>
            </a:r>
            <a:endParaRPr/>
          </a:p>
          <a:p>
            <a:pPr marL="0" lvl="0" indent="0" algn="l" rtl="0">
              <a:spcBef>
                <a:spcPts val="0"/>
              </a:spcBef>
              <a:spcAft>
                <a:spcPts val="0"/>
              </a:spcAft>
              <a:buNone/>
            </a:pPr>
            <a:endParaRPr/>
          </a:p>
          <a:p>
            <a:pPr marL="0" lvl="0" indent="0" algn="l" rtl="0">
              <a:spcBef>
                <a:spcPts val="0"/>
              </a:spcBef>
              <a:spcAft>
                <a:spcPts val="0"/>
              </a:spcAft>
              <a:buNone/>
            </a:pPr>
            <a:r>
              <a:rPr lang="en-US"/>
              <a:t>Los fideicomisos de primera parte se constituyen con el propio dinero de una persona y, en ocasiones, por la propia persona con discapacidad (también conocidos como fideicomisos de autoliquidación). Estos tipos de fideicomisos se suelen constituir cuando una persona recibe directamente una herencia o un acuerdo, y es necesario reponer el dinero para poder optar a las prestaciones. Los fideicomisos de primera parte para necesidades especiales están sujetos a reclamaciones de Medicaid tras el fallecimiento de la persona.</a:t>
            </a:r>
            <a:endParaRPr/>
          </a:p>
          <a:p>
            <a:pPr marL="0" lvl="0" indent="0" algn="l" rtl="0">
              <a:spcBef>
                <a:spcPts val="0"/>
              </a:spcBef>
              <a:spcAft>
                <a:spcPts val="0"/>
              </a:spcAft>
              <a:buNone/>
            </a:pPr>
            <a:endParaRPr/>
          </a:p>
          <a:p>
            <a:pPr marL="0" lvl="0" indent="0" algn="l" rtl="0">
              <a:spcBef>
                <a:spcPts val="0"/>
              </a:spcBef>
              <a:spcAft>
                <a:spcPts val="0"/>
              </a:spcAft>
              <a:buNone/>
            </a:pPr>
            <a:r>
              <a:rPr lang="en-US"/>
              <a:t>Los fideicomisos de terceros se crean para una persona discapacitada y, en realidad, los puede crear cualquiera, aunque suelen formar parte del proceso de planificación de los padres y la familia. Normalmente, las familias establecen un fideicomiso de 3</a:t>
            </a:r>
            <a:r>
              <a:rPr lang="en-US" baseline="30000"/>
              <a:t>rd</a:t>
            </a:r>
            <a:r>
              <a:rPr lang="en-US"/>
              <a:t> partes para nombrar como beneficiario de cuentas de jubilación, pólizas de seguro de vida y otros activos familiares destinados a estar disponibles para necesidades complementarias durante la vida de la persona con discapacidad. Tras el fallecimiento de la persona, los fideicomisos de 3</a:t>
            </a:r>
            <a:r>
              <a:rPr lang="en-US" baseline="30000"/>
              <a:t>rd</a:t>
            </a:r>
            <a:r>
              <a:rPr lang="en-US"/>
              <a:t> partes NO están sujetos a reclamaciones de Medicaid, por lo que son apropiados para la planificación multigeneracional.</a:t>
            </a:r>
            <a:endParaRPr/>
          </a:p>
          <a:p>
            <a:pPr marL="0" lvl="0" indent="0" algn="l" rtl="0">
              <a:spcBef>
                <a:spcPts val="0"/>
              </a:spcBef>
              <a:spcAft>
                <a:spcPts val="0"/>
              </a:spcAft>
              <a:buNone/>
            </a:pPr>
            <a:endParaRPr/>
          </a:p>
          <a:p>
            <a:pPr marL="0" lvl="0" indent="0" algn="l" rtl="0">
              <a:spcBef>
                <a:spcPts val="0"/>
              </a:spcBef>
              <a:spcAft>
                <a:spcPts val="0"/>
              </a:spcAft>
              <a:buNone/>
            </a:pPr>
            <a:r>
              <a:rPr lang="en-US"/>
              <a:t>Los fideicomisos mancomunados se crean a través de una organización sin ánimo de lucro y permiten a los beneficiarios con pequeñas cantidades de dinero combinar activos con fines de inversión. Aunque los fondos se agrupan para mantener bajos los costes de inversión, la cuenta de cada beneficiario sigue siendo la suya propia. Muchos programas de fideicomisos mancomunados retienen una parte de los activos restantes tras el fallecimiento de un beneficiario, y muchos estados permiten que Medicaid reclame los fondos restantes. </a:t>
            </a:r>
            <a:endParaRPr/>
          </a:p>
        </p:txBody>
      </p:sp>
      <p:sp>
        <p:nvSpPr>
          <p:cNvPr id="653" name="Google Shape;653;p28: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solidFill>
                  <a:srgbClr val="000000"/>
                </a:solidFill>
              </a:rPr>
              <a:t>27</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9: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29: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Los fideicomisos para necesidades especiales son estructuras jurídicas clave que pueden ayudar a proteger, dirigir y gestionar los bienes de una persona con discapacidad a lo largo de su vida, a medida que gana dinero, recibe liquidaciones, regalos o herencias.</a:t>
            </a:r>
            <a:endParaRPr/>
          </a:p>
          <a:p>
            <a:pPr marL="0" lvl="0" indent="0" algn="l" rtl="0">
              <a:spcBef>
                <a:spcPts val="0"/>
              </a:spcBef>
              <a:spcAft>
                <a:spcPts val="0"/>
              </a:spcAft>
              <a:buNone/>
            </a:pPr>
            <a:r>
              <a:rPr lang="en-US"/>
              <a:t>Preservar el acceso a las prestaciones públicas basadas en las necesidades, proporcionando al mismo tiempo dinero para necesidades, deseos y anhelos suplementarios.</a:t>
            </a:r>
            <a:endParaRPr/>
          </a:p>
          <a:p>
            <a:pPr marL="0" lvl="0" indent="0" algn="l" rtl="0">
              <a:spcBef>
                <a:spcPts val="0"/>
              </a:spcBef>
              <a:spcAft>
                <a:spcPts val="0"/>
              </a:spcAft>
              <a:buNone/>
            </a:pPr>
            <a:endParaRPr/>
          </a:p>
          <a:p>
            <a:pPr marL="0" lvl="0" indent="0" algn="l" rtl="0">
              <a:spcBef>
                <a:spcPts val="0"/>
              </a:spcBef>
              <a:spcAft>
                <a:spcPts val="0"/>
              </a:spcAft>
              <a:buNone/>
            </a:pPr>
            <a:r>
              <a:rPr lang="en-US"/>
              <a:t>En este ejemplo, Martin y Sally deciden trabajar con un profesional financiero para replantearse su designación de beneficiarios y sus planes de sucesión para asegurarse de que no están poniendo a Paul en una mala situación cuando ellos falten.</a:t>
            </a:r>
            <a:endParaRPr/>
          </a:p>
        </p:txBody>
      </p:sp>
      <p:sp>
        <p:nvSpPr>
          <p:cNvPr id="670" name="Google Shape;670;p29: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0: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30: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Con un profesional de las finanzas y un abogado cualificado, la familia Johnson crea un fideicomiso que ayuda a garantizar que Paul pueda hacer todas las cosas que quiere hacer y que pueda cubrir los gastos no cubiertos por sus prestaciones gubernamentales.</a:t>
            </a:r>
            <a:endParaRPr/>
          </a:p>
          <a:p>
            <a:pPr marL="0" lvl="0" indent="0" algn="l" rtl="0">
              <a:spcBef>
                <a:spcPts val="0"/>
              </a:spcBef>
              <a:spcAft>
                <a:spcPts val="0"/>
              </a:spcAft>
              <a:buNone/>
            </a:pPr>
            <a:r>
              <a:rPr lang="en-US"/>
              <a:t>Al nombrar al fideicomiso beneficiario de todos los bienes y pólizas de seguro de Martin y Sally, éstos pueden estar seguros de que, a su muerte, el fideicomiso de Paul se financiará sin interrumpir su acceso a la ayuda pública.</a:t>
            </a:r>
            <a:endParaRPr/>
          </a:p>
        </p:txBody>
      </p:sp>
      <p:sp>
        <p:nvSpPr>
          <p:cNvPr id="680" name="Google Shape;680;p30: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 name="Google Shape;91;p4: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¿Qué entendemos por comunidad de discapacitados y personas con necesidades especiales?</a:t>
            </a:r>
            <a:endParaRPr/>
          </a:p>
          <a:p>
            <a:pPr marL="0" lvl="0" indent="0" algn="l" rtl="0">
              <a:spcBef>
                <a:spcPts val="0"/>
              </a:spcBef>
              <a:spcAft>
                <a:spcPts val="0"/>
              </a:spcAft>
              <a:buNone/>
            </a:pPr>
            <a:endParaRPr/>
          </a:p>
          <a:p>
            <a:pPr marL="0" lvl="0" indent="0" algn="l" rtl="0">
              <a:spcBef>
                <a:spcPts val="0"/>
              </a:spcBef>
              <a:spcAft>
                <a:spcPts val="0"/>
              </a:spcAft>
              <a:buNone/>
            </a:pPr>
            <a:r>
              <a:rPr lang="en-US"/>
              <a:t>Pensamos en la comunidad en cuatro categorías, así como en la gran comunidad de cuidadores.</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rgbClr val="FF0000"/>
                </a:solidFill>
              </a:rPr>
              <a:t>REPASAR CUATRO CATEGORÍAS Y EJEMPLOS</a:t>
            </a:r>
            <a:endParaRPr/>
          </a:p>
          <a:p>
            <a:pPr marL="0" lvl="0" indent="0" algn="l" rtl="0">
              <a:spcBef>
                <a:spcPts val="0"/>
              </a:spcBef>
              <a:spcAft>
                <a:spcPts val="0"/>
              </a:spcAft>
              <a:buNone/>
            </a:pPr>
            <a:endParaRPr/>
          </a:p>
          <a:p>
            <a:pPr marL="0" lvl="0" indent="0" algn="l" rtl="0">
              <a:spcBef>
                <a:spcPts val="0"/>
              </a:spcBef>
              <a:spcAft>
                <a:spcPts val="0"/>
              </a:spcAft>
              <a:buNone/>
            </a:pPr>
            <a:r>
              <a:rPr lang="en-US"/>
              <a:t>Comprender estas diferencias y familiarizarse con los distintos tipos de discapacidades especiales le ayudará a sentirse más preparado y cómodo cuando hable de planificación de necesidades especiales. Cuanto más familiarizado esté, mejor preparado estará para satisfacer las necesidades únicas de esta gran comunidad. </a:t>
            </a:r>
            <a:endParaRPr/>
          </a:p>
          <a:p>
            <a:pPr marL="0" lvl="0" indent="0" algn="l" rtl="0">
              <a:spcBef>
                <a:spcPts val="0"/>
              </a:spcBef>
              <a:spcAft>
                <a:spcPts val="0"/>
              </a:spcAft>
              <a:buNone/>
            </a:pPr>
            <a:endParaRPr/>
          </a:p>
          <a:p>
            <a:pPr marL="0" lvl="0" indent="0" algn="l" rtl="0">
              <a:spcBef>
                <a:spcPts val="0"/>
              </a:spcBef>
              <a:spcAft>
                <a:spcPts val="0"/>
              </a:spcAft>
              <a:buNone/>
            </a:pPr>
            <a:r>
              <a:rPr lang="en-US"/>
              <a:t>Algunas cosas importantes que hay que saber: </a:t>
            </a:r>
            <a:endParaRPr/>
          </a:p>
          <a:p>
            <a:pPr marL="0" lvl="0" indent="0" algn="l" rtl="0">
              <a:spcBef>
                <a:spcPts val="0"/>
              </a:spcBef>
              <a:spcAft>
                <a:spcPts val="0"/>
              </a:spcAft>
              <a:buNone/>
            </a:pPr>
            <a:endParaRPr/>
          </a:p>
          <a:p>
            <a:pPr marL="164283" lvl="0" indent="-164283" algn="l" rtl="0">
              <a:spcBef>
                <a:spcPts val="0"/>
              </a:spcBef>
              <a:spcAft>
                <a:spcPts val="0"/>
              </a:spcAft>
              <a:buClr>
                <a:schemeClr val="dk1"/>
              </a:buClr>
              <a:buSzPts val="1200"/>
              <a:buFont typeface="Arial"/>
              <a:buChar char="•"/>
            </a:pPr>
            <a:r>
              <a:rPr lang="en-US"/>
              <a:t>Cada persona es única y su situación también. Por ejemplo, un niño con autismo puede variar significativamente de otro en cuanto a su capacidad. Muchas personas con autismo pueden tener trabajo y son muy funcionales, mientras que otras no pueden y pueden necesitar atención las 24 horas del día. </a:t>
            </a:r>
            <a:endParaRPr/>
          </a:p>
          <a:p>
            <a:pPr marL="164283" lvl="0" indent="-88082" algn="l" rtl="0">
              <a:spcBef>
                <a:spcPts val="0"/>
              </a:spcBef>
              <a:spcAft>
                <a:spcPts val="0"/>
              </a:spcAft>
              <a:buClr>
                <a:schemeClr val="dk1"/>
              </a:buClr>
              <a:buSzPts val="1200"/>
              <a:buFont typeface="Arial"/>
              <a:buNone/>
            </a:pPr>
            <a:endParaRPr/>
          </a:p>
          <a:p>
            <a:pPr marL="164283" lvl="0" indent="-164283" algn="l" rtl="0">
              <a:spcBef>
                <a:spcPts val="0"/>
              </a:spcBef>
              <a:spcAft>
                <a:spcPts val="0"/>
              </a:spcAft>
              <a:buClr>
                <a:schemeClr val="dk1"/>
              </a:buClr>
              <a:buSzPts val="1200"/>
              <a:buFont typeface="Arial"/>
              <a:buChar char="•"/>
            </a:pPr>
            <a:r>
              <a:rPr lang="en-US"/>
              <a:t>Las necesidades especiales y las discapacidades también se clasifican en visibles y no visibles: un aprendizaje importante: el 75% de las discapacidades son NO VISIBLES (Asperger/bi-polar/dislexia).</a:t>
            </a:r>
            <a:endParaRPr/>
          </a:p>
          <a:p>
            <a:pPr marL="164283" lvl="0" indent="-88082" algn="l" rtl="0">
              <a:spcBef>
                <a:spcPts val="0"/>
              </a:spcBef>
              <a:spcAft>
                <a:spcPts val="0"/>
              </a:spcAft>
              <a:buClr>
                <a:schemeClr val="dk1"/>
              </a:buClr>
              <a:buSzPts val="1200"/>
              <a:buFont typeface="Arial"/>
              <a:buNone/>
            </a:pPr>
            <a:endParaRPr/>
          </a:p>
          <a:p>
            <a:pPr marL="164283" lvl="0" indent="-164283" algn="l" rtl="0">
              <a:spcBef>
                <a:spcPts val="0"/>
              </a:spcBef>
              <a:spcAft>
                <a:spcPts val="0"/>
              </a:spcAft>
              <a:buClr>
                <a:schemeClr val="dk1"/>
              </a:buClr>
              <a:buSzPts val="1200"/>
              <a:buFont typeface="Arial"/>
              <a:buChar char="•"/>
            </a:pPr>
            <a:r>
              <a:rPr lang="en-US"/>
              <a:t>Los cuidadores no son sólo miembros de la familia que prestan cuidados a tiempo completo, sino también familiares y amigos que proporcionan apoyo emocional y económico adicional. Muchas personas con discapacidad viven mucho más tiempo que hace 20 años, lo que amplía las necesidades de los cuidadores.</a:t>
            </a:r>
            <a:endParaRPr/>
          </a:p>
          <a:p>
            <a:pPr marL="164283" lvl="0" indent="-88082" algn="l" rtl="0">
              <a:spcBef>
                <a:spcPts val="0"/>
              </a:spcBef>
              <a:spcAft>
                <a:spcPts val="0"/>
              </a:spcAft>
              <a:buClr>
                <a:schemeClr val="dk1"/>
              </a:buClr>
              <a:buSzPts val="1200"/>
              <a:buFont typeface="Arial"/>
              <a:buNone/>
            </a:pPr>
            <a:endParaRPr/>
          </a:p>
          <a:p>
            <a:pPr marL="164283" lvl="0" indent="-164283" algn="l" rtl="0">
              <a:spcBef>
                <a:spcPts val="0"/>
              </a:spcBef>
              <a:spcAft>
                <a:spcPts val="0"/>
              </a:spcAft>
              <a:buClr>
                <a:schemeClr val="dk1"/>
              </a:buClr>
              <a:buSzPts val="1200"/>
              <a:buFont typeface="Arial"/>
              <a:buChar char="•"/>
            </a:pPr>
            <a:r>
              <a:rPr lang="en-US"/>
              <a:t>Lo que se espera como cuidador se amplía ahora: alguien que cuida a un ser querido con SN podría tener ahora 80 años y necesitar cuidados para sí mismo junto con su hijo o ser querido.</a:t>
            </a:r>
            <a:endParaRPr/>
          </a:p>
        </p:txBody>
      </p:sp>
      <p:sp>
        <p:nvSpPr>
          <p:cNvPr id="92" name="Google Shape;92;p4: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31: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31: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Una carta de intenciones es una poderosa herramienta de planificación financiera para necesidades especiales.</a:t>
            </a:r>
            <a:endParaRPr/>
          </a:p>
          <a:p>
            <a:pPr marL="0" lvl="0" indent="0" algn="l" rtl="0">
              <a:spcBef>
                <a:spcPts val="0"/>
              </a:spcBef>
              <a:spcAft>
                <a:spcPts val="0"/>
              </a:spcAft>
              <a:buNone/>
            </a:pPr>
            <a:endParaRPr/>
          </a:p>
          <a:p>
            <a:pPr marL="0" lvl="0" indent="0" algn="l" rtl="0">
              <a:spcBef>
                <a:spcPts val="0"/>
              </a:spcBef>
              <a:spcAft>
                <a:spcPts val="0"/>
              </a:spcAft>
              <a:buNone/>
            </a:pPr>
            <a:r>
              <a:rPr lang="en-US" sz="1100" b="1"/>
              <a:t>Tu ser querido no vino con un manual de instrucciones. Construya uno con una carta de intenciones. Este documento puede ayudar a garantizar la continuidad de los cuidados en caso de que usted no esté. Además del trabajo legal y financiero que proporciona la financiación y la autoridad, con una carta de intenciones, puede estar más tranquilo sabiendo que hay un registro escrito de CÓMO cuidar a su ser querido.</a:t>
            </a:r>
            <a:endParaRPr sz="11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Usted es el activo más importante de su hijo. Usted es la enciclopedia andante de las experiencias, la historia, los deseos y los hábitos de su hijo. En caso de que ya no pueda cuidar de él, una carta de intenciones (LOI) le transmitirá información valiosa sobre su hijo, así como su visión de su futuro.</a:t>
            </a:r>
            <a:endParaRPr/>
          </a:p>
          <a:p>
            <a:pPr marL="0" lvl="0" indent="0" algn="l" rtl="0">
              <a:spcBef>
                <a:spcPts val="0"/>
              </a:spcBef>
              <a:spcAft>
                <a:spcPts val="0"/>
              </a:spcAft>
              <a:buNone/>
            </a:pPr>
            <a:endParaRPr/>
          </a:p>
          <a:p>
            <a:pPr marL="0" lvl="0" indent="0" algn="l" rtl="0">
              <a:spcBef>
                <a:spcPts val="0"/>
              </a:spcBef>
              <a:spcAft>
                <a:spcPts val="0"/>
              </a:spcAft>
              <a:buNone/>
            </a:pPr>
            <a:r>
              <a:rPr lang="en-US"/>
              <a:t>Aunque nadie puede sustituirle, la LOI es un paso fundamental para garantizar el bienestar y el cuidado de su ser querido. Una vez completada la LOI, asegúrese de firmar y fechar el documento y:</a:t>
            </a:r>
            <a:endParaRPr/>
          </a:p>
          <a:p>
            <a:pPr marL="0" lvl="0" indent="0" algn="l" rtl="0">
              <a:spcBef>
                <a:spcPts val="0"/>
              </a:spcBef>
              <a:spcAft>
                <a:spcPts val="0"/>
              </a:spcAft>
              <a:buNone/>
            </a:pPr>
            <a:r>
              <a:rPr lang="en-US"/>
              <a:t>Compártelo con familiares, tutores, cuidadores u otras partes interesadas.</a:t>
            </a:r>
            <a:endParaRPr/>
          </a:p>
          <a:p>
            <a:pPr marL="0" lvl="0" indent="0" algn="l" rtl="0">
              <a:spcBef>
                <a:spcPts val="0"/>
              </a:spcBef>
              <a:spcAft>
                <a:spcPts val="0"/>
              </a:spcAft>
              <a:buNone/>
            </a:pPr>
            <a:r>
              <a:rPr lang="en-US"/>
              <a:t>Anime a los miembros de la familia a hacer preguntas y comentar cualquier preocupación que puedan tener.</a:t>
            </a:r>
            <a:endParaRPr/>
          </a:p>
          <a:p>
            <a:pPr marL="0" lvl="0" indent="0" algn="l" rtl="0">
              <a:spcBef>
                <a:spcPts val="0"/>
              </a:spcBef>
              <a:spcAft>
                <a:spcPts val="0"/>
              </a:spcAft>
              <a:buNone/>
            </a:pPr>
            <a:r>
              <a:rPr lang="en-US"/>
              <a:t>Revise y actualice la LOI a medida que su hijo crezca para mantenerla al día.</a:t>
            </a:r>
            <a:endParaRPr/>
          </a:p>
          <a:p>
            <a:pPr marL="0" lvl="0" indent="0" algn="l" rtl="0">
              <a:spcBef>
                <a:spcPts val="0"/>
              </a:spcBef>
              <a:spcAft>
                <a:spcPts val="0"/>
              </a:spcAft>
              <a:buNone/>
            </a:pPr>
            <a:r>
              <a:rPr lang="en-US"/>
              <a:t>Utilice la LOI como base para la planificación financiera de necesidades especiales para dar vida a su visión del futuro.</a:t>
            </a:r>
            <a:endParaRPr/>
          </a:p>
          <a:p>
            <a:pPr marL="0" lvl="0" indent="0" algn="l" rtl="0">
              <a:spcBef>
                <a:spcPts val="0"/>
              </a:spcBef>
              <a:spcAft>
                <a:spcPts val="0"/>
              </a:spcAft>
              <a:buNone/>
            </a:pPr>
            <a:r>
              <a:rPr lang="en-US"/>
              <a:t>Póngase en contacto con un profesional financiero especialmente formado para que le ayude y le guíe a lo largo del proceso.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90" name="Google Shape;690;p31: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2: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32: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A menudo, las familias necesitan coordinar los servicios de una amplia variedad de profesionales para garantizar la mejor calidad de vida en todas las etapas.</a:t>
            </a:r>
            <a:endParaRPr/>
          </a:p>
          <a:p>
            <a:pPr marL="0" lvl="0" indent="0" algn="l" rtl="0">
              <a:spcBef>
                <a:spcPts val="0"/>
              </a:spcBef>
              <a:spcAft>
                <a:spcPts val="0"/>
              </a:spcAft>
              <a:buNone/>
            </a:pPr>
            <a:endParaRPr/>
          </a:p>
        </p:txBody>
      </p:sp>
      <p:sp>
        <p:nvSpPr>
          <p:cNvPr id="715" name="Google Shape;715;p32: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33:notes"/>
          <p:cNvSpPr>
            <a:spLocks noGrp="1" noRot="1" noChangeAspect="1"/>
          </p:cNvSpPr>
          <p:nvPr>
            <p:ph type="sldImg" idx="2"/>
          </p:nvPr>
        </p:nvSpPr>
        <p:spPr>
          <a:xfrm>
            <a:off x="1201738" y="698500"/>
            <a:ext cx="4660900" cy="3497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33: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Disponemos de un amplio conjunto de herramientas Voya Cares que puede utilizar. Ayuda a todos nuestros socios y clientes, desde profesionales financieros, asesores y empleadores hasta participantes en planes y clientes minoristas.</a:t>
            </a:r>
            <a:endParaRPr/>
          </a:p>
        </p:txBody>
      </p:sp>
      <p:sp>
        <p:nvSpPr>
          <p:cNvPr id="791" name="Google Shape;791;p33: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solidFill>
                  <a:srgbClr val="000000"/>
                </a:solidFill>
              </a:rPr>
              <a:t>32</a:t>
            </a:fld>
            <a:endParaRPr>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34: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p34: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35: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35: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endParaRPr>
              <a:solidFill>
                <a:schemeClr val="dk1"/>
              </a:solidFill>
              <a:latin typeface="Arial"/>
              <a:ea typeface="Arial"/>
              <a:cs typeface="Arial"/>
              <a:sym typeface="Arial"/>
            </a:endParaRPr>
          </a:p>
        </p:txBody>
      </p:sp>
      <p:sp>
        <p:nvSpPr>
          <p:cNvPr id="807" name="Google Shape;807;p35: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36:notes"/>
          <p:cNvSpPr txBox="1">
            <a:spLocks noGrp="1"/>
          </p:cNvSpPr>
          <p:nvPr>
            <p:ph type="body" idx="1"/>
          </p:nvPr>
        </p:nvSpPr>
        <p:spPr>
          <a:xfrm>
            <a:off x="697389" y="4387136"/>
            <a:ext cx="5579110" cy="4156234"/>
          </a:xfrm>
          <a:prstGeom prst="rect">
            <a:avLst/>
          </a:prstGeom>
        </p:spPr>
        <p:txBody>
          <a:bodyPr spcFirstLastPara="1" wrap="square" lIns="92575" tIns="46275" rIns="92575" bIns="46275" anchor="t" anchorCtr="0">
            <a:noAutofit/>
          </a:bodyPr>
          <a:lstStyle/>
          <a:p>
            <a:pPr marL="0" lvl="0" indent="0" algn="l" rtl="0">
              <a:spcBef>
                <a:spcPts val="0"/>
              </a:spcBef>
              <a:spcAft>
                <a:spcPts val="0"/>
              </a:spcAft>
              <a:buNone/>
            </a:pPr>
            <a:endParaRPr/>
          </a:p>
        </p:txBody>
      </p:sp>
      <p:sp>
        <p:nvSpPr>
          <p:cNvPr id="819" name="Google Shape;819;p36: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37: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37: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Repasemos lo que hemos aprendido hoy:</a:t>
            </a:r>
            <a:endParaRPr/>
          </a:p>
          <a:p>
            <a:pPr marL="0" lvl="0" indent="0" algn="l" rtl="0">
              <a:spcBef>
                <a:spcPts val="0"/>
              </a:spcBef>
              <a:spcAft>
                <a:spcPts val="0"/>
              </a:spcAft>
              <a:buNone/>
            </a:pPr>
            <a:endParaRPr/>
          </a:p>
          <a:p>
            <a:pPr marL="0" lvl="0" indent="0" algn="l" rtl="0">
              <a:spcBef>
                <a:spcPts val="0"/>
              </a:spcBef>
              <a:spcAft>
                <a:spcPts val="0"/>
              </a:spcAft>
              <a:buNone/>
            </a:pPr>
            <a:r>
              <a:rPr lang="en-US"/>
              <a:t>Empezamos con una línea de tiempo que abarca todas las etapas de la vida, desde el nacimiento en adelante, destacando los puntos en los que se producen acontecimientos críticos, como la creación de un Plan de Educación Individual para su hijo, o el derecho a determinadas prestaciones del gobierno. Repasamos los distintos ámbitos en los que puede obtener recursos para ayudar a proteger a su hijo y darle la mejor calidad de vida posible. Algunos de estos recursos podrían estar dentro de su propia familia, como un hermano dispuesto a asumir el papel de tutor en algún momento en el futuro. Otros recursos pueden proceder de su empleo, como los ingresos de un plan de jubilación. Otros recursos proceden directamente del gobierno federal o estatal, como Medicare o Medicaid. Hemos hablado de cómo reunir todo esto en un plan de atención vitalicia y hemos mencionado algunos de los documentos legales que podría desear establecer para proteger a su hijo, como una directiva médica, una tutela o un fideicomiso para necesidades especiales.</a:t>
            </a:r>
            <a:endParaRPr/>
          </a:p>
          <a:p>
            <a:pPr marL="0" lvl="0" indent="0" algn="l" rtl="0">
              <a:spcBef>
                <a:spcPts val="0"/>
              </a:spcBef>
              <a:spcAft>
                <a:spcPts val="0"/>
              </a:spcAft>
              <a:buNone/>
            </a:pPr>
            <a:endParaRPr/>
          </a:p>
        </p:txBody>
      </p:sp>
      <p:sp>
        <p:nvSpPr>
          <p:cNvPr id="832" name="Google Shape;832;p37: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8: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8: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Quiero agradecerles su presencia hoy aquí. Sé que su tiempo es precioso y me siento honrado de que hayan decidido dedicarme una hora. Puede que a algunos de ustedes les resulten familiares algunas partes de esta presentación. Otros pueden sentirse abrumados o confusos, ¡y no pasa nada! Es mucho que digerir, pero hay mucha ayuda disponible. Estaré encantada de responder ahora a algunas preguntas, y también puedo ponerle en contacto con más información y recursos. He preparado unos folletos en los que se resumen los aspectos más destacados de lo que hemos tratado hoy; asegúrate de coger uno antes de irte. Mis datos de contacto están en el folleto. [Una frase aquí sobre cómo contactar con el profesional financiero si se desea una consulta individual].</a:t>
            </a:r>
            <a:endParaRPr/>
          </a:p>
          <a:p>
            <a:pPr marL="0" lvl="0" indent="0" algn="l" rtl="0">
              <a:spcBef>
                <a:spcPts val="0"/>
              </a:spcBef>
              <a:spcAft>
                <a:spcPts val="0"/>
              </a:spcAft>
              <a:buNone/>
            </a:pPr>
            <a:endParaRPr/>
          </a:p>
        </p:txBody>
      </p:sp>
      <p:sp>
        <p:nvSpPr>
          <p:cNvPr id="860" name="Google Shape;860;p38: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39: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39: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endParaRPr/>
          </a:p>
        </p:txBody>
      </p:sp>
      <p:sp>
        <p:nvSpPr>
          <p:cNvPr id="868" name="Google Shape;868;p39: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1179513" y="693738"/>
            <a:ext cx="4614862" cy="3462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p5: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Muchas personas se sorprenden cuando se dan cuenta de que se las considera "cuidadoras" cuando lo único que hacen es lo necesario para sus familias. </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chemeClr val="accent1"/>
                </a:solidFill>
                <a:latin typeface="Calibri"/>
                <a:ea typeface="Calibri"/>
                <a:cs typeface="Calibri"/>
                <a:sym typeface="Calibri"/>
              </a:rPr>
              <a:t>Según la investigación propia de Voya: </a:t>
            </a:r>
            <a:endParaRPr/>
          </a:p>
          <a:p>
            <a:pPr marL="273806" lvl="0" indent="-273806" algn="l" rtl="0">
              <a:spcBef>
                <a:spcPts val="0"/>
              </a:spcBef>
              <a:spcAft>
                <a:spcPts val="0"/>
              </a:spcAft>
              <a:buClr>
                <a:schemeClr val="dk1"/>
              </a:buClr>
              <a:buSzPts val="1200"/>
              <a:buFont typeface="Arial"/>
              <a:buChar char="•"/>
            </a:pPr>
            <a:r>
              <a:rPr lang="en-US">
                <a:latin typeface="Calibri"/>
                <a:ea typeface="Calibri"/>
                <a:cs typeface="Calibri"/>
                <a:sym typeface="Calibri"/>
              </a:rPr>
              <a:t>Los millennials son el mayor porcentaje de cuidadores de niños</a:t>
            </a:r>
            <a:endParaRPr/>
          </a:p>
          <a:p>
            <a:pPr marL="273806" lvl="0" indent="-273806" algn="l" rtl="0">
              <a:spcBef>
                <a:spcPts val="0"/>
              </a:spcBef>
              <a:spcAft>
                <a:spcPts val="0"/>
              </a:spcAft>
              <a:buClr>
                <a:schemeClr val="dk1"/>
              </a:buClr>
              <a:buSzPts val="1200"/>
              <a:buFont typeface="Arial"/>
              <a:buChar char="•"/>
            </a:pPr>
            <a:r>
              <a:rPr lang="en-US">
                <a:latin typeface="Calibri"/>
                <a:ea typeface="Calibri"/>
                <a:cs typeface="Calibri"/>
                <a:sym typeface="Calibri"/>
              </a:rPr>
              <a:t>Los empleados de la Generación X son el mayor porcentaje de cuidadores de padres mayores</a:t>
            </a:r>
            <a:endParaRPr/>
          </a:p>
          <a:p>
            <a:pPr marL="273806" lvl="0" indent="-273806" algn="l" rtl="0">
              <a:spcBef>
                <a:spcPts val="0"/>
              </a:spcBef>
              <a:spcAft>
                <a:spcPts val="0"/>
              </a:spcAft>
              <a:buClr>
                <a:schemeClr val="dk1"/>
              </a:buClr>
              <a:buSzPts val="1200"/>
              <a:buFont typeface="Arial"/>
              <a:buChar char="•"/>
            </a:pPr>
            <a:r>
              <a:rPr lang="en-US">
                <a:latin typeface="Calibri"/>
                <a:ea typeface="Calibri"/>
                <a:cs typeface="Calibri"/>
                <a:sym typeface="Calibri"/>
              </a:rPr>
              <a:t>Los hombres tienen más probabilidades de ser cuidadores de cónyuges con discapacidades</a:t>
            </a:r>
            <a:endParaRPr/>
          </a:p>
          <a:p>
            <a:pPr marL="273806" lvl="0" indent="-273806" algn="l" rtl="0">
              <a:spcBef>
                <a:spcPts val="0"/>
              </a:spcBef>
              <a:spcAft>
                <a:spcPts val="0"/>
              </a:spcAft>
              <a:buClr>
                <a:schemeClr val="dk1"/>
              </a:buClr>
              <a:buSzPts val="1200"/>
              <a:buFont typeface="Arial"/>
              <a:buChar char="•"/>
            </a:pPr>
            <a:r>
              <a:rPr lang="en-US">
                <a:latin typeface="Calibri"/>
                <a:ea typeface="Calibri"/>
                <a:cs typeface="Calibri"/>
                <a:sym typeface="Calibri"/>
              </a:rPr>
              <a:t>Las mujeres tienen más probabilidades de ser cuidadoras de niños con necesidades especiales y de cónyuges con enfermedades mentales.</a:t>
            </a:r>
            <a:endParaRPr/>
          </a:p>
          <a:p>
            <a:pPr marL="0" lvl="0" indent="0" algn="l" rtl="0">
              <a:spcBef>
                <a:spcPts val="0"/>
              </a:spcBef>
              <a:spcAft>
                <a:spcPts val="0"/>
              </a:spcAft>
              <a:buNone/>
            </a:pPr>
            <a:endParaRPr/>
          </a:p>
        </p:txBody>
      </p:sp>
      <p:sp>
        <p:nvSpPr>
          <p:cNvPr id="122" name="Google Shape;122;p5: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r>
              <a:rPr lang="en-US"/>
              <a:t>A efectos de esta investigación, se definió a los cuidadores como empleados a tiempo completo o parcial con edades comprendidas entre los 24 y los 64 años que tienen derecho a un plan de jubilación y al menos a otra prestación, se autoidentifican como cuidadores de un familiar directo (padre, cónyuge o hijo), realizan regularmente al menos una tarea para la persona a la que cuidan y dedican al menos una hora a la semana a prestar cuidados.</a:t>
            </a:r>
            <a:endParaRPr/>
          </a:p>
          <a:p>
            <a:pPr marL="0" lvl="0" indent="0" algn="l" rtl="0">
              <a:spcBef>
                <a:spcPts val="0"/>
              </a:spcBef>
              <a:spcAft>
                <a:spcPts val="0"/>
              </a:spcAft>
              <a:buNone/>
            </a:pPr>
            <a:endParaRPr/>
          </a:p>
          <a:p>
            <a:pPr marL="0" lvl="0" indent="0" algn="l" rtl="0">
              <a:spcBef>
                <a:spcPts val="0"/>
              </a:spcBef>
              <a:spcAft>
                <a:spcPts val="0"/>
              </a:spcAft>
              <a:buNone/>
            </a:pPr>
            <a:r>
              <a:rPr lang="en-US"/>
              <a:t>Asimismo, se define a los empleados con discapacidad como aquellos empleados a tiempo completo o parcial con edades comprendidas entre los 24 y los 64 años que reúnen los requisitos para acogerse a un plan de jubilación y al menos otra prestación, y que además se autoidentifican como personas con alguna de las siguientes discapacidades:</a:t>
            </a:r>
            <a:endParaRPr/>
          </a:p>
          <a:p>
            <a:pPr marL="0" lvl="0" indent="0" algn="l" rtl="0">
              <a:spcBef>
                <a:spcPts val="0"/>
              </a:spcBef>
              <a:spcAft>
                <a:spcPts val="0"/>
              </a:spcAft>
              <a:buNone/>
            </a:pPr>
            <a:r>
              <a:rPr lang="en-US"/>
              <a:t>1.Trastorno presente al nacer, como el síndrome de Down, el autismo, el síndrome X frágil, la fibrosis quística u otras afecciones que causan deficiencias.</a:t>
            </a:r>
            <a:endParaRPr/>
          </a:p>
          <a:p>
            <a:pPr marL="0" lvl="0" indent="0" algn="l" rtl="0">
              <a:spcBef>
                <a:spcPts val="0"/>
              </a:spcBef>
              <a:spcAft>
                <a:spcPts val="0"/>
              </a:spcAft>
              <a:buNone/>
            </a:pPr>
            <a:r>
              <a:rPr lang="en-US"/>
              <a:t>2.Una enfermedad debilitante que disminuya las capacidades físicas, incluidas la esclerosis múltiple, la distrofia muscular, la enfermedad de Parkinson u otras afecciones que causen discapacidad.</a:t>
            </a:r>
            <a:endParaRPr/>
          </a:p>
          <a:p>
            <a:pPr marL="0" lvl="0" indent="0" algn="l" rtl="0">
              <a:spcBef>
                <a:spcPts val="0"/>
              </a:spcBef>
              <a:spcAft>
                <a:spcPts val="0"/>
              </a:spcAft>
              <a:buNone/>
            </a:pPr>
            <a:r>
              <a:rPr lang="en-US"/>
              <a:t>3.Una incapacidad resultante de un suceso catastrófico, como una apoplejía, un infarto de miocardio, un accidente u otro suceso que haya causado una minusvalía.</a:t>
            </a:r>
            <a:endParaRPr/>
          </a:p>
          <a:p>
            <a:pPr marL="0" lvl="0" indent="0" algn="l" rtl="0">
              <a:spcBef>
                <a:spcPts val="0"/>
              </a:spcBef>
              <a:spcAft>
                <a:spcPts val="0"/>
              </a:spcAft>
              <a:buNone/>
            </a:pPr>
            <a:r>
              <a:rPr lang="en-US"/>
              <a:t>4.Una discapacidad relacionada con el envejecimiento, incluido el Alzheimer, la demencia, otros trastornos cognitivos o problemas de movilidad.</a:t>
            </a:r>
            <a:endParaRPr/>
          </a:p>
          <a:p>
            <a:pPr marL="0" lvl="0" indent="0" algn="l" rtl="0">
              <a:spcBef>
                <a:spcPts val="0"/>
              </a:spcBef>
              <a:spcAft>
                <a:spcPts val="0"/>
              </a:spcAft>
              <a:buNone/>
            </a:pPr>
            <a:r>
              <a:rPr lang="en-US"/>
              <a:t>5. Un problema de salud mental debilitante, como depresión grave, ansiedad, trastorno bipolar, esquizofrenia u otros trastornos del comportamiento.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6" name="Google Shape;146;p6: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1179513" y="693738"/>
            <a:ext cx="4614862" cy="3462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p7: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lnSpc>
                <a:spcPct val="97833"/>
              </a:lnSpc>
              <a:spcBef>
                <a:spcPts val="0"/>
              </a:spcBef>
              <a:spcAft>
                <a:spcPts val="0"/>
              </a:spcAft>
              <a:buNone/>
            </a:pPr>
            <a:r>
              <a:rPr lang="en-US">
                <a:solidFill>
                  <a:srgbClr val="938953"/>
                </a:solidFill>
                <a:latin typeface="Arial"/>
                <a:ea typeface="Arial"/>
                <a:cs typeface="Arial"/>
                <a:sym typeface="Arial"/>
              </a:rPr>
              <a:t>La investigación ha demostrado que las responsabilidades de los cuidadores afectan al bienestar de los empleados. Cuatro de cada cinco empleados que cuidan de otras personas afirman haber experimentado un aumento del estrés o la ansiedad como consecuencia de su doble función, y la mayoría de ellos declaran haber hecho uso de bajas por enfermedad, permisos personales o vacaciones para cuidar de otras personas. Otros problemas señalados por los cuidadores incluyen problemas para dormir (72%), tiempo limitado para citas personales (70%), depresión o tristeza (62%) y pérdida o aumento de peso (61%).</a:t>
            </a:r>
            <a:endParaRPr/>
          </a:p>
          <a:p>
            <a:pPr marL="0" lvl="0" indent="0" algn="l" rtl="0">
              <a:lnSpc>
                <a:spcPct val="97833"/>
              </a:lnSpc>
              <a:spcBef>
                <a:spcPts val="978"/>
              </a:spcBef>
              <a:spcAft>
                <a:spcPts val="0"/>
              </a:spcAft>
              <a:buNone/>
            </a:pPr>
            <a:r>
              <a:rPr lang="en-US">
                <a:solidFill>
                  <a:srgbClr val="938953"/>
                </a:solidFill>
                <a:latin typeface="Arial"/>
                <a:ea typeface="Arial"/>
                <a:cs typeface="Arial"/>
                <a:sym typeface="Arial"/>
              </a:rPr>
              <a:t>La mayoría de estos efectos se amplifican en el caso de los cuidadores de cónyuges. Este subgrupo declara sufrir estrés, problemas de sueño y fluctuaciones de peso en mayor medida que el resto de cuidadores. También son más propensos que otros cuidadores a fumar o consumir alcohol como mecanismo de afrontamiento, aceptar un trabajo adicional para ganar más dinero o incluso dejar de trabajar por completo. </a:t>
            </a:r>
            <a:endParaRPr/>
          </a:p>
          <a:p>
            <a:pPr marL="0" lvl="0" indent="0" algn="l" rtl="0">
              <a:lnSpc>
                <a:spcPct val="97833"/>
              </a:lnSpc>
              <a:spcBef>
                <a:spcPts val="978"/>
              </a:spcBef>
              <a:spcAft>
                <a:spcPts val="0"/>
              </a:spcAft>
              <a:buNone/>
            </a:pPr>
            <a:r>
              <a:rPr lang="en-US">
                <a:solidFill>
                  <a:srgbClr val="938953"/>
                </a:solidFill>
                <a:latin typeface="Arial"/>
                <a:ea typeface="Arial"/>
                <a:cs typeface="Arial"/>
                <a:sym typeface="Arial"/>
              </a:rPr>
              <a:t>Dentro de un momento hablaremos de los efectos económicos de la prestación de cuidados.</a:t>
            </a:r>
            <a:endParaRPr/>
          </a:p>
          <a:p>
            <a:pPr marL="0" lvl="0" indent="0" algn="l" rtl="0">
              <a:lnSpc>
                <a:spcPct val="97833"/>
              </a:lnSpc>
              <a:spcBef>
                <a:spcPts val="978"/>
              </a:spcBef>
              <a:spcAft>
                <a:spcPts val="0"/>
              </a:spcAft>
              <a:buNone/>
            </a:pPr>
            <a:endParaRPr>
              <a:solidFill>
                <a:srgbClr val="938953"/>
              </a:solidFill>
              <a:latin typeface="Arial"/>
              <a:ea typeface="Arial"/>
              <a:cs typeface="Arial"/>
              <a:sym typeface="Arial"/>
            </a:endParaRPr>
          </a:p>
          <a:p>
            <a:pPr marL="0" lvl="0" indent="0" algn="l" rtl="0">
              <a:lnSpc>
                <a:spcPct val="97833"/>
              </a:lnSpc>
              <a:spcBef>
                <a:spcPts val="978"/>
              </a:spcBef>
              <a:spcAft>
                <a:spcPts val="0"/>
              </a:spcAft>
              <a:buNone/>
            </a:pPr>
            <a:r>
              <a:rPr lang="en-US">
                <a:solidFill>
                  <a:srgbClr val="938953"/>
                </a:solidFill>
                <a:latin typeface="Arial"/>
                <a:ea typeface="Arial"/>
                <a:cs typeface="Arial"/>
                <a:sym typeface="Arial"/>
              </a:rPr>
              <a:t>Los efectos generales de la prestación de cuidados no han pasado desapercibidos para los empresarios, el 74% de los cuales afirman que el estrés es un problema para los cuidadores en sus empresas. Sin embargo, estos efectos no se abordan.</a:t>
            </a:r>
            <a:endParaRPr/>
          </a:p>
          <a:p>
            <a:pPr marL="0" lvl="0" indent="0" algn="l" rtl="0">
              <a:spcBef>
                <a:spcPts val="978"/>
              </a:spcBef>
              <a:spcAft>
                <a:spcPts val="0"/>
              </a:spcAft>
              <a:buNone/>
            </a:pPr>
            <a:endParaRPr/>
          </a:p>
        </p:txBody>
      </p:sp>
      <p:sp>
        <p:nvSpPr>
          <p:cNvPr id="155" name="Google Shape;155;p7: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lnSpc>
                <a:spcPct val="97833"/>
              </a:lnSpc>
              <a:spcBef>
                <a:spcPts val="0"/>
              </a:spcBef>
              <a:spcAft>
                <a:spcPts val="0"/>
              </a:spcAft>
              <a:buNone/>
            </a:pPr>
            <a:r>
              <a:rPr lang="en-US">
                <a:solidFill>
                  <a:srgbClr val="938953"/>
                </a:solidFill>
                <a:latin typeface="Arial"/>
                <a:ea typeface="Arial"/>
                <a:cs typeface="Arial"/>
                <a:sym typeface="Arial"/>
              </a:rPr>
              <a:t>En comparación con la población general de empleados, los cuidadores y los empleados con discapacidades y necesidades especiales se encuentran en una situación financiera más incierta. Al 65% de los empleados con discapacidad y al 57% de los cuidadores encuestados les preocupa que el dinero que tienen o el que van a ahorrar no les dure. En comparación, sólo el 39% de la población general piensa lo mismo. Los empleados con discapacidad y los cuidadores también son más propensos a vivir al día y a "arreglárselas económicamente". </a:t>
            </a:r>
            <a:endParaRPr/>
          </a:p>
          <a:p>
            <a:pPr marL="0" lvl="0" indent="0" algn="l" rtl="0">
              <a:lnSpc>
                <a:spcPct val="97833"/>
              </a:lnSpc>
              <a:spcBef>
                <a:spcPts val="978"/>
              </a:spcBef>
              <a:spcAft>
                <a:spcPts val="0"/>
              </a:spcAft>
              <a:buNone/>
            </a:pPr>
            <a:endParaRPr>
              <a:solidFill>
                <a:srgbClr val="938953"/>
              </a:solidFill>
              <a:latin typeface="Arial"/>
              <a:ea typeface="Arial"/>
              <a:cs typeface="Arial"/>
              <a:sym typeface="Arial"/>
            </a:endParaRPr>
          </a:p>
          <a:p>
            <a:pPr marL="0" lvl="0" indent="0" algn="l" rtl="0">
              <a:lnSpc>
                <a:spcPct val="97833"/>
              </a:lnSpc>
              <a:spcBef>
                <a:spcPts val="978"/>
              </a:spcBef>
              <a:spcAft>
                <a:spcPts val="0"/>
              </a:spcAft>
              <a:buNone/>
            </a:pPr>
            <a:r>
              <a:rPr lang="en-US">
                <a:solidFill>
                  <a:srgbClr val="938953"/>
                </a:solidFill>
                <a:latin typeface="Arial"/>
                <a:ea typeface="Arial"/>
                <a:cs typeface="Arial"/>
                <a:sym typeface="Arial"/>
              </a:rPr>
              <a:t>Los cuidadores informan de que sus gastos como cuidadores aumentan considerablemente. Si se incluyen los gastos médicos, las necesidades básicas del hogar, el equipamiento, los gastos legales y otros, los cuidadores gastan hasta 825 dólares al mes, de media. Para llegar a fin de mes y asegurarse de que sus seres queridos reciben los recursos adecuados, los cuidadores dicen tener que hacer una serie de sacrificios financieros.</a:t>
            </a:r>
            <a:endParaRPr/>
          </a:p>
          <a:p>
            <a:pPr marL="0" lvl="0" indent="0" algn="l" rtl="0">
              <a:lnSpc>
                <a:spcPct val="97833"/>
              </a:lnSpc>
              <a:spcBef>
                <a:spcPts val="978"/>
              </a:spcBef>
              <a:spcAft>
                <a:spcPts val="0"/>
              </a:spcAft>
              <a:buNone/>
            </a:pPr>
            <a:endParaRPr>
              <a:solidFill>
                <a:srgbClr val="938953"/>
              </a:solidFill>
              <a:latin typeface="Arial"/>
              <a:ea typeface="Arial"/>
              <a:cs typeface="Arial"/>
              <a:sym typeface="Arial"/>
            </a:endParaRPr>
          </a:p>
          <a:p>
            <a:pPr marL="0" lvl="0" indent="0" algn="l" rtl="0">
              <a:lnSpc>
                <a:spcPct val="97833"/>
              </a:lnSpc>
              <a:spcBef>
                <a:spcPts val="978"/>
              </a:spcBef>
              <a:spcAft>
                <a:spcPts val="0"/>
              </a:spcAft>
              <a:buNone/>
            </a:pPr>
            <a:r>
              <a:rPr lang="en-US">
                <a:solidFill>
                  <a:srgbClr val="938953"/>
                </a:solidFill>
                <a:latin typeface="Arial"/>
                <a:ea typeface="Arial"/>
                <a:cs typeface="Arial"/>
                <a:sym typeface="Arial"/>
              </a:rPr>
              <a:t>Esos sacrificios incluyen recortar las vacaciones personales o los viajes, eliminar aficiones y otras actividades de ocio y retrasar compras importantes como un coche, una casa o un proyecto de mejora del hogar.</a:t>
            </a:r>
            <a:endParaRPr/>
          </a:p>
          <a:p>
            <a:pPr marL="0" lvl="0" indent="0" algn="l" rtl="0">
              <a:spcBef>
                <a:spcPts val="978"/>
              </a:spcBef>
              <a:spcAft>
                <a:spcPts val="0"/>
              </a:spcAft>
              <a:buNone/>
            </a:pPr>
            <a:endParaRPr/>
          </a:p>
        </p:txBody>
      </p:sp>
      <p:sp>
        <p:nvSpPr>
          <p:cNvPr id="174" name="Google Shape;174;p8: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9: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lnSpc>
                <a:spcPct val="104545"/>
              </a:lnSpc>
              <a:spcBef>
                <a:spcPts val="0"/>
              </a:spcBef>
              <a:spcAft>
                <a:spcPts val="0"/>
              </a:spcAft>
              <a:buNone/>
            </a:pPr>
            <a:r>
              <a:rPr lang="en-US" sz="1100">
                <a:solidFill>
                  <a:srgbClr val="938953"/>
                </a:solidFill>
                <a:latin typeface="Arial"/>
                <a:ea typeface="Arial"/>
                <a:cs typeface="Arial"/>
                <a:sym typeface="Arial"/>
              </a:rPr>
              <a:t>Además, el trabajo y la carrera profesional de los cuidadores se ven afectados. </a:t>
            </a:r>
            <a:endParaRPr/>
          </a:p>
          <a:p>
            <a:pPr marL="0" lvl="0" indent="0" algn="l" rtl="0">
              <a:lnSpc>
                <a:spcPct val="95833"/>
              </a:lnSpc>
              <a:spcBef>
                <a:spcPts val="958"/>
              </a:spcBef>
              <a:spcAft>
                <a:spcPts val="0"/>
              </a:spcAft>
              <a:buNone/>
            </a:pPr>
            <a:endParaRPr>
              <a:solidFill>
                <a:srgbClr val="938953"/>
              </a:solidFill>
              <a:latin typeface="Arial"/>
              <a:ea typeface="Arial"/>
              <a:cs typeface="Arial"/>
              <a:sym typeface="Arial"/>
            </a:endParaRPr>
          </a:p>
          <a:p>
            <a:pPr marL="0" lvl="0" indent="0" algn="l" rtl="0">
              <a:lnSpc>
                <a:spcPct val="95833"/>
              </a:lnSpc>
              <a:spcBef>
                <a:spcPts val="958"/>
              </a:spcBef>
              <a:spcAft>
                <a:spcPts val="0"/>
              </a:spcAft>
              <a:buNone/>
            </a:pPr>
            <a:r>
              <a:rPr lang="en-US">
                <a:solidFill>
                  <a:srgbClr val="938953"/>
                </a:solidFill>
                <a:latin typeface="Arial"/>
                <a:ea typeface="Arial"/>
                <a:cs typeface="Arial"/>
                <a:sym typeface="Arial"/>
              </a:rPr>
              <a:t>Uno de cada cinco cuidadores afirma haber tenido que dejar de trabajar por completo como consecuencia de sus responsabilidades, lo que puede suponer una pérdida de más de 300.000 dólares en salarios, seguridad social y pensiones a lo largo de su vida.</a:t>
            </a:r>
            <a:r>
              <a:rPr lang="en-US" baseline="30000">
                <a:solidFill>
                  <a:srgbClr val="938953"/>
                </a:solidFill>
                <a:latin typeface="Arial"/>
                <a:ea typeface="Arial"/>
                <a:cs typeface="Arial"/>
                <a:sym typeface="Arial"/>
              </a:rPr>
              <a:t>7</a:t>
            </a:r>
            <a:endParaRPr/>
          </a:p>
          <a:p>
            <a:pPr marL="0" lvl="0" indent="0" algn="l" rtl="0">
              <a:lnSpc>
                <a:spcPct val="104545"/>
              </a:lnSpc>
              <a:spcBef>
                <a:spcPts val="958"/>
              </a:spcBef>
              <a:spcAft>
                <a:spcPts val="0"/>
              </a:spcAft>
              <a:buNone/>
            </a:pPr>
            <a:endParaRPr sz="1100">
              <a:solidFill>
                <a:srgbClr val="938953"/>
              </a:solidFill>
              <a:latin typeface="Arial"/>
              <a:ea typeface="Arial"/>
              <a:cs typeface="Arial"/>
              <a:sym typeface="Arial"/>
            </a:endParaRPr>
          </a:p>
          <a:p>
            <a:pPr marL="0" lvl="0" indent="0" algn="l" rtl="0">
              <a:lnSpc>
                <a:spcPct val="97833"/>
              </a:lnSpc>
              <a:spcBef>
                <a:spcPts val="958"/>
              </a:spcBef>
              <a:spcAft>
                <a:spcPts val="0"/>
              </a:spcAft>
              <a:buNone/>
            </a:pPr>
            <a:r>
              <a:rPr lang="en-US">
                <a:solidFill>
                  <a:srgbClr val="938953"/>
                </a:solidFill>
                <a:latin typeface="Arial"/>
                <a:ea typeface="Arial"/>
                <a:cs typeface="Arial"/>
                <a:sym typeface="Arial"/>
              </a:rPr>
              <a:t>Aunque todos los empleados se ven obligados a tomar estas difíciles decisiones de vez en cuando, la pérdida de empleados de calidad debido a las exigencias de su cuidado puede ser un resultado costoso para los empleadores y debe ser algo que ambas partes consideren cuidadosamente.</a:t>
            </a:r>
            <a:endParaRPr/>
          </a:p>
          <a:p>
            <a:pPr marL="0" lvl="0" indent="0" algn="l" rtl="0">
              <a:spcBef>
                <a:spcPts val="978"/>
              </a:spcBef>
              <a:spcAft>
                <a:spcPts val="0"/>
              </a:spcAft>
              <a:buNone/>
            </a:pPr>
            <a:endParaRPr>
              <a:solidFill>
                <a:srgbClr val="938953"/>
              </a:solidFill>
              <a:latin typeface="Arial"/>
              <a:ea typeface="Arial"/>
              <a:cs typeface="Arial"/>
              <a:sym typeface="Arial"/>
            </a:endParaRPr>
          </a:p>
          <a:p>
            <a:pPr marL="0" lvl="0" indent="0" algn="l" rtl="0">
              <a:spcBef>
                <a:spcPts val="0"/>
              </a:spcBef>
              <a:spcAft>
                <a:spcPts val="0"/>
              </a:spcAft>
              <a:buNone/>
            </a:pPr>
            <a:endParaRPr/>
          </a:p>
          <a:p>
            <a:pPr marL="0" lvl="0" indent="0" algn="l" rtl="0">
              <a:lnSpc>
                <a:spcPct val="104545"/>
              </a:lnSpc>
              <a:spcBef>
                <a:spcPts val="0"/>
              </a:spcBef>
              <a:spcAft>
                <a:spcPts val="0"/>
              </a:spcAft>
              <a:buNone/>
            </a:pPr>
            <a:endParaRPr sz="1100">
              <a:solidFill>
                <a:srgbClr val="938953"/>
              </a:solidFill>
              <a:latin typeface="Arial"/>
              <a:ea typeface="Arial"/>
              <a:cs typeface="Arial"/>
              <a:sym typeface="Arial"/>
            </a:endParaRPr>
          </a:p>
        </p:txBody>
      </p:sp>
      <p:sp>
        <p:nvSpPr>
          <p:cNvPr id="202" name="Google Shape;202;p9: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a:spLocks noGrp="1" noRot="1" noChangeAspect="1"/>
          </p:cNvSpPr>
          <p:nvPr>
            <p:ph type="sldImg" idx="2"/>
          </p:nvPr>
        </p:nvSpPr>
        <p:spPr>
          <a:xfrm>
            <a:off x="11795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0:notes"/>
          <p:cNvSpPr txBox="1">
            <a:spLocks noGrp="1"/>
          </p:cNvSpPr>
          <p:nvPr>
            <p:ph type="body" idx="1"/>
          </p:nvPr>
        </p:nvSpPr>
        <p:spPr>
          <a:xfrm>
            <a:off x="697389" y="4387136"/>
            <a:ext cx="5579110" cy="4156234"/>
          </a:xfrm>
          <a:prstGeom prst="rect">
            <a:avLst/>
          </a:prstGeom>
          <a:noFill/>
          <a:ln>
            <a:noFill/>
          </a:ln>
        </p:spPr>
        <p:txBody>
          <a:bodyPr spcFirstLastPara="1" wrap="square" lIns="92575" tIns="46275" rIns="92575" bIns="46275" anchor="t" anchorCtr="0">
            <a:noAutofit/>
          </a:bodyPr>
          <a:lstStyle/>
          <a:p>
            <a:pPr marL="0" lvl="0" indent="0" algn="l" rtl="0">
              <a:spcBef>
                <a:spcPts val="0"/>
              </a:spcBef>
              <a:spcAft>
                <a:spcPts val="0"/>
              </a:spcAft>
              <a:buNone/>
            </a:pPr>
            <a:endParaRPr/>
          </a:p>
        </p:txBody>
      </p:sp>
      <p:sp>
        <p:nvSpPr>
          <p:cNvPr id="278" name="Google Shape;278;p10:notes"/>
          <p:cNvSpPr txBox="1">
            <a:spLocks noGrp="1"/>
          </p:cNvSpPr>
          <p:nvPr>
            <p:ph type="sldNum" idx="12"/>
          </p:nvPr>
        </p:nvSpPr>
        <p:spPr>
          <a:xfrm>
            <a:off x="3950256" y="8772669"/>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1"/>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lvl1pPr lvl="0" algn="l">
              <a:lnSpc>
                <a:spcPct val="80000"/>
              </a:lnSpc>
              <a:spcBef>
                <a:spcPts val="0"/>
              </a:spcBef>
              <a:spcAft>
                <a:spcPts val="0"/>
              </a:spcAft>
              <a:buClr>
                <a:schemeClr val="accent3"/>
              </a:buClr>
              <a:buSzPts val="3400"/>
              <a:buFont typeface="Arial"/>
              <a:buNone/>
              <a:defRPr sz="3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1"/>
          <p:cNvSpPr txBox="1">
            <a:spLocks noGrp="1"/>
          </p:cNvSpPr>
          <p:nvPr>
            <p:ph type="body" idx="1"/>
          </p:nvPr>
        </p:nvSpPr>
        <p:spPr>
          <a:xfrm>
            <a:off x="393700" y="1244600"/>
            <a:ext cx="8339328" cy="4525963"/>
          </a:xfrm>
          <a:prstGeom prst="rect">
            <a:avLst/>
          </a:prstGeom>
          <a:noFill/>
          <a:ln>
            <a:noFill/>
          </a:ln>
        </p:spPr>
        <p:txBody>
          <a:bodyPr spcFirstLastPara="1" wrap="square" lIns="0" tIns="0" rIns="91425" bIns="45700" anchor="t" anchorCtr="0">
            <a:normAutofit/>
          </a:bodyPr>
          <a:lstStyle>
            <a:lvl1pPr marL="457200" lvl="0" indent="-342900" algn="l">
              <a:spcBef>
                <a:spcPts val="360"/>
              </a:spcBef>
              <a:spcAft>
                <a:spcPts val="0"/>
              </a:spcAft>
              <a:buClr>
                <a:srgbClr val="262626"/>
              </a:buClr>
              <a:buSzPts val="1800"/>
              <a:buChar char="▪"/>
              <a:defRPr/>
            </a:lvl1pPr>
            <a:lvl2pPr marL="914400" lvl="1" indent="-342900" algn="l">
              <a:spcBef>
                <a:spcPts val="360"/>
              </a:spcBef>
              <a:spcAft>
                <a:spcPts val="0"/>
              </a:spcAft>
              <a:buClr>
                <a:srgbClr val="262626"/>
              </a:buClr>
              <a:buSzPts val="1800"/>
              <a:buChar char="–"/>
              <a:defRPr/>
            </a:lvl2pPr>
            <a:lvl3pPr marL="1371600" lvl="2" indent="-342900" algn="l">
              <a:spcBef>
                <a:spcPts val="360"/>
              </a:spcBef>
              <a:spcAft>
                <a:spcPts val="0"/>
              </a:spcAft>
              <a:buClr>
                <a:srgbClr val="262626"/>
              </a:buClr>
              <a:buSzPts val="1800"/>
              <a:buChar char="▪"/>
              <a:defRPr/>
            </a:lvl3pPr>
            <a:lvl4pPr marL="1828800" lvl="3" indent="-342900" algn="l">
              <a:spcBef>
                <a:spcPts val="360"/>
              </a:spcBef>
              <a:spcAft>
                <a:spcPts val="0"/>
              </a:spcAft>
              <a:buClr>
                <a:srgbClr val="262626"/>
              </a:buClr>
              <a:buSzPts val="1800"/>
              <a:buChar char="–"/>
              <a:defRPr/>
            </a:lvl4pPr>
            <a:lvl5pPr marL="2286000" lvl="4" indent="-342900" algn="l">
              <a:spcBef>
                <a:spcPts val="36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pic>
        <p:nvPicPr>
          <p:cNvPr id="24" name="Google Shape;24;p42" descr="voy_vb_hz6_rgb.jpg"/>
          <p:cNvPicPr preferRelativeResize="0"/>
          <p:nvPr/>
        </p:nvPicPr>
        <p:blipFill rotWithShape="1">
          <a:blip r:embed="rId2">
            <a:alphaModFix/>
          </a:blip>
          <a:srcRect/>
          <a:stretch/>
        </p:blipFill>
        <p:spPr>
          <a:xfrm>
            <a:off x="0" y="0"/>
            <a:ext cx="9144000" cy="4831644"/>
          </a:xfrm>
          <a:prstGeom prst="rect">
            <a:avLst/>
          </a:prstGeom>
          <a:noFill/>
          <a:ln>
            <a:noFill/>
          </a:ln>
        </p:spPr>
      </p:pic>
      <p:pic>
        <p:nvPicPr>
          <p:cNvPr id="25" name="Google Shape;25;p42"/>
          <p:cNvPicPr preferRelativeResize="0"/>
          <p:nvPr/>
        </p:nvPicPr>
        <p:blipFill rotWithShape="1">
          <a:blip r:embed="rId3">
            <a:alphaModFix/>
          </a:blip>
          <a:srcRect/>
          <a:stretch/>
        </p:blipFill>
        <p:spPr>
          <a:xfrm>
            <a:off x="103819" y="2304317"/>
            <a:ext cx="7421592" cy="1607853"/>
          </a:xfrm>
          <a:prstGeom prst="rect">
            <a:avLst/>
          </a:prstGeom>
          <a:noFill/>
          <a:ln>
            <a:noFill/>
          </a:ln>
        </p:spPr>
      </p:pic>
      <p:sp>
        <p:nvSpPr>
          <p:cNvPr id="26" name="Google Shape;26;p42"/>
          <p:cNvSpPr/>
          <p:nvPr/>
        </p:nvSpPr>
        <p:spPr>
          <a:xfrm>
            <a:off x="551792" y="3630289"/>
            <a:ext cx="347367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Arial"/>
                <a:ea typeface="Arial"/>
                <a:cs typeface="Arial"/>
                <a:sym typeface="Arial"/>
              </a:rPr>
              <a:t>The essentials of special needs planning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lvl1pPr lvl="0" algn="l">
              <a:lnSpc>
                <a:spcPct val="80000"/>
              </a:lnSpc>
              <a:spcBef>
                <a:spcPts val="0"/>
              </a:spcBef>
              <a:spcAft>
                <a:spcPts val="0"/>
              </a:spcAft>
              <a:buClr>
                <a:schemeClr val="accent3"/>
              </a:buClr>
              <a:buSzPts val="3400"/>
              <a:buFont typeface="Arial"/>
              <a:buNone/>
              <a:defRPr sz="3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ransition - Image">
  <p:cSld name="4_Transition - Image">
    <p:spTree>
      <p:nvGrpSpPr>
        <p:cNvPr id="1" name="Shape 29"/>
        <p:cNvGrpSpPr/>
        <p:nvPr/>
      </p:nvGrpSpPr>
      <p:grpSpPr>
        <a:xfrm>
          <a:off x="0" y="0"/>
          <a:ext cx="0" cy="0"/>
          <a:chOff x="0" y="0"/>
          <a:chExt cx="0" cy="0"/>
        </a:xfrm>
      </p:grpSpPr>
      <p:sp>
        <p:nvSpPr>
          <p:cNvPr id="30" name="Google Shape;30;p44"/>
          <p:cNvSpPr txBox="1"/>
          <p:nvPr/>
        </p:nvSpPr>
        <p:spPr>
          <a:xfrm>
            <a:off x="4282017" y="6441013"/>
            <a:ext cx="579966" cy="4169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100">
                <a:solidFill>
                  <a:srgbClr val="5B5B5B"/>
                </a:solidFill>
                <a:latin typeface="Arial"/>
                <a:ea typeface="Arial"/>
                <a:cs typeface="Arial"/>
                <a:sym typeface="Arial"/>
              </a:rPr>
              <a:t>‹#›</a:t>
            </a:fld>
            <a:endParaRPr sz="1100">
              <a:solidFill>
                <a:srgbClr val="5B5B5B"/>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45"/>
          <p:cNvSpPr/>
          <p:nvPr/>
        </p:nvSpPr>
        <p:spPr>
          <a:xfrm>
            <a:off x="333931" y="5968737"/>
            <a:ext cx="4572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lt2"/>
                </a:solidFill>
                <a:latin typeface="Arial"/>
                <a:ea typeface="Arial"/>
                <a:cs typeface="Arial"/>
                <a:sym typeface="Arial"/>
              </a:rPr>
              <a:t>For internal use only. Not for external distribution.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cess - Number, Horizontal">
  <p:cSld name="Process - Number, Horizontal">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lvl1pPr lvl="0" algn="l">
              <a:lnSpc>
                <a:spcPct val="80000"/>
              </a:lnSpc>
              <a:spcBef>
                <a:spcPts val="0"/>
              </a:spcBef>
              <a:spcAft>
                <a:spcPts val="0"/>
              </a:spcAft>
              <a:buClr>
                <a:schemeClr val="dk2"/>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5" name="Google Shape;35;p46"/>
          <p:cNvCxnSpPr/>
          <p:nvPr/>
        </p:nvCxnSpPr>
        <p:spPr>
          <a:xfrm rot="10800000" flipH="1">
            <a:off x="1598731" y="4452976"/>
            <a:ext cx="5992916" cy="48183"/>
          </a:xfrm>
          <a:prstGeom prst="straightConnector1">
            <a:avLst/>
          </a:prstGeom>
          <a:noFill/>
          <a:ln w="15875" cap="rnd" cmpd="sng">
            <a:solidFill>
              <a:srgbClr val="6E6E6E"/>
            </a:solidFill>
            <a:prstDash val="dot"/>
            <a:round/>
            <a:headEnd type="none" w="sm" len="sm"/>
            <a:tailEnd type="none" w="sm" len="sm"/>
          </a:ln>
        </p:spPr>
      </p:cxnSp>
      <p:sp>
        <p:nvSpPr>
          <p:cNvPr id="36" name="Google Shape;36;p46"/>
          <p:cNvSpPr txBox="1">
            <a:spLocks noGrp="1"/>
          </p:cNvSpPr>
          <p:nvPr>
            <p:ph type="body" idx="1"/>
          </p:nvPr>
        </p:nvSpPr>
        <p:spPr>
          <a:xfrm>
            <a:off x="776187" y="4892912"/>
            <a:ext cx="1207578" cy="197093"/>
          </a:xfrm>
          <a:prstGeom prst="rect">
            <a:avLst/>
          </a:prstGeom>
          <a:noFill/>
          <a:ln>
            <a:noFill/>
          </a:ln>
        </p:spPr>
        <p:txBody>
          <a:bodyPr spcFirstLastPara="1" wrap="square" lIns="0" tIns="0" rIns="91425" bIns="45700" anchor="t" anchorCtr="0">
            <a:noAutofit/>
          </a:bodyPr>
          <a:lstStyle>
            <a:lvl1pPr marL="457200" marR="0" lvl="0" indent="-228600" algn="ctr">
              <a:lnSpc>
                <a:spcPct val="90000"/>
              </a:lnSpc>
              <a:spcBef>
                <a:spcPts val="0"/>
              </a:spcBef>
              <a:spcAft>
                <a:spcPts val="0"/>
              </a:spcAft>
              <a:buClr>
                <a:schemeClr val="dk2"/>
              </a:buClr>
              <a:buSzPts val="1100"/>
              <a:buFont typeface="Arial"/>
              <a:buNone/>
              <a:defRPr sz="1100">
                <a:solidFill>
                  <a:schemeClr val="dk2"/>
                </a:solidFill>
              </a:defRPr>
            </a:lvl1pPr>
            <a:lvl2pPr marL="914400" lvl="1" indent="-228600" algn="l">
              <a:spcBef>
                <a:spcPts val="385"/>
              </a:spcBef>
              <a:spcAft>
                <a:spcPts val="0"/>
              </a:spcAft>
              <a:buClr>
                <a:srgbClr val="262626"/>
              </a:buClr>
              <a:buSzPts val="1200"/>
              <a:buNone/>
              <a:defRPr sz="1200"/>
            </a:lvl2pPr>
            <a:lvl3pPr marL="1371600" lvl="2" indent="-228600" algn="l">
              <a:spcBef>
                <a:spcPts val="240"/>
              </a:spcBef>
              <a:spcAft>
                <a:spcPts val="0"/>
              </a:spcAft>
              <a:buClr>
                <a:srgbClr val="262626"/>
              </a:buClr>
              <a:buSzPts val="1200"/>
              <a:buNone/>
              <a:defRPr sz="1200"/>
            </a:lvl3pPr>
            <a:lvl4pPr marL="1828800" lvl="3" indent="-228600" algn="l">
              <a:spcBef>
                <a:spcPts val="240"/>
              </a:spcBef>
              <a:spcAft>
                <a:spcPts val="0"/>
              </a:spcAft>
              <a:buClr>
                <a:srgbClr val="262626"/>
              </a:buClr>
              <a:buSzPts val="1200"/>
              <a:buNone/>
              <a:defRPr sz="1200"/>
            </a:lvl4pPr>
            <a:lvl5pPr marL="2286000" lvl="4" indent="-228600" algn="l">
              <a:spcBef>
                <a:spcPts val="240"/>
              </a:spcBef>
              <a:spcAft>
                <a:spcPts val="0"/>
              </a:spcAft>
              <a:buClr>
                <a:srgbClr val="262626"/>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46"/>
          <p:cNvSpPr txBox="1">
            <a:spLocks noGrp="1"/>
          </p:cNvSpPr>
          <p:nvPr>
            <p:ph type="body" idx="2"/>
          </p:nvPr>
        </p:nvSpPr>
        <p:spPr>
          <a:xfrm>
            <a:off x="776187" y="5065450"/>
            <a:ext cx="1207578" cy="1473573"/>
          </a:xfrm>
          <a:prstGeom prst="rect">
            <a:avLst/>
          </a:prstGeom>
          <a:noFill/>
          <a:ln>
            <a:noFill/>
          </a:ln>
        </p:spPr>
        <p:txBody>
          <a:bodyPr spcFirstLastPara="1" wrap="square" lIns="0" tIns="0" rIns="91425" bIns="45700" anchor="t" anchorCtr="0">
            <a:noAutofit/>
          </a:bodyPr>
          <a:lstStyle>
            <a:lvl1pPr marL="457200" marR="0" lvl="0" indent="-228600" algn="ctr">
              <a:lnSpc>
                <a:spcPct val="90000"/>
              </a:lnSpc>
              <a:spcBef>
                <a:spcPts val="0"/>
              </a:spcBef>
              <a:spcAft>
                <a:spcPts val="0"/>
              </a:spcAft>
              <a:buClr>
                <a:srgbClr val="6E6E6E"/>
              </a:buClr>
              <a:buSzPts val="1100"/>
              <a:buFont typeface="Arial"/>
              <a:buNone/>
              <a:defRPr sz="1100">
                <a:solidFill>
                  <a:srgbClr val="6E6E6E"/>
                </a:solidFill>
              </a:defRPr>
            </a:lvl1pPr>
            <a:lvl2pPr marL="914400" lvl="1" indent="-228600" algn="l">
              <a:spcBef>
                <a:spcPts val="385"/>
              </a:spcBef>
              <a:spcAft>
                <a:spcPts val="0"/>
              </a:spcAft>
              <a:buClr>
                <a:srgbClr val="262626"/>
              </a:buClr>
              <a:buSzPts val="1200"/>
              <a:buNone/>
              <a:defRPr sz="1200"/>
            </a:lvl2pPr>
            <a:lvl3pPr marL="1371600" lvl="2" indent="-228600" algn="l">
              <a:spcBef>
                <a:spcPts val="240"/>
              </a:spcBef>
              <a:spcAft>
                <a:spcPts val="0"/>
              </a:spcAft>
              <a:buClr>
                <a:srgbClr val="262626"/>
              </a:buClr>
              <a:buSzPts val="1200"/>
              <a:buNone/>
              <a:defRPr sz="1200"/>
            </a:lvl3pPr>
            <a:lvl4pPr marL="1828800" lvl="3" indent="-228600" algn="l">
              <a:spcBef>
                <a:spcPts val="240"/>
              </a:spcBef>
              <a:spcAft>
                <a:spcPts val="0"/>
              </a:spcAft>
              <a:buClr>
                <a:srgbClr val="262626"/>
              </a:buClr>
              <a:buSzPts val="1200"/>
              <a:buNone/>
              <a:defRPr sz="1200"/>
            </a:lvl4pPr>
            <a:lvl5pPr marL="2286000" lvl="4" indent="-228600" algn="l">
              <a:spcBef>
                <a:spcPts val="240"/>
              </a:spcBef>
              <a:spcAft>
                <a:spcPts val="0"/>
              </a:spcAft>
              <a:buClr>
                <a:srgbClr val="262626"/>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6"/>
          <p:cNvSpPr txBox="1">
            <a:spLocks noGrp="1"/>
          </p:cNvSpPr>
          <p:nvPr>
            <p:ph type="body" idx="3"/>
          </p:nvPr>
        </p:nvSpPr>
        <p:spPr>
          <a:xfrm>
            <a:off x="2908112" y="4892912"/>
            <a:ext cx="1207578" cy="197093"/>
          </a:xfrm>
          <a:prstGeom prst="rect">
            <a:avLst/>
          </a:prstGeom>
          <a:noFill/>
          <a:ln>
            <a:noFill/>
          </a:ln>
        </p:spPr>
        <p:txBody>
          <a:bodyPr spcFirstLastPara="1" wrap="square" lIns="0" tIns="0" rIns="91425" bIns="45700" anchor="t" anchorCtr="0">
            <a:noAutofit/>
          </a:bodyPr>
          <a:lstStyle>
            <a:lvl1pPr marL="457200" marR="0" lvl="0" indent="-228600" algn="ctr">
              <a:lnSpc>
                <a:spcPct val="90000"/>
              </a:lnSpc>
              <a:spcBef>
                <a:spcPts val="0"/>
              </a:spcBef>
              <a:spcAft>
                <a:spcPts val="0"/>
              </a:spcAft>
              <a:buClr>
                <a:schemeClr val="accent3"/>
              </a:buClr>
              <a:buSzPts val="1100"/>
              <a:buFont typeface="Arial"/>
              <a:buNone/>
              <a:defRPr sz="1100">
                <a:solidFill>
                  <a:schemeClr val="accent3"/>
                </a:solidFill>
              </a:defRPr>
            </a:lvl1pPr>
            <a:lvl2pPr marL="914400" lvl="1" indent="-228600" algn="l">
              <a:spcBef>
                <a:spcPts val="385"/>
              </a:spcBef>
              <a:spcAft>
                <a:spcPts val="0"/>
              </a:spcAft>
              <a:buClr>
                <a:srgbClr val="262626"/>
              </a:buClr>
              <a:buSzPts val="1200"/>
              <a:buNone/>
              <a:defRPr sz="1200"/>
            </a:lvl2pPr>
            <a:lvl3pPr marL="1371600" lvl="2" indent="-228600" algn="l">
              <a:spcBef>
                <a:spcPts val="240"/>
              </a:spcBef>
              <a:spcAft>
                <a:spcPts val="0"/>
              </a:spcAft>
              <a:buClr>
                <a:srgbClr val="262626"/>
              </a:buClr>
              <a:buSzPts val="1200"/>
              <a:buNone/>
              <a:defRPr sz="1200"/>
            </a:lvl3pPr>
            <a:lvl4pPr marL="1828800" lvl="3" indent="-228600" algn="l">
              <a:spcBef>
                <a:spcPts val="240"/>
              </a:spcBef>
              <a:spcAft>
                <a:spcPts val="0"/>
              </a:spcAft>
              <a:buClr>
                <a:srgbClr val="262626"/>
              </a:buClr>
              <a:buSzPts val="1200"/>
              <a:buNone/>
              <a:defRPr sz="1200"/>
            </a:lvl4pPr>
            <a:lvl5pPr marL="2286000" lvl="4" indent="-228600" algn="l">
              <a:spcBef>
                <a:spcPts val="240"/>
              </a:spcBef>
              <a:spcAft>
                <a:spcPts val="0"/>
              </a:spcAft>
              <a:buClr>
                <a:srgbClr val="262626"/>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46"/>
          <p:cNvSpPr txBox="1">
            <a:spLocks noGrp="1"/>
          </p:cNvSpPr>
          <p:nvPr>
            <p:ph type="body" idx="4"/>
          </p:nvPr>
        </p:nvSpPr>
        <p:spPr>
          <a:xfrm>
            <a:off x="2908112" y="5065450"/>
            <a:ext cx="1207578" cy="1473573"/>
          </a:xfrm>
          <a:prstGeom prst="rect">
            <a:avLst/>
          </a:prstGeom>
          <a:noFill/>
          <a:ln>
            <a:noFill/>
          </a:ln>
        </p:spPr>
        <p:txBody>
          <a:bodyPr spcFirstLastPara="1" wrap="square" lIns="0" tIns="0" rIns="91425" bIns="45700" anchor="t" anchorCtr="0">
            <a:noAutofit/>
          </a:bodyPr>
          <a:lstStyle>
            <a:lvl1pPr marL="457200" marR="0" lvl="0" indent="-228600" algn="ctr">
              <a:lnSpc>
                <a:spcPct val="90000"/>
              </a:lnSpc>
              <a:spcBef>
                <a:spcPts val="0"/>
              </a:spcBef>
              <a:spcAft>
                <a:spcPts val="0"/>
              </a:spcAft>
              <a:buClr>
                <a:srgbClr val="6E6E6E"/>
              </a:buClr>
              <a:buSzPts val="1100"/>
              <a:buFont typeface="Arial"/>
              <a:buNone/>
              <a:defRPr sz="1100">
                <a:solidFill>
                  <a:srgbClr val="6E6E6E"/>
                </a:solidFill>
              </a:defRPr>
            </a:lvl1pPr>
            <a:lvl2pPr marL="914400" lvl="1" indent="-228600" algn="l">
              <a:spcBef>
                <a:spcPts val="385"/>
              </a:spcBef>
              <a:spcAft>
                <a:spcPts val="0"/>
              </a:spcAft>
              <a:buClr>
                <a:srgbClr val="262626"/>
              </a:buClr>
              <a:buSzPts val="1200"/>
              <a:buNone/>
              <a:defRPr sz="1200"/>
            </a:lvl2pPr>
            <a:lvl3pPr marL="1371600" lvl="2" indent="-228600" algn="l">
              <a:spcBef>
                <a:spcPts val="240"/>
              </a:spcBef>
              <a:spcAft>
                <a:spcPts val="0"/>
              </a:spcAft>
              <a:buClr>
                <a:srgbClr val="262626"/>
              </a:buClr>
              <a:buSzPts val="1200"/>
              <a:buNone/>
              <a:defRPr sz="1200"/>
            </a:lvl3pPr>
            <a:lvl4pPr marL="1828800" lvl="3" indent="-228600" algn="l">
              <a:spcBef>
                <a:spcPts val="240"/>
              </a:spcBef>
              <a:spcAft>
                <a:spcPts val="0"/>
              </a:spcAft>
              <a:buClr>
                <a:srgbClr val="262626"/>
              </a:buClr>
              <a:buSzPts val="1200"/>
              <a:buNone/>
              <a:defRPr sz="1200"/>
            </a:lvl4pPr>
            <a:lvl5pPr marL="2286000" lvl="4" indent="-228600" algn="l">
              <a:spcBef>
                <a:spcPts val="240"/>
              </a:spcBef>
              <a:spcAft>
                <a:spcPts val="0"/>
              </a:spcAft>
              <a:buClr>
                <a:srgbClr val="262626"/>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46"/>
          <p:cNvSpPr/>
          <p:nvPr/>
        </p:nvSpPr>
        <p:spPr>
          <a:xfrm>
            <a:off x="1105783" y="4201434"/>
            <a:ext cx="501046" cy="530060"/>
          </a:xfrm>
          <a:prstGeom prst="ellipse">
            <a:avLst/>
          </a:prstGeom>
          <a:solidFill>
            <a:srgbClr val="F58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sp>
        <p:nvSpPr>
          <p:cNvPr id="41" name="Google Shape;41;p46"/>
          <p:cNvSpPr/>
          <p:nvPr/>
        </p:nvSpPr>
        <p:spPr>
          <a:xfrm>
            <a:off x="3237708" y="4201432"/>
            <a:ext cx="501047" cy="53181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sp>
        <p:nvSpPr>
          <p:cNvPr id="42" name="Google Shape;42;p46"/>
          <p:cNvSpPr/>
          <p:nvPr/>
        </p:nvSpPr>
        <p:spPr>
          <a:xfrm>
            <a:off x="5369633" y="4201432"/>
            <a:ext cx="501047" cy="53181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sp>
        <p:nvSpPr>
          <p:cNvPr id="43" name="Google Shape;43;p46"/>
          <p:cNvSpPr/>
          <p:nvPr/>
        </p:nvSpPr>
        <p:spPr>
          <a:xfrm>
            <a:off x="7501559" y="4201432"/>
            <a:ext cx="501047" cy="53181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sp>
        <p:nvSpPr>
          <p:cNvPr id="44" name="Google Shape;44;p46"/>
          <p:cNvSpPr txBox="1">
            <a:spLocks noGrp="1"/>
          </p:cNvSpPr>
          <p:nvPr>
            <p:ph type="body" idx="5"/>
          </p:nvPr>
        </p:nvSpPr>
        <p:spPr>
          <a:xfrm>
            <a:off x="5040037" y="4892912"/>
            <a:ext cx="1207578" cy="197093"/>
          </a:xfrm>
          <a:prstGeom prst="rect">
            <a:avLst/>
          </a:prstGeom>
          <a:noFill/>
          <a:ln>
            <a:noFill/>
          </a:ln>
        </p:spPr>
        <p:txBody>
          <a:bodyPr spcFirstLastPara="1" wrap="square" lIns="0" tIns="0" rIns="91425" bIns="45700" anchor="t" anchorCtr="0">
            <a:noAutofit/>
          </a:bodyPr>
          <a:lstStyle>
            <a:lvl1pPr marL="457200" marR="0" lvl="0" indent="-228600" algn="ctr">
              <a:lnSpc>
                <a:spcPct val="90000"/>
              </a:lnSpc>
              <a:spcBef>
                <a:spcPts val="0"/>
              </a:spcBef>
              <a:spcAft>
                <a:spcPts val="0"/>
              </a:spcAft>
              <a:buClr>
                <a:schemeClr val="accent4"/>
              </a:buClr>
              <a:buSzPts val="1100"/>
              <a:buFont typeface="Arial"/>
              <a:buNone/>
              <a:defRPr sz="1100">
                <a:solidFill>
                  <a:schemeClr val="accent4"/>
                </a:solidFill>
              </a:defRPr>
            </a:lvl1pPr>
            <a:lvl2pPr marL="914400" lvl="1" indent="-228600" algn="l">
              <a:spcBef>
                <a:spcPts val="385"/>
              </a:spcBef>
              <a:spcAft>
                <a:spcPts val="0"/>
              </a:spcAft>
              <a:buClr>
                <a:srgbClr val="262626"/>
              </a:buClr>
              <a:buSzPts val="1200"/>
              <a:buNone/>
              <a:defRPr sz="1200"/>
            </a:lvl2pPr>
            <a:lvl3pPr marL="1371600" lvl="2" indent="-228600" algn="l">
              <a:spcBef>
                <a:spcPts val="240"/>
              </a:spcBef>
              <a:spcAft>
                <a:spcPts val="0"/>
              </a:spcAft>
              <a:buClr>
                <a:srgbClr val="262626"/>
              </a:buClr>
              <a:buSzPts val="1200"/>
              <a:buNone/>
              <a:defRPr sz="1200"/>
            </a:lvl3pPr>
            <a:lvl4pPr marL="1828800" lvl="3" indent="-228600" algn="l">
              <a:spcBef>
                <a:spcPts val="240"/>
              </a:spcBef>
              <a:spcAft>
                <a:spcPts val="0"/>
              </a:spcAft>
              <a:buClr>
                <a:srgbClr val="262626"/>
              </a:buClr>
              <a:buSzPts val="1200"/>
              <a:buNone/>
              <a:defRPr sz="1200"/>
            </a:lvl4pPr>
            <a:lvl5pPr marL="2286000" lvl="4" indent="-228600" algn="l">
              <a:spcBef>
                <a:spcPts val="240"/>
              </a:spcBef>
              <a:spcAft>
                <a:spcPts val="0"/>
              </a:spcAft>
              <a:buClr>
                <a:srgbClr val="262626"/>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46"/>
          <p:cNvSpPr txBox="1">
            <a:spLocks noGrp="1"/>
          </p:cNvSpPr>
          <p:nvPr>
            <p:ph type="body" idx="6"/>
          </p:nvPr>
        </p:nvSpPr>
        <p:spPr>
          <a:xfrm>
            <a:off x="5040037" y="5065450"/>
            <a:ext cx="1207578" cy="1473573"/>
          </a:xfrm>
          <a:prstGeom prst="rect">
            <a:avLst/>
          </a:prstGeom>
          <a:noFill/>
          <a:ln>
            <a:noFill/>
          </a:ln>
        </p:spPr>
        <p:txBody>
          <a:bodyPr spcFirstLastPara="1" wrap="square" lIns="0" tIns="0" rIns="91425" bIns="45700" anchor="t" anchorCtr="0">
            <a:noAutofit/>
          </a:bodyPr>
          <a:lstStyle>
            <a:lvl1pPr marL="457200" marR="0" lvl="0" indent="-228600" algn="ctr">
              <a:lnSpc>
                <a:spcPct val="90000"/>
              </a:lnSpc>
              <a:spcBef>
                <a:spcPts val="0"/>
              </a:spcBef>
              <a:spcAft>
                <a:spcPts val="0"/>
              </a:spcAft>
              <a:buClr>
                <a:srgbClr val="6E6E6E"/>
              </a:buClr>
              <a:buSzPts val="1100"/>
              <a:buFont typeface="Arial"/>
              <a:buNone/>
              <a:defRPr sz="1100">
                <a:solidFill>
                  <a:srgbClr val="6E6E6E"/>
                </a:solidFill>
              </a:defRPr>
            </a:lvl1pPr>
            <a:lvl2pPr marL="914400" lvl="1" indent="-228600" algn="l">
              <a:spcBef>
                <a:spcPts val="385"/>
              </a:spcBef>
              <a:spcAft>
                <a:spcPts val="0"/>
              </a:spcAft>
              <a:buClr>
                <a:srgbClr val="262626"/>
              </a:buClr>
              <a:buSzPts val="1200"/>
              <a:buNone/>
              <a:defRPr sz="1200"/>
            </a:lvl2pPr>
            <a:lvl3pPr marL="1371600" lvl="2" indent="-228600" algn="l">
              <a:spcBef>
                <a:spcPts val="240"/>
              </a:spcBef>
              <a:spcAft>
                <a:spcPts val="0"/>
              </a:spcAft>
              <a:buClr>
                <a:srgbClr val="262626"/>
              </a:buClr>
              <a:buSzPts val="1200"/>
              <a:buNone/>
              <a:defRPr sz="1200"/>
            </a:lvl3pPr>
            <a:lvl4pPr marL="1828800" lvl="3" indent="-228600" algn="l">
              <a:spcBef>
                <a:spcPts val="240"/>
              </a:spcBef>
              <a:spcAft>
                <a:spcPts val="0"/>
              </a:spcAft>
              <a:buClr>
                <a:srgbClr val="262626"/>
              </a:buClr>
              <a:buSzPts val="1200"/>
              <a:buNone/>
              <a:defRPr sz="1200"/>
            </a:lvl4pPr>
            <a:lvl5pPr marL="2286000" lvl="4" indent="-228600" algn="l">
              <a:spcBef>
                <a:spcPts val="240"/>
              </a:spcBef>
              <a:spcAft>
                <a:spcPts val="0"/>
              </a:spcAft>
              <a:buClr>
                <a:srgbClr val="262626"/>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46"/>
          <p:cNvSpPr txBox="1">
            <a:spLocks noGrp="1"/>
          </p:cNvSpPr>
          <p:nvPr>
            <p:ph type="body" idx="7"/>
          </p:nvPr>
        </p:nvSpPr>
        <p:spPr>
          <a:xfrm>
            <a:off x="7171962" y="4892912"/>
            <a:ext cx="1207578" cy="197093"/>
          </a:xfrm>
          <a:prstGeom prst="rect">
            <a:avLst/>
          </a:prstGeom>
          <a:noFill/>
          <a:ln>
            <a:noFill/>
          </a:ln>
        </p:spPr>
        <p:txBody>
          <a:bodyPr spcFirstLastPara="1" wrap="square" lIns="0" tIns="0" rIns="91425" bIns="45700" anchor="t" anchorCtr="0">
            <a:noAutofit/>
          </a:bodyPr>
          <a:lstStyle>
            <a:lvl1pPr marL="457200" marR="0" lvl="0" indent="-228600" algn="ctr">
              <a:lnSpc>
                <a:spcPct val="90000"/>
              </a:lnSpc>
              <a:spcBef>
                <a:spcPts val="0"/>
              </a:spcBef>
              <a:spcAft>
                <a:spcPts val="0"/>
              </a:spcAft>
              <a:buClr>
                <a:schemeClr val="accent5"/>
              </a:buClr>
              <a:buSzPts val="1100"/>
              <a:buFont typeface="Arial"/>
              <a:buNone/>
              <a:defRPr sz="1100">
                <a:solidFill>
                  <a:schemeClr val="accent5"/>
                </a:solidFill>
              </a:defRPr>
            </a:lvl1pPr>
            <a:lvl2pPr marL="914400" lvl="1" indent="-228600" algn="l">
              <a:spcBef>
                <a:spcPts val="385"/>
              </a:spcBef>
              <a:spcAft>
                <a:spcPts val="0"/>
              </a:spcAft>
              <a:buClr>
                <a:srgbClr val="262626"/>
              </a:buClr>
              <a:buSzPts val="1200"/>
              <a:buNone/>
              <a:defRPr sz="1200"/>
            </a:lvl2pPr>
            <a:lvl3pPr marL="1371600" lvl="2" indent="-228600" algn="l">
              <a:spcBef>
                <a:spcPts val="240"/>
              </a:spcBef>
              <a:spcAft>
                <a:spcPts val="0"/>
              </a:spcAft>
              <a:buClr>
                <a:srgbClr val="262626"/>
              </a:buClr>
              <a:buSzPts val="1200"/>
              <a:buNone/>
              <a:defRPr sz="1200"/>
            </a:lvl3pPr>
            <a:lvl4pPr marL="1828800" lvl="3" indent="-228600" algn="l">
              <a:spcBef>
                <a:spcPts val="240"/>
              </a:spcBef>
              <a:spcAft>
                <a:spcPts val="0"/>
              </a:spcAft>
              <a:buClr>
                <a:srgbClr val="262626"/>
              </a:buClr>
              <a:buSzPts val="1200"/>
              <a:buNone/>
              <a:defRPr sz="1200"/>
            </a:lvl4pPr>
            <a:lvl5pPr marL="2286000" lvl="4" indent="-228600" algn="l">
              <a:spcBef>
                <a:spcPts val="240"/>
              </a:spcBef>
              <a:spcAft>
                <a:spcPts val="0"/>
              </a:spcAft>
              <a:buClr>
                <a:srgbClr val="262626"/>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46"/>
          <p:cNvSpPr txBox="1">
            <a:spLocks noGrp="1"/>
          </p:cNvSpPr>
          <p:nvPr>
            <p:ph type="body" idx="8"/>
          </p:nvPr>
        </p:nvSpPr>
        <p:spPr>
          <a:xfrm>
            <a:off x="7171962" y="5065450"/>
            <a:ext cx="1207578" cy="1473573"/>
          </a:xfrm>
          <a:prstGeom prst="rect">
            <a:avLst/>
          </a:prstGeom>
          <a:noFill/>
          <a:ln>
            <a:noFill/>
          </a:ln>
        </p:spPr>
        <p:txBody>
          <a:bodyPr spcFirstLastPara="1" wrap="square" lIns="0" tIns="0" rIns="91425" bIns="45700" anchor="t" anchorCtr="0">
            <a:noAutofit/>
          </a:bodyPr>
          <a:lstStyle>
            <a:lvl1pPr marL="457200" marR="0" lvl="0" indent="-228600" algn="ctr">
              <a:lnSpc>
                <a:spcPct val="90000"/>
              </a:lnSpc>
              <a:spcBef>
                <a:spcPts val="0"/>
              </a:spcBef>
              <a:spcAft>
                <a:spcPts val="0"/>
              </a:spcAft>
              <a:buClr>
                <a:srgbClr val="6E6E6E"/>
              </a:buClr>
              <a:buSzPts val="1100"/>
              <a:buFont typeface="Arial"/>
              <a:buNone/>
              <a:defRPr sz="1100">
                <a:solidFill>
                  <a:srgbClr val="6E6E6E"/>
                </a:solidFill>
              </a:defRPr>
            </a:lvl1pPr>
            <a:lvl2pPr marL="914400" lvl="1" indent="-228600" algn="l">
              <a:spcBef>
                <a:spcPts val="385"/>
              </a:spcBef>
              <a:spcAft>
                <a:spcPts val="0"/>
              </a:spcAft>
              <a:buClr>
                <a:srgbClr val="262626"/>
              </a:buClr>
              <a:buSzPts val="1200"/>
              <a:buNone/>
              <a:defRPr sz="1200"/>
            </a:lvl2pPr>
            <a:lvl3pPr marL="1371600" lvl="2" indent="-228600" algn="l">
              <a:spcBef>
                <a:spcPts val="240"/>
              </a:spcBef>
              <a:spcAft>
                <a:spcPts val="0"/>
              </a:spcAft>
              <a:buClr>
                <a:srgbClr val="262626"/>
              </a:buClr>
              <a:buSzPts val="1200"/>
              <a:buNone/>
              <a:defRPr sz="1200"/>
            </a:lvl3pPr>
            <a:lvl4pPr marL="1828800" lvl="3" indent="-228600" algn="l">
              <a:spcBef>
                <a:spcPts val="240"/>
              </a:spcBef>
              <a:spcAft>
                <a:spcPts val="0"/>
              </a:spcAft>
              <a:buClr>
                <a:srgbClr val="262626"/>
              </a:buClr>
              <a:buSzPts val="1200"/>
              <a:buNone/>
              <a:defRPr sz="1200"/>
            </a:lvl4pPr>
            <a:lvl5pPr marL="2286000" lvl="4" indent="-228600" algn="l">
              <a:spcBef>
                <a:spcPts val="240"/>
              </a:spcBef>
              <a:spcAft>
                <a:spcPts val="0"/>
              </a:spcAft>
              <a:buClr>
                <a:srgbClr val="262626"/>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46"/>
          <p:cNvSpPr/>
          <p:nvPr/>
        </p:nvSpPr>
        <p:spPr>
          <a:xfrm>
            <a:off x="0" y="3560064"/>
            <a:ext cx="9144000" cy="12363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lvl1pPr marR="0" lvl="0" algn="l" rtl="0">
              <a:lnSpc>
                <a:spcPct val="80000"/>
              </a:lnSpc>
              <a:spcBef>
                <a:spcPts val="0"/>
              </a:spcBef>
              <a:spcAft>
                <a:spcPts val="0"/>
              </a:spcAft>
              <a:buClr>
                <a:schemeClr val="dk2"/>
              </a:buClr>
              <a:buSzPts val="3400"/>
              <a:buFont typeface="Arial"/>
              <a:buNone/>
              <a:defRPr sz="3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393700" y="1244600"/>
            <a:ext cx="8339328" cy="4525963"/>
          </a:xfrm>
          <a:prstGeom prst="rect">
            <a:avLst/>
          </a:prstGeom>
          <a:noFill/>
          <a:ln>
            <a:noFill/>
          </a:ln>
        </p:spPr>
        <p:txBody>
          <a:bodyPr spcFirstLastPara="1" wrap="square" lIns="0" tIns="0" rIns="91425" bIns="45700" anchor="t" anchorCtr="0">
            <a:normAutofit/>
          </a:bodyPr>
          <a:lstStyle>
            <a:lvl1pPr marL="457200" marR="0" lvl="0" indent="-406400" algn="l" rtl="0">
              <a:spcBef>
                <a:spcPts val="560"/>
              </a:spcBef>
              <a:spcAft>
                <a:spcPts val="0"/>
              </a:spcAft>
              <a:buClr>
                <a:srgbClr val="262626"/>
              </a:buClr>
              <a:buSzPts val="2800"/>
              <a:buFont typeface="Noto Sans Symbols"/>
              <a:buChar char="▪"/>
              <a:defRPr sz="2800" b="0" i="0" u="none" strike="noStrike" cap="none">
                <a:solidFill>
                  <a:srgbClr val="262626"/>
                </a:solidFill>
                <a:latin typeface="Arial"/>
                <a:ea typeface="Arial"/>
                <a:cs typeface="Arial"/>
                <a:sym typeface="Arial"/>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2pPr>
            <a:lvl3pPr marL="1371600" marR="0" lvl="2" indent="-368300" algn="l" rtl="0">
              <a:spcBef>
                <a:spcPts val="440"/>
              </a:spcBef>
              <a:spcAft>
                <a:spcPts val="0"/>
              </a:spcAft>
              <a:buClr>
                <a:srgbClr val="262626"/>
              </a:buClr>
              <a:buSzPts val="2200"/>
              <a:buFont typeface="Noto Sans Symbols"/>
              <a:buChar char="▪"/>
              <a:defRPr sz="2200" b="0" i="0" u="none" strike="noStrike" cap="none">
                <a:solidFill>
                  <a:srgbClr val="262626"/>
                </a:solidFill>
                <a:latin typeface="Arial"/>
                <a:ea typeface="Arial"/>
                <a:cs typeface="Arial"/>
                <a:sym typeface="Arial"/>
              </a:defRPr>
            </a:lvl3pPr>
            <a:lvl4pPr marL="1828800" marR="0" lvl="3"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4pPr>
            <a:lvl5pPr marL="2286000" marR="0" lvl="4"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40" descr="voybar-RGB-long.jpg"/>
          <p:cNvPicPr preferRelativeResize="0"/>
          <p:nvPr/>
        </p:nvPicPr>
        <p:blipFill rotWithShape="1">
          <a:blip r:embed="rId8">
            <a:alphaModFix/>
          </a:blip>
          <a:srcRect/>
          <a:stretch/>
        </p:blipFill>
        <p:spPr>
          <a:xfrm>
            <a:off x="0" y="0"/>
            <a:ext cx="9144000" cy="249647"/>
          </a:xfrm>
          <a:prstGeom prst="rect">
            <a:avLst/>
          </a:prstGeom>
          <a:noFill/>
          <a:ln>
            <a:noFill/>
          </a:ln>
        </p:spPr>
      </p:pic>
      <p:grpSp>
        <p:nvGrpSpPr>
          <p:cNvPr id="13" name="Google Shape;13;p40"/>
          <p:cNvGrpSpPr/>
          <p:nvPr/>
        </p:nvGrpSpPr>
        <p:grpSpPr>
          <a:xfrm flipH="1">
            <a:off x="9245930" y="6075713"/>
            <a:ext cx="773114" cy="752980"/>
            <a:chOff x="-577" y="3757"/>
            <a:chExt cx="576" cy="561"/>
          </a:xfrm>
        </p:grpSpPr>
        <p:cxnSp>
          <p:nvCxnSpPr>
            <p:cNvPr id="14" name="Google Shape;14;p40"/>
            <p:cNvCxnSpPr/>
            <p:nvPr/>
          </p:nvCxnSpPr>
          <p:spPr>
            <a:xfrm>
              <a:off x="-577" y="3757"/>
              <a:ext cx="576" cy="0"/>
            </a:xfrm>
            <a:prstGeom prst="straightConnector1">
              <a:avLst/>
            </a:prstGeom>
            <a:noFill/>
            <a:ln w="19050" cap="flat" cmpd="sng">
              <a:solidFill>
                <a:srgbClr val="FF6600"/>
              </a:solidFill>
              <a:prstDash val="dash"/>
              <a:round/>
              <a:headEnd type="none" w="med" len="med"/>
              <a:tailEnd type="triangle" w="lg" len="lg"/>
            </a:ln>
          </p:spPr>
        </p:cxnSp>
        <p:cxnSp>
          <p:nvCxnSpPr>
            <p:cNvPr id="15" name="Google Shape;15;p40"/>
            <p:cNvCxnSpPr/>
            <p:nvPr/>
          </p:nvCxnSpPr>
          <p:spPr>
            <a:xfrm>
              <a:off x="-577" y="4318"/>
              <a:ext cx="576" cy="0"/>
            </a:xfrm>
            <a:prstGeom prst="straightConnector1">
              <a:avLst/>
            </a:prstGeom>
            <a:noFill/>
            <a:ln w="19050" cap="flat" cmpd="sng">
              <a:solidFill>
                <a:srgbClr val="FF6600"/>
              </a:solidFill>
              <a:prstDash val="dash"/>
              <a:round/>
              <a:headEnd type="none" w="med" len="med"/>
              <a:tailEnd type="triangle" w="lg" len="lg"/>
            </a:ln>
          </p:spPr>
        </p:cxnSp>
      </p:grpSp>
      <p:sp>
        <p:nvSpPr>
          <p:cNvPr id="16" name="Google Shape;16;p40"/>
          <p:cNvSpPr/>
          <p:nvPr/>
        </p:nvSpPr>
        <p:spPr>
          <a:xfrm>
            <a:off x="9311021" y="6128891"/>
            <a:ext cx="1351608" cy="600165"/>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300" b="0" i="0" u="none" strike="noStrike" cap="none">
                <a:solidFill>
                  <a:schemeClr val="lt1"/>
                </a:solidFill>
                <a:latin typeface="Calibri"/>
                <a:ea typeface="Calibri"/>
                <a:cs typeface="Calibri"/>
                <a:sym typeface="Calibri"/>
              </a:rPr>
              <a:t>No ponga contenido </a:t>
            </a:r>
            <a:br>
              <a:rPr lang="en-US" sz="1300" b="0" i="0" u="none" strike="noStrike" cap="none">
                <a:solidFill>
                  <a:schemeClr val="lt1"/>
                </a:solidFill>
                <a:latin typeface="Calibri"/>
                <a:ea typeface="Calibri"/>
                <a:cs typeface="Calibri"/>
                <a:sym typeface="Calibri"/>
              </a:rPr>
            </a:br>
            <a:r>
              <a:rPr lang="en-US" sz="1300" b="0" i="0" u="none" strike="noStrike" cap="none">
                <a:solidFill>
                  <a:schemeClr val="lt1"/>
                </a:solidFill>
                <a:latin typeface="Calibri"/>
                <a:ea typeface="Calibri"/>
                <a:cs typeface="Calibri"/>
                <a:sym typeface="Calibri"/>
              </a:rPr>
              <a:t>en la zona de firma de la marca</a:t>
            </a:r>
            <a:endParaRPr/>
          </a:p>
        </p:txBody>
      </p:sp>
      <p:pic>
        <p:nvPicPr>
          <p:cNvPr id="17" name="Google Shape;17;p40" descr="Voy_cap_line_PIP_art.png"/>
          <p:cNvPicPr preferRelativeResize="0"/>
          <p:nvPr/>
        </p:nvPicPr>
        <p:blipFill rotWithShape="1">
          <a:blip r:embed="rId9">
            <a:alphaModFix/>
          </a:blip>
          <a:srcRect/>
          <a:stretch/>
        </p:blipFill>
        <p:spPr>
          <a:xfrm>
            <a:off x="447675" y="6270625"/>
            <a:ext cx="1926131" cy="85725"/>
          </a:xfrm>
          <a:prstGeom prst="rect">
            <a:avLst/>
          </a:prstGeom>
          <a:noFill/>
          <a:ln>
            <a:noFill/>
          </a:ln>
        </p:spPr>
      </p:pic>
      <p:sp>
        <p:nvSpPr>
          <p:cNvPr id="18" name="Google Shape;18;p40"/>
          <p:cNvSpPr txBox="1"/>
          <p:nvPr/>
        </p:nvSpPr>
        <p:spPr>
          <a:xfrm>
            <a:off x="4282017" y="6441013"/>
            <a:ext cx="579966" cy="4169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100" b="0" u="none">
                <a:solidFill>
                  <a:srgbClr val="5B5B5B"/>
                </a:solidFill>
                <a:latin typeface="Arial"/>
                <a:ea typeface="Arial"/>
                <a:cs typeface="Arial"/>
                <a:sym typeface="Arial"/>
              </a:rPr>
              <a:t>‹#›</a:t>
            </a:fld>
            <a:endParaRPr sz="1100" b="0" u="none">
              <a:solidFill>
                <a:srgbClr val="5B5B5B"/>
              </a:solidFill>
              <a:latin typeface="Arial"/>
              <a:ea typeface="Arial"/>
              <a:cs typeface="Arial"/>
              <a:sym typeface="Arial"/>
            </a:endParaRPr>
          </a:p>
        </p:txBody>
      </p:sp>
      <p:pic>
        <p:nvPicPr>
          <p:cNvPr id="19" name="Google Shape;19;p40" descr="C:\Users\i714613\Desktop\Voya_Cares_r_Tag_4c_grd_pos_cobrand_Final.jpg"/>
          <p:cNvPicPr preferRelativeResize="0"/>
          <p:nvPr/>
        </p:nvPicPr>
        <p:blipFill rotWithShape="1">
          <a:blip r:embed="rId10">
            <a:alphaModFix/>
          </a:blip>
          <a:srcRect/>
          <a:stretch/>
        </p:blipFill>
        <p:spPr>
          <a:xfrm>
            <a:off x="7076418" y="6022180"/>
            <a:ext cx="1644710" cy="5826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ssa.gov/benefits/disability/"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grpSp>
        <p:nvGrpSpPr>
          <p:cNvPr id="54" name="Google Shape;54;p2"/>
          <p:cNvGrpSpPr/>
          <p:nvPr/>
        </p:nvGrpSpPr>
        <p:grpSpPr>
          <a:xfrm flipH="1">
            <a:off x="9245930" y="6075713"/>
            <a:ext cx="773114" cy="752980"/>
            <a:chOff x="-577" y="3757"/>
            <a:chExt cx="576" cy="561"/>
          </a:xfrm>
        </p:grpSpPr>
        <p:cxnSp>
          <p:nvCxnSpPr>
            <p:cNvPr id="55" name="Google Shape;55;p2"/>
            <p:cNvCxnSpPr/>
            <p:nvPr/>
          </p:nvCxnSpPr>
          <p:spPr>
            <a:xfrm>
              <a:off x="-577" y="3757"/>
              <a:ext cx="576" cy="0"/>
            </a:xfrm>
            <a:prstGeom prst="straightConnector1">
              <a:avLst/>
            </a:prstGeom>
            <a:noFill/>
            <a:ln w="19050" cap="flat" cmpd="sng">
              <a:solidFill>
                <a:srgbClr val="FF6600"/>
              </a:solidFill>
              <a:prstDash val="dash"/>
              <a:round/>
              <a:headEnd type="none" w="med" len="med"/>
              <a:tailEnd type="triangle" w="lg" len="lg"/>
            </a:ln>
          </p:spPr>
        </p:cxnSp>
        <p:cxnSp>
          <p:nvCxnSpPr>
            <p:cNvPr id="56" name="Google Shape;56;p2"/>
            <p:cNvCxnSpPr/>
            <p:nvPr/>
          </p:nvCxnSpPr>
          <p:spPr>
            <a:xfrm>
              <a:off x="-577" y="4318"/>
              <a:ext cx="576" cy="0"/>
            </a:xfrm>
            <a:prstGeom prst="straightConnector1">
              <a:avLst/>
            </a:prstGeom>
            <a:noFill/>
            <a:ln w="19050" cap="flat" cmpd="sng">
              <a:solidFill>
                <a:srgbClr val="FF6600"/>
              </a:solidFill>
              <a:prstDash val="dash"/>
              <a:round/>
              <a:headEnd type="none" w="med" len="med"/>
              <a:tailEnd type="triangle" w="lg" len="lg"/>
            </a:ln>
          </p:spPr>
        </p:cxnSp>
      </p:grpSp>
      <p:sp>
        <p:nvSpPr>
          <p:cNvPr id="57" name="Google Shape;57;p2"/>
          <p:cNvSpPr/>
          <p:nvPr/>
        </p:nvSpPr>
        <p:spPr>
          <a:xfrm>
            <a:off x="9311021" y="6128891"/>
            <a:ext cx="1351608" cy="600165"/>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FFFFFF"/>
              </a:buClr>
              <a:buSzPts val="1300"/>
              <a:buFont typeface="Calibri"/>
              <a:buNone/>
            </a:pPr>
            <a:r>
              <a:rPr lang="en-US" sz="1300" b="0" i="0" u="none" strike="noStrike" cap="none">
                <a:solidFill>
                  <a:srgbClr val="FFFFFF"/>
                </a:solidFill>
                <a:latin typeface="Calibri"/>
                <a:ea typeface="Calibri"/>
                <a:cs typeface="Calibri"/>
                <a:sym typeface="Calibri"/>
              </a:rPr>
              <a:t>No ponga contenido </a:t>
            </a:r>
            <a:br>
              <a:rPr lang="en-US" sz="1300" b="0" i="0" u="none" strike="noStrike" cap="none">
                <a:solidFill>
                  <a:srgbClr val="FFFFFF"/>
                </a:solidFill>
                <a:latin typeface="Calibri"/>
                <a:ea typeface="Calibri"/>
                <a:cs typeface="Calibri"/>
                <a:sym typeface="Calibri"/>
              </a:rPr>
            </a:br>
            <a:r>
              <a:rPr lang="en-US" sz="1300" b="0" i="0" u="none" strike="noStrike" cap="none">
                <a:solidFill>
                  <a:srgbClr val="FFFFFF"/>
                </a:solidFill>
                <a:latin typeface="Calibri"/>
                <a:ea typeface="Calibri"/>
                <a:cs typeface="Calibri"/>
                <a:sym typeface="Calibri"/>
              </a:rPr>
              <a:t>en la zona de firma de la marca</a:t>
            </a:r>
            <a:endParaRPr/>
          </a:p>
        </p:txBody>
      </p:sp>
      <p:pic>
        <p:nvPicPr>
          <p:cNvPr id="58" name="Google Shape;58;p2" descr="Voy_cap_line_PIP_art.png"/>
          <p:cNvPicPr preferRelativeResize="0"/>
          <p:nvPr/>
        </p:nvPicPr>
        <p:blipFill rotWithShape="1">
          <a:blip r:embed="rId3">
            <a:alphaModFix/>
          </a:blip>
          <a:srcRect/>
          <a:stretch/>
        </p:blipFill>
        <p:spPr>
          <a:xfrm>
            <a:off x="447675" y="6270625"/>
            <a:ext cx="1926131" cy="85725"/>
          </a:xfrm>
          <a:prstGeom prst="rect">
            <a:avLst/>
          </a:prstGeom>
          <a:noFill/>
          <a:ln>
            <a:noFill/>
          </a:ln>
        </p:spPr>
      </p:pic>
      <p:sp>
        <p:nvSpPr>
          <p:cNvPr id="59" name="Google Shape;59;p2"/>
          <p:cNvSpPr txBox="1"/>
          <p:nvPr/>
        </p:nvSpPr>
        <p:spPr>
          <a:xfrm>
            <a:off x="4282017" y="6441013"/>
            <a:ext cx="579966" cy="4169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B5B5B"/>
              </a:buClr>
              <a:buSzPts val="1100"/>
              <a:buFont typeface="Arial"/>
              <a:buNone/>
            </a:pPr>
            <a:fld id="{00000000-1234-1234-1234-123412341234}" type="slidenum">
              <a:rPr lang="en-US" sz="1100" b="0" i="0" u="none" strike="noStrike" cap="none">
                <a:solidFill>
                  <a:srgbClr val="5B5B5B"/>
                </a:solidFill>
                <a:latin typeface="Arial"/>
                <a:ea typeface="Arial"/>
                <a:cs typeface="Arial"/>
                <a:sym typeface="Arial"/>
              </a:rPr>
              <a:t>1</a:t>
            </a:fld>
            <a:endParaRPr sz="1100" b="0" i="0" u="none" strike="noStrike" cap="none">
              <a:solidFill>
                <a:srgbClr val="5B5B5B"/>
              </a:solidFill>
              <a:latin typeface="Arial"/>
              <a:ea typeface="Arial"/>
              <a:cs typeface="Arial"/>
              <a:sym typeface="Arial"/>
            </a:endParaRPr>
          </a:p>
        </p:txBody>
      </p:sp>
      <p:pic>
        <p:nvPicPr>
          <p:cNvPr id="60" name="Google Shape;60;p2" descr="C:\Users\i714613\Desktop\Voya_Cares_r_Tag_4c_grd_pos_cobrand_Final.jpg"/>
          <p:cNvPicPr preferRelativeResize="0"/>
          <p:nvPr/>
        </p:nvPicPr>
        <p:blipFill rotWithShape="1">
          <a:blip r:embed="rId4">
            <a:alphaModFix/>
          </a:blip>
          <a:srcRect/>
          <a:stretch/>
        </p:blipFill>
        <p:spPr>
          <a:xfrm>
            <a:off x="7076418" y="6022180"/>
            <a:ext cx="1644710" cy="582613"/>
          </a:xfrm>
          <a:prstGeom prst="rect">
            <a:avLst/>
          </a:prstGeom>
          <a:noFill/>
          <a:ln>
            <a:noFill/>
          </a:ln>
        </p:spPr>
      </p:pic>
      <p:sp>
        <p:nvSpPr>
          <p:cNvPr id="61" name="Google Shape;61;p2"/>
          <p:cNvSpPr/>
          <p:nvPr/>
        </p:nvSpPr>
        <p:spPr>
          <a:xfrm>
            <a:off x="488291" y="2949806"/>
            <a:ext cx="6730655"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000"/>
              </a:buClr>
              <a:buSzPts val="4400"/>
              <a:buFont typeface="Arial"/>
              <a:buNone/>
            </a:pPr>
            <a:r>
              <a:rPr lang="en-US" sz="4400" i="0" u="none" strike="noStrike" cap="none">
                <a:solidFill>
                  <a:srgbClr val="F58000"/>
                </a:solidFill>
                <a:latin typeface="Arial"/>
                <a:ea typeface="Arial"/>
                <a:cs typeface="Arial"/>
                <a:sym typeface="Arial"/>
              </a:rPr>
              <a:t>Lo esencial de la planificación de necesidades especiales</a:t>
            </a:r>
            <a:endParaRPr/>
          </a:p>
        </p:txBody>
      </p:sp>
      <p:pic>
        <p:nvPicPr>
          <p:cNvPr id="62" name="Google Shape;62;p2"/>
          <p:cNvPicPr preferRelativeResize="0"/>
          <p:nvPr/>
        </p:nvPicPr>
        <p:blipFill rotWithShape="1">
          <a:blip r:embed="rId5">
            <a:alphaModFix/>
          </a:blip>
          <a:srcRect/>
          <a:stretch/>
        </p:blipFill>
        <p:spPr>
          <a:xfrm>
            <a:off x="0" y="-1835"/>
            <a:ext cx="2242556" cy="2367684"/>
          </a:xfrm>
          <a:prstGeom prst="rect">
            <a:avLst/>
          </a:prstGeom>
          <a:noFill/>
          <a:ln>
            <a:noFill/>
          </a:ln>
        </p:spPr>
      </p:pic>
      <p:pic>
        <p:nvPicPr>
          <p:cNvPr id="63" name="Google Shape;63;p2"/>
          <p:cNvPicPr preferRelativeResize="0"/>
          <p:nvPr/>
        </p:nvPicPr>
        <p:blipFill rotWithShape="1">
          <a:blip r:embed="rId6">
            <a:alphaModFix/>
          </a:blip>
          <a:srcRect/>
          <a:stretch/>
        </p:blipFill>
        <p:spPr>
          <a:xfrm>
            <a:off x="4615444" y="-1835"/>
            <a:ext cx="2242556" cy="2367684"/>
          </a:xfrm>
          <a:prstGeom prst="rect">
            <a:avLst/>
          </a:prstGeom>
          <a:noFill/>
          <a:ln>
            <a:noFill/>
          </a:ln>
        </p:spPr>
      </p:pic>
      <p:pic>
        <p:nvPicPr>
          <p:cNvPr id="64" name="Google Shape;64;p2"/>
          <p:cNvPicPr preferRelativeResize="0"/>
          <p:nvPr/>
        </p:nvPicPr>
        <p:blipFill rotWithShape="1">
          <a:blip r:embed="rId7">
            <a:alphaModFix/>
          </a:blip>
          <a:srcRect/>
          <a:stretch/>
        </p:blipFill>
        <p:spPr>
          <a:xfrm flipH="1">
            <a:off x="6917040" y="-1835"/>
            <a:ext cx="2226960" cy="2368852"/>
          </a:xfrm>
          <a:prstGeom prst="rect">
            <a:avLst/>
          </a:prstGeom>
          <a:noFill/>
          <a:ln>
            <a:noFill/>
          </a:ln>
        </p:spPr>
      </p:pic>
      <p:pic>
        <p:nvPicPr>
          <p:cNvPr id="65" name="Google Shape;65;p2"/>
          <p:cNvPicPr preferRelativeResize="0"/>
          <p:nvPr/>
        </p:nvPicPr>
        <p:blipFill rotWithShape="1">
          <a:blip r:embed="rId8">
            <a:alphaModFix/>
          </a:blip>
          <a:srcRect/>
          <a:stretch/>
        </p:blipFill>
        <p:spPr>
          <a:xfrm>
            <a:off x="2286569" y="-1835"/>
            <a:ext cx="2278530" cy="2367017"/>
          </a:xfrm>
          <a:prstGeom prst="rect">
            <a:avLst/>
          </a:prstGeom>
          <a:noFill/>
          <a:ln>
            <a:noFill/>
          </a:ln>
        </p:spPr>
      </p:pic>
      <p:pic>
        <p:nvPicPr>
          <p:cNvPr id="66" name="Google Shape;66;p2" descr="voybar-RGB-long.jpg"/>
          <p:cNvPicPr preferRelativeResize="0"/>
          <p:nvPr/>
        </p:nvPicPr>
        <p:blipFill rotWithShape="1">
          <a:blip r:embed="rId9">
            <a:alphaModFix/>
          </a:blip>
          <a:srcRect/>
          <a:stretch/>
        </p:blipFill>
        <p:spPr>
          <a:xfrm>
            <a:off x="0" y="2361605"/>
            <a:ext cx="9144000" cy="249647"/>
          </a:xfrm>
          <a:prstGeom prst="rect">
            <a:avLst/>
          </a:prstGeom>
          <a:noFill/>
          <a:ln>
            <a:noFill/>
          </a:ln>
        </p:spPr>
      </p:pic>
      <p:sp>
        <p:nvSpPr>
          <p:cNvPr id="67" name="Google Shape;67;p2"/>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1"/>
          <p:cNvPicPr preferRelativeResize="0"/>
          <p:nvPr/>
        </p:nvPicPr>
        <p:blipFill rotWithShape="1">
          <a:blip r:embed="rId3">
            <a:alphaModFix/>
          </a:blip>
          <a:srcRect l="9036" t="15896" r="604"/>
          <a:stretch/>
        </p:blipFill>
        <p:spPr>
          <a:xfrm>
            <a:off x="0" y="0"/>
            <a:ext cx="9144000" cy="5285029"/>
          </a:xfrm>
          <a:prstGeom prst="rect">
            <a:avLst/>
          </a:prstGeom>
          <a:noFill/>
          <a:ln>
            <a:noFill/>
          </a:ln>
        </p:spPr>
      </p:pic>
      <p:sp>
        <p:nvSpPr>
          <p:cNvPr id="289" name="Google Shape;289;p11"/>
          <p:cNvSpPr/>
          <p:nvPr/>
        </p:nvSpPr>
        <p:spPr>
          <a:xfrm>
            <a:off x="5169123" y="3845894"/>
            <a:ext cx="3974877" cy="143913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0" name="Google Shape;290;p11"/>
          <p:cNvSpPr txBox="1"/>
          <p:nvPr/>
        </p:nvSpPr>
        <p:spPr>
          <a:xfrm>
            <a:off x="373062" y="3845894"/>
            <a:ext cx="5245100" cy="1154128"/>
          </a:xfrm>
          <a:prstGeom prst="rect">
            <a:avLst/>
          </a:prstGeom>
          <a:noFill/>
          <a:ln>
            <a:noFill/>
          </a:ln>
        </p:spPr>
        <p:txBody>
          <a:bodyPr spcFirstLastPara="1" wrap="square" lIns="91425" tIns="45700" rIns="91425" bIns="45700" anchor="ctr" anchorCtr="0">
            <a:normAutofit/>
          </a:bodyPr>
          <a:lstStyle/>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1" name="Google Shape;291;p11"/>
          <p:cNvSpPr txBox="1"/>
          <p:nvPr/>
        </p:nvSpPr>
        <p:spPr>
          <a:xfrm>
            <a:off x="5389587" y="4349431"/>
            <a:ext cx="3340075" cy="431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400"/>
              <a:buFont typeface="Arial"/>
              <a:buNone/>
            </a:pPr>
            <a:r>
              <a:rPr lang="en-US" sz="3400" b="0" i="0" u="none" strike="noStrike" cap="none">
                <a:solidFill>
                  <a:srgbClr val="FFFFFF"/>
                </a:solidFill>
                <a:latin typeface="Arial"/>
                <a:ea typeface="Arial"/>
                <a:cs typeface="Arial"/>
                <a:sym typeface="Arial"/>
              </a:rPr>
              <a:t>Fases clave </a:t>
            </a:r>
            <a:br>
              <a:rPr lang="en-US" sz="3400" b="0" i="0" u="none" strike="noStrike" cap="none">
                <a:solidFill>
                  <a:srgbClr val="FFFFFF"/>
                </a:solidFill>
                <a:latin typeface="Arial"/>
                <a:ea typeface="Arial"/>
                <a:cs typeface="Arial"/>
                <a:sym typeface="Arial"/>
              </a:rPr>
            </a:br>
            <a:r>
              <a:rPr lang="en-US" sz="3400" b="0" i="0" u="none" strike="noStrike" cap="none">
                <a:solidFill>
                  <a:srgbClr val="FFFFFF"/>
                </a:solidFill>
                <a:latin typeface="Arial"/>
                <a:ea typeface="Arial"/>
                <a:cs typeface="Arial"/>
                <a:sym typeface="Arial"/>
              </a:rPr>
              <a:t>fases de planificación</a:t>
            </a:r>
            <a:endParaRPr/>
          </a:p>
        </p:txBody>
      </p:sp>
      <p:sp>
        <p:nvSpPr>
          <p:cNvPr id="292" name="Google Shape;292;p11" descr="https://v3.voya.com/b/www/c/en-GB/Asset/Thumbnail/9479?name=details&amp;m=636120682884792683"/>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 name="Google Shape;293;p11"/>
          <p:cNvSpPr/>
          <p:nvPr/>
        </p:nvSpPr>
        <p:spPr>
          <a:xfrm>
            <a:off x="0" y="5285029"/>
            <a:ext cx="9144000" cy="4032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4" name="Google Shape;294;p11"/>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2"/>
          <p:cNvSpPr/>
          <p:nvPr/>
        </p:nvSpPr>
        <p:spPr>
          <a:xfrm>
            <a:off x="390585" y="1242157"/>
            <a:ext cx="4050792" cy="700943"/>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Fundación Nacimiento - 3 años</a:t>
            </a:r>
            <a:endParaRPr/>
          </a:p>
        </p:txBody>
      </p:sp>
      <p:sp>
        <p:nvSpPr>
          <p:cNvPr id="301" name="Google Shape;301;p12"/>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Fases clave de la planificación de la vida útil</a:t>
            </a:r>
            <a:endParaRPr/>
          </a:p>
        </p:txBody>
      </p:sp>
      <p:sp>
        <p:nvSpPr>
          <p:cNvPr id="302" name="Google Shape;302;p12"/>
          <p:cNvSpPr txBox="1"/>
          <p:nvPr/>
        </p:nvSpPr>
        <p:spPr>
          <a:xfrm>
            <a:off x="399200" y="1952700"/>
            <a:ext cx="4042200" cy="2134500"/>
          </a:xfrm>
          <a:prstGeom prst="rect">
            <a:avLst/>
          </a:prstGeom>
          <a:noFill/>
          <a:ln>
            <a:noFill/>
          </a:ln>
        </p:spPr>
        <p:txBody>
          <a:bodyPr spcFirstLastPara="1" wrap="square" lIns="91425" tIns="45700" rIns="91425" bIns="45700" anchor="t" anchorCtr="0">
            <a:spAutoFit/>
          </a:bodyPr>
          <a:lstStyle/>
          <a:p>
            <a:pPr marL="274320" marR="0" lvl="0" indent="-261620" algn="l" rtl="0">
              <a:lnSpc>
                <a:spcPct val="100000"/>
              </a:lnSpc>
              <a:spcBef>
                <a:spcPts val="0"/>
              </a:spcBef>
              <a:spcAft>
                <a:spcPts val="0"/>
              </a:spcAft>
              <a:buClr>
                <a:srgbClr val="595959"/>
              </a:buClr>
              <a:buSzPts val="1800"/>
              <a:buFont typeface="Arial"/>
              <a:buChar char="•"/>
            </a:pPr>
            <a:r>
              <a:rPr lang="en-US" sz="1800" b="0" i="0" u="none" strike="noStrike" cap="none">
                <a:solidFill>
                  <a:srgbClr val="595959"/>
                </a:solidFill>
                <a:latin typeface="Arial"/>
                <a:ea typeface="Arial"/>
                <a:cs typeface="Arial"/>
                <a:sym typeface="Arial"/>
              </a:rPr>
              <a:t>Intervención temprana</a:t>
            </a:r>
            <a:endParaRPr sz="1200"/>
          </a:p>
          <a:p>
            <a:pPr marL="274320" marR="0" lvl="0" indent="-261620" algn="l" rtl="0">
              <a:lnSpc>
                <a:spcPct val="100000"/>
              </a:lnSpc>
              <a:spcBef>
                <a:spcPts val="400"/>
              </a:spcBef>
              <a:spcAft>
                <a:spcPts val="0"/>
              </a:spcAft>
              <a:buClr>
                <a:srgbClr val="595959"/>
              </a:buClr>
              <a:buSzPts val="1800"/>
              <a:buFont typeface="Arial"/>
              <a:buChar char="•"/>
            </a:pPr>
            <a:r>
              <a:rPr lang="en-US" sz="1800" b="0" i="0" u="none" strike="noStrike" cap="none">
                <a:solidFill>
                  <a:srgbClr val="595959"/>
                </a:solidFill>
                <a:latin typeface="Arial"/>
                <a:ea typeface="Arial"/>
                <a:cs typeface="Arial"/>
                <a:sym typeface="Arial"/>
              </a:rPr>
              <a:t>Planificación a largo plazo, incluidos fideicomisos para necesidades especiales y seguros de vida</a:t>
            </a:r>
            <a:endParaRPr sz="1200"/>
          </a:p>
          <a:p>
            <a:pPr marL="274320" marR="0" lvl="0" indent="-261620" algn="l" rtl="0">
              <a:lnSpc>
                <a:spcPct val="100000"/>
              </a:lnSpc>
              <a:spcBef>
                <a:spcPts val="400"/>
              </a:spcBef>
              <a:spcAft>
                <a:spcPts val="0"/>
              </a:spcAft>
              <a:buClr>
                <a:srgbClr val="595959"/>
              </a:buClr>
              <a:buSzPts val="1800"/>
              <a:buFont typeface="Arial"/>
              <a:buChar char="•"/>
            </a:pPr>
            <a:r>
              <a:rPr lang="en-US" sz="1800" b="0" i="0" u="none" strike="noStrike" cap="none">
                <a:solidFill>
                  <a:srgbClr val="595959"/>
                </a:solidFill>
                <a:latin typeface="Arial"/>
                <a:ea typeface="Arial"/>
                <a:cs typeface="Arial"/>
                <a:sym typeface="Arial"/>
              </a:rPr>
              <a:t>Elaboración de un plan educativo individual</a:t>
            </a:r>
            <a:endParaRPr sz="1200"/>
          </a:p>
        </p:txBody>
      </p:sp>
      <p:sp>
        <p:nvSpPr>
          <p:cNvPr id="303" name="Google Shape;303;p12"/>
          <p:cNvSpPr/>
          <p:nvPr/>
        </p:nvSpPr>
        <p:spPr>
          <a:xfrm>
            <a:off x="4684150" y="1242157"/>
            <a:ext cx="4054140" cy="70094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Infancia y transición a la edad adulta 3 - 18 años</a:t>
            </a:r>
            <a:endParaRPr/>
          </a:p>
        </p:txBody>
      </p:sp>
      <p:cxnSp>
        <p:nvCxnSpPr>
          <p:cNvPr id="304" name="Google Shape;304;p12"/>
          <p:cNvCxnSpPr/>
          <p:nvPr/>
        </p:nvCxnSpPr>
        <p:spPr>
          <a:xfrm>
            <a:off x="4562763" y="1242158"/>
            <a:ext cx="0" cy="4546167"/>
          </a:xfrm>
          <a:prstGeom prst="straightConnector1">
            <a:avLst/>
          </a:prstGeom>
          <a:noFill/>
          <a:ln w="19050" cap="flat" cmpd="sng">
            <a:solidFill>
              <a:srgbClr val="BFBFBF"/>
            </a:solidFill>
            <a:prstDash val="dot"/>
            <a:round/>
            <a:headEnd type="none" w="sm" len="sm"/>
            <a:tailEnd type="none" w="sm" len="sm"/>
          </a:ln>
        </p:spPr>
      </p:cxnSp>
      <p:sp>
        <p:nvSpPr>
          <p:cNvPr id="305" name="Google Shape;305;p12"/>
          <p:cNvSpPr txBox="1"/>
          <p:nvPr/>
        </p:nvSpPr>
        <p:spPr>
          <a:xfrm>
            <a:off x="4696125" y="1952706"/>
            <a:ext cx="4042165" cy="1836400"/>
          </a:xfrm>
          <a:prstGeom prst="rect">
            <a:avLst/>
          </a:prstGeom>
          <a:noFill/>
          <a:ln>
            <a:noFill/>
          </a:ln>
        </p:spPr>
        <p:txBody>
          <a:bodyPr spcFirstLastPara="1" wrap="square" lIns="91425" tIns="45700" rIns="91425" bIns="45700" anchor="t" anchorCtr="0">
            <a:spAutoFit/>
          </a:bodyPr>
          <a:lstStyle/>
          <a:p>
            <a:pPr marL="274320" marR="0" lvl="0" indent="-274320" algn="l" rtl="0">
              <a:lnSpc>
                <a:spcPct val="100000"/>
              </a:lnSpc>
              <a:spcBef>
                <a:spcPts val="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Plan de Educación Individual</a:t>
            </a:r>
            <a:endParaRPr/>
          </a:p>
          <a:p>
            <a:pPr marL="274320" marR="0" lvl="0" indent="-274320" algn="l" rtl="0">
              <a:lnSpc>
                <a:spcPct val="100000"/>
              </a:lnSpc>
              <a:spcBef>
                <a:spcPts val="4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Educación</a:t>
            </a:r>
            <a:endParaRPr/>
          </a:p>
          <a:p>
            <a:pPr marL="274320" marR="0" lvl="0" indent="-274320" algn="l" rtl="0">
              <a:lnSpc>
                <a:spcPct val="100000"/>
              </a:lnSpc>
              <a:spcBef>
                <a:spcPts val="4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Planificación de la transición</a:t>
            </a:r>
            <a:endParaRPr/>
          </a:p>
          <a:p>
            <a:pPr marL="274320" marR="0" lvl="0" indent="-274320" algn="l" rtl="0">
              <a:lnSpc>
                <a:spcPct val="100000"/>
              </a:lnSpc>
              <a:spcBef>
                <a:spcPts val="4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Tutela</a:t>
            </a:r>
            <a:endParaRPr/>
          </a:p>
          <a:p>
            <a:pPr marL="274320" marR="0" lvl="0" indent="-274320" algn="l" rtl="0">
              <a:lnSpc>
                <a:spcPct val="100000"/>
              </a:lnSpc>
              <a:spcBef>
                <a:spcPts val="4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Talleres y formación de adultos</a:t>
            </a:r>
            <a:endParaRPr/>
          </a:p>
        </p:txBody>
      </p:sp>
      <p:pic>
        <p:nvPicPr>
          <p:cNvPr id="306" name="Google Shape;306;p12" descr="C:\Users\i714613\Desktop\Photos\GettyImages-824002536.jpg"/>
          <p:cNvPicPr preferRelativeResize="0"/>
          <p:nvPr/>
        </p:nvPicPr>
        <p:blipFill rotWithShape="1">
          <a:blip r:embed="rId3">
            <a:alphaModFix/>
          </a:blip>
          <a:srcRect l="20339" t="1420" r="1659" b="2398"/>
          <a:stretch/>
        </p:blipFill>
        <p:spPr>
          <a:xfrm>
            <a:off x="410973" y="4055193"/>
            <a:ext cx="4018430" cy="1716957"/>
          </a:xfrm>
          <a:prstGeom prst="rect">
            <a:avLst/>
          </a:prstGeom>
          <a:noFill/>
          <a:ln>
            <a:noFill/>
          </a:ln>
        </p:spPr>
      </p:pic>
      <p:pic>
        <p:nvPicPr>
          <p:cNvPr id="307" name="Google Shape;307;p12" descr="C:\Users\i714613\Desktop\DSCF5615.jpg"/>
          <p:cNvPicPr preferRelativeResize="0"/>
          <p:nvPr/>
        </p:nvPicPr>
        <p:blipFill rotWithShape="1">
          <a:blip r:embed="rId4">
            <a:alphaModFix/>
          </a:blip>
          <a:srcRect l="-124" t="12253" r="-83" b="23940"/>
          <a:stretch/>
        </p:blipFill>
        <p:spPr>
          <a:xfrm>
            <a:off x="4684150" y="4057650"/>
            <a:ext cx="4048878" cy="1714500"/>
          </a:xfrm>
          <a:prstGeom prst="rect">
            <a:avLst/>
          </a:prstGeom>
          <a:noFill/>
          <a:ln>
            <a:noFill/>
          </a:ln>
        </p:spPr>
      </p:pic>
      <p:sp>
        <p:nvSpPr>
          <p:cNvPr id="308" name="Google Shape;308;p12" descr="https://www.verywellhealth.com/thmb/ak6lUwJ1gibqCniOYU3Ln2Z9KTk=/768x0/filters:no_upscale():max_bytes(150000):strip_icc():format(webp)/GettyImages-824002536small-c10acd92d0314482bd2235fc6680d295.jpg"/>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2"/>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p:nvPr/>
        </p:nvSpPr>
        <p:spPr>
          <a:xfrm>
            <a:off x="422895" y="2193627"/>
            <a:ext cx="2440305" cy="1938992"/>
          </a:xfrm>
          <a:prstGeom prst="rect">
            <a:avLst/>
          </a:prstGeom>
          <a:noFill/>
          <a:ln>
            <a:noFill/>
          </a:ln>
        </p:spPr>
        <p:txBody>
          <a:bodyPr spcFirstLastPara="1" wrap="square" lIns="91425" tIns="45700" rIns="91425" bIns="45700" anchor="t" anchorCtr="0">
            <a:spAutoFit/>
          </a:bodyPr>
          <a:lstStyle/>
          <a:p>
            <a:pPr marL="274320" marR="0" lvl="0" indent="-274320" algn="l" rtl="0">
              <a:lnSpc>
                <a:spcPct val="100000"/>
              </a:lnSpc>
              <a:spcBef>
                <a:spcPts val="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Médico</a:t>
            </a:r>
            <a:endParaRPr/>
          </a:p>
          <a:p>
            <a:pPr marL="274320" marR="0" lvl="0" indent="-274320" algn="l" rtl="0">
              <a:lnSpc>
                <a:spcPct val="100000"/>
              </a:lnSpc>
              <a:spcBef>
                <a:spcPts val="6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Vivienda</a:t>
            </a:r>
            <a:endParaRPr/>
          </a:p>
          <a:p>
            <a:pPr marL="274320" marR="0" lvl="0" indent="-274320" algn="l" rtl="0">
              <a:lnSpc>
                <a:spcPct val="100000"/>
              </a:lnSpc>
              <a:spcBef>
                <a:spcPts val="6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Vida social</a:t>
            </a:r>
            <a:endParaRPr/>
          </a:p>
          <a:p>
            <a:pPr marL="274320" marR="0" lvl="0" indent="-274320" algn="l" rtl="0">
              <a:lnSpc>
                <a:spcPct val="100000"/>
              </a:lnSpc>
              <a:spcBef>
                <a:spcPts val="6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Educación</a:t>
            </a:r>
            <a:endParaRPr/>
          </a:p>
          <a:p>
            <a:pPr marL="274320" marR="0" lvl="0" indent="-274320" algn="l" rtl="0">
              <a:lnSpc>
                <a:spcPct val="100000"/>
              </a:lnSpc>
              <a:spcBef>
                <a:spcPts val="6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Empleo</a:t>
            </a:r>
            <a:endParaRPr/>
          </a:p>
        </p:txBody>
      </p:sp>
      <p:sp>
        <p:nvSpPr>
          <p:cNvPr id="316" name="Google Shape;316;p13"/>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Fases clave de la planificación de la vida útil (continuación)</a:t>
            </a:r>
            <a:endParaRPr/>
          </a:p>
        </p:txBody>
      </p:sp>
      <p:sp>
        <p:nvSpPr>
          <p:cNvPr id="317" name="Google Shape;317;p13"/>
          <p:cNvSpPr/>
          <p:nvPr/>
        </p:nvSpPr>
        <p:spPr>
          <a:xfrm>
            <a:off x="6276777" y="1249363"/>
            <a:ext cx="2468880" cy="807602"/>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B73F7C"/>
              </a:buClr>
              <a:buSzPts val="2200"/>
              <a:buFont typeface="Arial"/>
              <a:buNone/>
            </a:pPr>
            <a:r>
              <a:rPr lang="en-US" sz="2200" b="1" i="0" u="none" strike="noStrike" cap="none">
                <a:solidFill>
                  <a:srgbClr val="FFFFFF"/>
                </a:solidFill>
                <a:latin typeface="Arial"/>
                <a:ea typeface="Arial"/>
                <a:cs typeface="Arial"/>
                <a:sym typeface="Arial"/>
              </a:rPr>
              <a:t>Apoyo más allá de la vida de los padres</a:t>
            </a:r>
            <a:endParaRPr/>
          </a:p>
        </p:txBody>
      </p:sp>
      <p:sp>
        <p:nvSpPr>
          <p:cNvPr id="318" name="Google Shape;318;p13"/>
          <p:cNvSpPr/>
          <p:nvPr/>
        </p:nvSpPr>
        <p:spPr>
          <a:xfrm>
            <a:off x="394320" y="1249362"/>
            <a:ext cx="2468880" cy="807601"/>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B73F7C"/>
              </a:buClr>
              <a:buSzPts val="2200"/>
              <a:buFont typeface="Arial"/>
              <a:buNone/>
            </a:pPr>
            <a:r>
              <a:rPr lang="en-US" sz="2200" b="1" i="0" u="none" strike="noStrike" cap="none">
                <a:solidFill>
                  <a:srgbClr val="FFFFFF"/>
                </a:solidFill>
                <a:latin typeface="Arial"/>
                <a:ea typeface="Arial"/>
                <a:cs typeface="Arial"/>
                <a:sym typeface="Arial"/>
              </a:rPr>
              <a:t>Adulto joven 18+</a:t>
            </a:r>
            <a:endParaRPr/>
          </a:p>
        </p:txBody>
      </p:sp>
      <p:sp>
        <p:nvSpPr>
          <p:cNvPr id="319" name="Google Shape;319;p13"/>
          <p:cNvSpPr txBox="1"/>
          <p:nvPr/>
        </p:nvSpPr>
        <p:spPr>
          <a:xfrm>
            <a:off x="3354597" y="2193627"/>
            <a:ext cx="2440305" cy="2092881"/>
          </a:xfrm>
          <a:prstGeom prst="rect">
            <a:avLst/>
          </a:prstGeom>
          <a:noFill/>
          <a:ln>
            <a:noFill/>
          </a:ln>
        </p:spPr>
        <p:txBody>
          <a:bodyPr spcFirstLastPara="1" wrap="square" lIns="91425" tIns="45700" rIns="91425" bIns="45700" anchor="t" anchorCtr="0">
            <a:spAutoFit/>
          </a:bodyPr>
          <a:lstStyle/>
          <a:p>
            <a:pPr marL="274320" marR="0" lvl="0" indent="-274320" algn="l" rtl="0">
              <a:lnSpc>
                <a:spcPct val="100000"/>
              </a:lnSpc>
              <a:spcBef>
                <a:spcPts val="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Ahorro para la jubilación</a:t>
            </a:r>
            <a:endParaRPr/>
          </a:p>
          <a:p>
            <a:pPr marL="274320" marR="0" lvl="0" indent="-274320" algn="l" rtl="0">
              <a:lnSpc>
                <a:spcPct val="100000"/>
              </a:lnSpc>
              <a:spcBef>
                <a:spcPts val="6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Prestaciones públicas</a:t>
            </a:r>
            <a:endParaRPr/>
          </a:p>
          <a:p>
            <a:pPr marL="274320" marR="0" lvl="0" indent="-274320" algn="l" rtl="0">
              <a:lnSpc>
                <a:spcPct val="100000"/>
              </a:lnSpc>
              <a:spcBef>
                <a:spcPts val="6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Designación de beneficiarios</a:t>
            </a:r>
            <a:endParaRPr/>
          </a:p>
        </p:txBody>
      </p:sp>
      <p:sp>
        <p:nvSpPr>
          <p:cNvPr id="320" name="Google Shape;320;p13"/>
          <p:cNvSpPr/>
          <p:nvPr/>
        </p:nvSpPr>
        <p:spPr>
          <a:xfrm>
            <a:off x="6301165" y="2193627"/>
            <a:ext cx="2419936" cy="1862048"/>
          </a:xfrm>
          <a:prstGeom prst="rect">
            <a:avLst/>
          </a:prstGeom>
          <a:noFill/>
          <a:ln>
            <a:noFill/>
          </a:ln>
        </p:spPr>
        <p:txBody>
          <a:bodyPr spcFirstLastPara="1" wrap="square" lIns="91425" tIns="45700" rIns="91425" bIns="45700" anchor="t" anchorCtr="0">
            <a:spAutoFit/>
          </a:bodyPr>
          <a:lstStyle/>
          <a:p>
            <a:pPr marL="274320" marR="0" lvl="0" indent="-274320" algn="l" rtl="0">
              <a:lnSpc>
                <a:spcPct val="100000"/>
              </a:lnSpc>
              <a:spcBef>
                <a:spcPts val="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Carta de intenciones</a:t>
            </a:r>
            <a:endParaRPr/>
          </a:p>
          <a:p>
            <a:pPr marL="274320" marR="0" lvl="0" indent="-274320" algn="l" rtl="0">
              <a:lnSpc>
                <a:spcPct val="100000"/>
              </a:lnSpc>
              <a:spcBef>
                <a:spcPts val="6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Fideicomiso para necesidades especiales </a:t>
            </a:r>
            <a:endParaRPr/>
          </a:p>
          <a:p>
            <a:pPr marL="274320" marR="0" lvl="0" indent="-274320" algn="l" rtl="0">
              <a:lnSpc>
                <a:spcPct val="100000"/>
              </a:lnSpc>
              <a:spcBef>
                <a:spcPts val="6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Will</a:t>
            </a:r>
            <a:endParaRPr/>
          </a:p>
          <a:p>
            <a:pPr marL="274320" marR="0" lvl="0" indent="-274320" algn="l" rtl="0">
              <a:lnSpc>
                <a:spcPct val="100000"/>
              </a:lnSpc>
              <a:spcBef>
                <a:spcPts val="6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Tutela</a:t>
            </a:r>
            <a:endParaRPr/>
          </a:p>
        </p:txBody>
      </p:sp>
      <p:grpSp>
        <p:nvGrpSpPr>
          <p:cNvPr id="321" name="Google Shape;321;p13"/>
          <p:cNvGrpSpPr/>
          <p:nvPr/>
        </p:nvGrpSpPr>
        <p:grpSpPr>
          <a:xfrm>
            <a:off x="394320" y="2200275"/>
            <a:ext cx="5882457" cy="2314576"/>
            <a:chOff x="394320" y="1951266"/>
            <a:chExt cx="5882457" cy="1558980"/>
          </a:xfrm>
        </p:grpSpPr>
        <p:cxnSp>
          <p:nvCxnSpPr>
            <p:cNvPr id="322" name="Google Shape;322;p13"/>
            <p:cNvCxnSpPr/>
            <p:nvPr/>
          </p:nvCxnSpPr>
          <p:spPr>
            <a:xfrm>
              <a:off x="3326024" y="1951266"/>
              <a:ext cx="0" cy="1558980"/>
            </a:xfrm>
            <a:prstGeom prst="straightConnector1">
              <a:avLst/>
            </a:prstGeom>
            <a:noFill/>
            <a:ln w="25400" cap="flat" cmpd="sng">
              <a:solidFill>
                <a:schemeClr val="accent3"/>
              </a:solidFill>
              <a:prstDash val="solid"/>
              <a:round/>
              <a:headEnd type="none" w="sm" len="sm"/>
              <a:tailEnd type="none" w="sm" len="sm"/>
            </a:ln>
          </p:spPr>
        </p:cxnSp>
        <p:cxnSp>
          <p:nvCxnSpPr>
            <p:cNvPr id="323" name="Google Shape;323;p13"/>
            <p:cNvCxnSpPr/>
            <p:nvPr/>
          </p:nvCxnSpPr>
          <p:spPr>
            <a:xfrm>
              <a:off x="394320" y="1951266"/>
              <a:ext cx="0" cy="1558980"/>
            </a:xfrm>
            <a:prstGeom prst="straightConnector1">
              <a:avLst/>
            </a:prstGeom>
            <a:noFill/>
            <a:ln w="25400" cap="flat" cmpd="sng">
              <a:solidFill>
                <a:schemeClr val="accent1"/>
              </a:solidFill>
              <a:prstDash val="solid"/>
              <a:round/>
              <a:headEnd type="none" w="sm" len="sm"/>
              <a:tailEnd type="none" w="sm" len="sm"/>
            </a:ln>
          </p:spPr>
        </p:cxnSp>
        <p:cxnSp>
          <p:nvCxnSpPr>
            <p:cNvPr id="324" name="Google Shape;324;p13"/>
            <p:cNvCxnSpPr/>
            <p:nvPr/>
          </p:nvCxnSpPr>
          <p:spPr>
            <a:xfrm>
              <a:off x="6276777" y="1951266"/>
              <a:ext cx="0" cy="1558980"/>
            </a:xfrm>
            <a:prstGeom prst="straightConnector1">
              <a:avLst/>
            </a:prstGeom>
            <a:noFill/>
            <a:ln w="25400" cap="flat" cmpd="sng">
              <a:solidFill>
                <a:schemeClr val="accent4"/>
              </a:solidFill>
              <a:prstDash val="solid"/>
              <a:round/>
              <a:headEnd type="none" w="sm" len="sm"/>
              <a:tailEnd type="none" w="sm" len="sm"/>
            </a:ln>
          </p:spPr>
        </p:cxnSp>
      </p:grpSp>
      <p:sp>
        <p:nvSpPr>
          <p:cNvPr id="325" name="Google Shape;325;p13"/>
          <p:cNvSpPr/>
          <p:nvPr/>
        </p:nvSpPr>
        <p:spPr>
          <a:xfrm>
            <a:off x="3326024" y="1249363"/>
            <a:ext cx="2468880" cy="80760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73F7C"/>
              </a:buClr>
              <a:buSzPts val="2200"/>
              <a:buFont typeface="Arial"/>
              <a:buNone/>
            </a:pPr>
            <a:r>
              <a:rPr lang="en-US" sz="2200" b="1" i="0" u="none" strike="noStrike" cap="none">
                <a:solidFill>
                  <a:srgbClr val="FFFFFF"/>
                </a:solidFill>
                <a:latin typeface="Arial"/>
                <a:ea typeface="Arial"/>
                <a:cs typeface="Arial"/>
                <a:sym typeface="Arial"/>
              </a:rPr>
              <a:t>Jubilación de los padres</a:t>
            </a:r>
            <a:endParaRPr/>
          </a:p>
        </p:txBody>
      </p:sp>
      <p:pic>
        <p:nvPicPr>
          <p:cNvPr id="326" name="Google Shape;326;p13"/>
          <p:cNvPicPr preferRelativeResize="0"/>
          <p:nvPr/>
        </p:nvPicPr>
        <p:blipFill rotWithShape="1">
          <a:blip r:embed="rId3">
            <a:alphaModFix/>
          </a:blip>
          <a:srcRect/>
          <a:stretch/>
        </p:blipFill>
        <p:spPr>
          <a:xfrm>
            <a:off x="394320" y="4696322"/>
            <a:ext cx="756136" cy="756136"/>
          </a:xfrm>
          <a:prstGeom prst="rect">
            <a:avLst/>
          </a:prstGeom>
          <a:noFill/>
          <a:ln>
            <a:noFill/>
          </a:ln>
        </p:spPr>
      </p:pic>
      <p:grpSp>
        <p:nvGrpSpPr>
          <p:cNvPr id="327" name="Google Shape;327;p13"/>
          <p:cNvGrpSpPr/>
          <p:nvPr/>
        </p:nvGrpSpPr>
        <p:grpSpPr>
          <a:xfrm>
            <a:off x="3326024" y="4696323"/>
            <a:ext cx="757013" cy="756136"/>
            <a:chOff x="6104" y="423"/>
            <a:chExt cx="4323" cy="4318"/>
          </a:xfrm>
        </p:grpSpPr>
        <p:sp>
          <p:nvSpPr>
            <p:cNvPr id="328" name="Google Shape;328;p13"/>
            <p:cNvSpPr/>
            <p:nvPr/>
          </p:nvSpPr>
          <p:spPr>
            <a:xfrm>
              <a:off x="8787" y="1763"/>
              <a:ext cx="1640" cy="1043"/>
            </a:xfrm>
            <a:custGeom>
              <a:avLst/>
              <a:gdLst/>
              <a:ahLst/>
              <a:cxnLst/>
              <a:rect l="l" t="t" r="r" b="b"/>
              <a:pathLst>
                <a:path w="1640" h="1043" extrusionOk="0">
                  <a:moveTo>
                    <a:pt x="1491" y="0"/>
                  </a:moveTo>
                  <a:lnTo>
                    <a:pt x="1342" y="0"/>
                  </a:lnTo>
                  <a:lnTo>
                    <a:pt x="1342" y="894"/>
                  </a:lnTo>
                  <a:lnTo>
                    <a:pt x="1192" y="894"/>
                  </a:lnTo>
                  <a:lnTo>
                    <a:pt x="1192" y="149"/>
                  </a:lnTo>
                  <a:lnTo>
                    <a:pt x="1043" y="149"/>
                  </a:lnTo>
                  <a:lnTo>
                    <a:pt x="1043" y="894"/>
                  </a:lnTo>
                  <a:lnTo>
                    <a:pt x="894" y="894"/>
                  </a:lnTo>
                  <a:lnTo>
                    <a:pt x="894" y="373"/>
                  </a:lnTo>
                  <a:lnTo>
                    <a:pt x="745" y="373"/>
                  </a:lnTo>
                  <a:lnTo>
                    <a:pt x="745" y="894"/>
                  </a:lnTo>
                  <a:lnTo>
                    <a:pt x="596" y="894"/>
                  </a:lnTo>
                  <a:lnTo>
                    <a:pt x="596" y="596"/>
                  </a:lnTo>
                  <a:lnTo>
                    <a:pt x="447" y="596"/>
                  </a:lnTo>
                  <a:lnTo>
                    <a:pt x="447" y="894"/>
                  </a:lnTo>
                  <a:lnTo>
                    <a:pt x="298" y="894"/>
                  </a:lnTo>
                  <a:lnTo>
                    <a:pt x="298" y="745"/>
                  </a:lnTo>
                  <a:lnTo>
                    <a:pt x="149" y="745"/>
                  </a:lnTo>
                  <a:lnTo>
                    <a:pt x="149" y="894"/>
                  </a:lnTo>
                  <a:lnTo>
                    <a:pt x="0" y="894"/>
                  </a:lnTo>
                  <a:lnTo>
                    <a:pt x="0" y="1043"/>
                  </a:lnTo>
                  <a:lnTo>
                    <a:pt x="1640" y="1043"/>
                  </a:lnTo>
                  <a:lnTo>
                    <a:pt x="1640" y="894"/>
                  </a:lnTo>
                  <a:lnTo>
                    <a:pt x="1491" y="894"/>
                  </a:lnTo>
                  <a:lnTo>
                    <a:pt x="1491"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9" name="Google Shape;329;p13"/>
            <p:cNvSpPr/>
            <p:nvPr/>
          </p:nvSpPr>
          <p:spPr>
            <a:xfrm>
              <a:off x="9234" y="423"/>
              <a:ext cx="1193" cy="1191"/>
            </a:xfrm>
            <a:custGeom>
              <a:avLst/>
              <a:gdLst/>
              <a:ahLst/>
              <a:cxnLst/>
              <a:rect l="l" t="t" r="r" b="b"/>
              <a:pathLst>
                <a:path w="512" h="512" extrusionOk="0">
                  <a:moveTo>
                    <a:pt x="256" y="512"/>
                  </a:moveTo>
                  <a:cubicBezTo>
                    <a:pt x="397" y="512"/>
                    <a:pt x="512" y="397"/>
                    <a:pt x="512" y="256"/>
                  </a:cubicBezTo>
                  <a:cubicBezTo>
                    <a:pt x="512" y="115"/>
                    <a:pt x="397" y="0"/>
                    <a:pt x="256" y="0"/>
                  </a:cubicBezTo>
                  <a:cubicBezTo>
                    <a:pt x="115" y="0"/>
                    <a:pt x="0" y="115"/>
                    <a:pt x="0" y="256"/>
                  </a:cubicBezTo>
                  <a:cubicBezTo>
                    <a:pt x="0" y="397"/>
                    <a:pt x="115" y="512"/>
                    <a:pt x="256" y="512"/>
                  </a:cubicBezTo>
                  <a:close/>
                  <a:moveTo>
                    <a:pt x="256" y="288"/>
                  </a:moveTo>
                  <a:cubicBezTo>
                    <a:pt x="203" y="288"/>
                    <a:pt x="160" y="245"/>
                    <a:pt x="160" y="192"/>
                  </a:cubicBezTo>
                  <a:cubicBezTo>
                    <a:pt x="160" y="150"/>
                    <a:pt x="187" y="115"/>
                    <a:pt x="224" y="102"/>
                  </a:cubicBezTo>
                  <a:cubicBezTo>
                    <a:pt x="224" y="64"/>
                    <a:pt x="224" y="64"/>
                    <a:pt x="224" y="64"/>
                  </a:cubicBezTo>
                  <a:cubicBezTo>
                    <a:pt x="288" y="64"/>
                    <a:pt x="288" y="64"/>
                    <a:pt x="288" y="64"/>
                  </a:cubicBezTo>
                  <a:cubicBezTo>
                    <a:pt x="288" y="102"/>
                    <a:pt x="288" y="102"/>
                    <a:pt x="288" y="102"/>
                  </a:cubicBezTo>
                  <a:cubicBezTo>
                    <a:pt x="325" y="115"/>
                    <a:pt x="352" y="150"/>
                    <a:pt x="352" y="192"/>
                  </a:cubicBezTo>
                  <a:cubicBezTo>
                    <a:pt x="288" y="192"/>
                    <a:pt x="288" y="192"/>
                    <a:pt x="288" y="192"/>
                  </a:cubicBezTo>
                  <a:cubicBezTo>
                    <a:pt x="288" y="174"/>
                    <a:pt x="274" y="160"/>
                    <a:pt x="256" y="160"/>
                  </a:cubicBezTo>
                  <a:cubicBezTo>
                    <a:pt x="238" y="160"/>
                    <a:pt x="224" y="174"/>
                    <a:pt x="224" y="192"/>
                  </a:cubicBezTo>
                  <a:cubicBezTo>
                    <a:pt x="224" y="210"/>
                    <a:pt x="238" y="224"/>
                    <a:pt x="256" y="224"/>
                  </a:cubicBezTo>
                  <a:cubicBezTo>
                    <a:pt x="309" y="224"/>
                    <a:pt x="352" y="267"/>
                    <a:pt x="352" y="320"/>
                  </a:cubicBezTo>
                  <a:cubicBezTo>
                    <a:pt x="352" y="362"/>
                    <a:pt x="325" y="397"/>
                    <a:pt x="288" y="410"/>
                  </a:cubicBezTo>
                  <a:cubicBezTo>
                    <a:pt x="288" y="448"/>
                    <a:pt x="288" y="448"/>
                    <a:pt x="288" y="448"/>
                  </a:cubicBezTo>
                  <a:cubicBezTo>
                    <a:pt x="224" y="448"/>
                    <a:pt x="224" y="448"/>
                    <a:pt x="224" y="448"/>
                  </a:cubicBezTo>
                  <a:cubicBezTo>
                    <a:pt x="224" y="410"/>
                    <a:pt x="224" y="410"/>
                    <a:pt x="224" y="410"/>
                  </a:cubicBezTo>
                  <a:cubicBezTo>
                    <a:pt x="187" y="397"/>
                    <a:pt x="160" y="362"/>
                    <a:pt x="160" y="320"/>
                  </a:cubicBezTo>
                  <a:cubicBezTo>
                    <a:pt x="224" y="320"/>
                    <a:pt x="224" y="320"/>
                    <a:pt x="224" y="320"/>
                  </a:cubicBezTo>
                  <a:cubicBezTo>
                    <a:pt x="224" y="338"/>
                    <a:pt x="238" y="352"/>
                    <a:pt x="256" y="352"/>
                  </a:cubicBezTo>
                  <a:cubicBezTo>
                    <a:pt x="274" y="352"/>
                    <a:pt x="288" y="338"/>
                    <a:pt x="288" y="320"/>
                  </a:cubicBezTo>
                  <a:cubicBezTo>
                    <a:pt x="288" y="302"/>
                    <a:pt x="274" y="288"/>
                    <a:pt x="256" y="28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0" name="Google Shape;330;p13"/>
            <p:cNvSpPr/>
            <p:nvPr/>
          </p:nvSpPr>
          <p:spPr>
            <a:xfrm>
              <a:off x="8414" y="3327"/>
              <a:ext cx="201" cy="149"/>
            </a:xfrm>
            <a:custGeom>
              <a:avLst/>
              <a:gdLst/>
              <a:ahLst/>
              <a:cxnLst/>
              <a:rect l="l" t="t" r="r" b="b"/>
              <a:pathLst>
                <a:path w="201" h="149" extrusionOk="0">
                  <a:moveTo>
                    <a:pt x="108" y="0"/>
                  </a:moveTo>
                  <a:lnTo>
                    <a:pt x="0" y="0"/>
                  </a:lnTo>
                  <a:lnTo>
                    <a:pt x="0" y="149"/>
                  </a:lnTo>
                  <a:lnTo>
                    <a:pt x="201" y="149"/>
                  </a:lnTo>
                  <a:lnTo>
                    <a:pt x="108"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1" name="Google Shape;331;p13"/>
            <p:cNvSpPr/>
            <p:nvPr/>
          </p:nvSpPr>
          <p:spPr>
            <a:xfrm>
              <a:off x="8116" y="2657"/>
              <a:ext cx="149" cy="1754"/>
            </a:xfrm>
            <a:custGeom>
              <a:avLst/>
              <a:gdLst/>
              <a:ahLst/>
              <a:cxnLst/>
              <a:rect l="l" t="t" r="r" b="b"/>
              <a:pathLst>
                <a:path w="64" h="754" extrusionOk="0">
                  <a:moveTo>
                    <a:pt x="64" y="754"/>
                  </a:moveTo>
                  <a:cubicBezTo>
                    <a:pt x="64" y="0"/>
                    <a:pt x="64" y="0"/>
                    <a:pt x="64" y="0"/>
                  </a:cubicBezTo>
                  <a:cubicBezTo>
                    <a:pt x="0" y="0"/>
                    <a:pt x="0" y="0"/>
                    <a:pt x="0" y="0"/>
                  </a:cubicBezTo>
                  <a:cubicBezTo>
                    <a:pt x="0" y="748"/>
                    <a:pt x="0" y="748"/>
                    <a:pt x="0" y="748"/>
                  </a:cubicBezTo>
                  <a:cubicBezTo>
                    <a:pt x="21" y="750"/>
                    <a:pt x="43" y="752"/>
                    <a:pt x="64" y="75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2" name="Google Shape;332;p13"/>
            <p:cNvSpPr/>
            <p:nvPr/>
          </p:nvSpPr>
          <p:spPr>
            <a:xfrm>
              <a:off x="6924" y="647"/>
              <a:ext cx="596" cy="744"/>
            </a:xfrm>
            <a:custGeom>
              <a:avLst/>
              <a:gdLst/>
              <a:ahLst/>
              <a:cxnLst/>
              <a:rect l="l" t="t" r="r" b="b"/>
              <a:pathLst>
                <a:path w="256" h="320" extrusionOk="0">
                  <a:moveTo>
                    <a:pt x="128" y="320"/>
                  </a:moveTo>
                  <a:cubicBezTo>
                    <a:pt x="199" y="320"/>
                    <a:pt x="256" y="263"/>
                    <a:pt x="256" y="192"/>
                  </a:cubicBezTo>
                  <a:cubicBezTo>
                    <a:pt x="256" y="128"/>
                    <a:pt x="256" y="128"/>
                    <a:pt x="256" y="128"/>
                  </a:cubicBezTo>
                  <a:cubicBezTo>
                    <a:pt x="256" y="57"/>
                    <a:pt x="199" y="0"/>
                    <a:pt x="128" y="0"/>
                  </a:cubicBezTo>
                  <a:cubicBezTo>
                    <a:pt x="57" y="0"/>
                    <a:pt x="0" y="57"/>
                    <a:pt x="0" y="128"/>
                  </a:cubicBezTo>
                  <a:cubicBezTo>
                    <a:pt x="0" y="192"/>
                    <a:pt x="0" y="192"/>
                    <a:pt x="0" y="192"/>
                  </a:cubicBezTo>
                  <a:cubicBezTo>
                    <a:pt x="0" y="263"/>
                    <a:pt x="57" y="320"/>
                    <a:pt x="128" y="32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3" name="Google Shape;333;p13"/>
            <p:cNvSpPr/>
            <p:nvPr/>
          </p:nvSpPr>
          <p:spPr>
            <a:xfrm>
              <a:off x="7222" y="1912"/>
              <a:ext cx="1255" cy="596"/>
            </a:xfrm>
            <a:custGeom>
              <a:avLst/>
              <a:gdLst/>
              <a:ahLst/>
              <a:cxnLst/>
              <a:rect l="l" t="t" r="r" b="b"/>
              <a:pathLst>
                <a:path w="539" h="256" extrusionOk="0">
                  <a:moveTo>
                    <a:pt x="83" y="29"/>
                  </a:moveTo>
                  <a:cubicBezTo>
                    <a:pt x="77" y="12"/>
                    <a:pt x="61" y="0"/>
                    <a:pt x="42" y="0"/>
                  </a:cubicBezTo>
                  <a:cubicBezTo>
                    <a:pt x="19" y="0"/>
                    <a:pt x="0" y="19"/>
                    <a:pt x="0" y="42"/>
                  </a:cubicBezTo>
                  <a:cubicBezTo>
                    <a:pt x="0" y="49"/>
                    <a:pt x="0" y="49"/>
                    <a:pt x="0" y="49"/>
                  </a:cubicBezTo>
                  <a:cubicBezTo>
                    <a:pt x="0" y="55"/>
                    <a:pt x="1" y="60"/>
                    <a:pt x="3" y="65"/>
                  </a:cubicBezTo>
                  <a:cubicBezTo>
                    <a:pt x="85" y="256"/>
                    <a:pt x="85" y="256"/>
                    <a:pt x="85" y="256"/>
                  </a:cubicBezTo>
                  <a:cubicBezTo>
                    <a:pt x="539" y="256"/>
                    <a:pt x="539" y="256"/>
                    <a:pt x="539" y="256"/>
                  </a:cubicBezTo>
                  <a:cubicBezTo>
                    <a:pt x="525" y="219"/>
                    <a:pt x="490" y="192"/>
                    <a:pt x="448" y="192"/>
                  </a:cubicBezTo>
                  <a:cubicBezTo>
                    <a:pt x="137" y="192"/>
                    <a:pt x="137" y="192"/>
                    <a:pt x="137" y="192"/>
                  </a:cubicBezTo>
                  <a:lnTo>
                    <a:pt x="83" y="29"/>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4" name="Google Shape;334;p13"/>
            <p:cNvSpPr/>
            <p:nvPr/>
          </p:nvSpPr>
          <p:spPr>
            <a:xfrm>
              <a:off x="8414" y="2954"/>
              <a:ext cx="1267" cy="1191"/>
            </a:xfrm>
            <a:custGeom>
              <a:avLst/>
              <a:gdLst/>
              <a:ahLst/>
              <a:cxnLst/>
              <a:rect l="l" t="t" r="r" b="b"/>
              <a:pathLst>
                <a:path w="544" h="512" extrusionOk="0">
                  <a:moveTo>
                    <a:pt x="527" y="471"/>
                  </a:moveTo>
                  <a:cubicBezTo>
                    <a:pt x="396" y="445"/>
                    <a:pt x="396" y="445"/>
                    <a:pt x="396" y="445"/>
                  </a:cubicBezTo>
                  <a:cubicBezTo>
                    <a:pt x="129" y="29"/>
                    <a:pt x="129" y="29"/>
                    <a:pt x="129" y="29"/>
                  </a:cubicBezTo>
                  <a:cubicBezTo>
                    <a:pt x="118" y="11"/>
                    <a:pt x="97" y="0"/>
                    <a:pt x="76" y="0"/>
                  </a:cubicBezTo>
                  <a:cubicBezTo>
                    <a:pt x="0" y="0"/>
                    <a:pt x="0" y="0"/>
                    <a:pt x="0" y="0"/>
                  </a:cubicBezTo>
                  <a:cubicBezTo>
                    <a:pt x="0" y="96"/>
                    <a:pt x="0" y="96"/>
                    <a:pt x="0" y="96"/>
                  </a:cubicBezTo>
                  <a:cubicBezTo>
                    <a:pt x="82" y="96"/>
                    <a:pt x="82" y="96"/>
                    <a:pt x="82" y="96"/>
                  </a:cubicBezTo>
                  <a:cubicBezTo>
                    <a:pt x="338" y="512"/>
                    <a:pt x="338" y="512"/>
                    <a:pt x="338" y="512"/>
                  </a:cubicBezTo>
                  <a:cubicBezTo>
                    <a:pt x="523" y="512"/>
                    <a:pt x="523" y="512"/>
                    <a:pt x="523" y="512"/>
                  </a:cubicBezTo>
                  <a:cubicBezTo>
                    <a:pt x="535" y="512"/>
                    <a:pt x="544" y="503"/>
                    <a:pt x="544" y="491"/>
                  </a:cubicBezTo>
                  <a:cubicBezTo>
                    <a:pt x="544" y="481"/>
                    <a:pt x="537" y="473"/>
                    <a:pt x="527" y="47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5" name="Google Shape;335;p13"/>
            <p:cNvSpPr/>
            <p:nvPr/>
          </p:nvSpPr>
          <p:spPr>
            <a:xfrm>
              <a:off x="6402" y="4220"/>
              <a:ext cx="3130" cy="521"/>
            </a:xfrm>
            <a:custGeom>
              <a:avLst/>
              <a:gdLst/>
              <a:ahLst/>
              <a:cxnLst/>
              <a:rect l="l" t="t" r="r" b="b"/>
              <a:pathLst>
                <a:path w="1344" h="224" extrusionOk="0">
                  <a:moveTo>
                    <a:pt x="1312" y="160"/>
                  </a:moveTo>
                  <a:cubicBezTo>
                    <a:pt x="1101" y="160"/>
                    <a:pt x="1101" y="160"/>
                    <a:pt x="1101" y="160"/>
                  </a:cubicBezTo>
                  <a:cubicBezTo>
                    <a:pt x="750" y="160"/>
                    <a:pt x="401" y="107"/>
                    <a:pt x="65" y="2"/>
                  </a:cubicBezTo>
                  <a:cubicBezTo>
                    <a:pt x="61" y="1"/>
                    <a:pt x="57" y="0"/>
                    <a:pt x="53" y="0"/>
                  </a:cubicBezTo>
                  <a:cubicBezTo>
                    <a:pt x="41" y="0"/>
                    <a:pt x="41" y="0"/>
                    <a:pt x="41" y="0"/>
                  </a:cubicBezTo>
                  <a:cubicBezTo>
                    <a:pt x="18" y="0"/>
                    <a:pt x="0" y="18"/>
                    <a:pt x="0" y="41"/>
                  </a:cubicBezTo>
                  <a:cubicBezTo>
                    <a:pt x="0" y="59"/>
                    <a:pt x="12" y="75"/>
                    <a:pt x="30" y="80"/>
                  </a:cubicBezTo>
                  <a:cubicBezTo>
                    <a:pt x="101" y="100"/>
                    <a:pt x="101" y="100"/>
                    <a:pt x="101" y="100"/>
                  </a:cubicBezTo>
                  <a:cubicBezTo>
                    <a:pt x="398" y="182"/>
                    <a:pt x="705" y="224"/>
                    <a:pt x="1013" y="224"/>
                  </a:cubicBezTo>
                  <a:cubicBezTo>
                    <a:pt x="1312" y="224"/>
                    <a:pt x="1312" y="224"/>
                    <a:pt x="1312" y="224"/>
                  </a:cubicBezTo>
                  <a:cubicBezTo>
                    <a:pt x="1330" y="224"/>
                    <a:pt x="1344" y="210"/>
                    <a:pt x="1344" y="192"/>
                  </a:cubicBezTo>
                  <a:cubicBezTo>
                    <a:pt x="1344" y="174"/>
                    <a:pt x="1330" y="160"/>
                    <a:pt x="1312" y="16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6" name="Google Shape;336;p13"/>
            <p:cNvSpPr/>
            <p:nvPr/>
          </p:nvSpPr>
          <p:spPr>
            <a:xfrm>
              <a:off x="6905" y="3624"/>
              <a:ext cx="433" cy="601"/>
            </a:xfrm>
            <a:custGeom>
              <a:avLst/>
              <a:gdLst/>
              <a:ahLst/>
              <a:cxnLst/>
              <a:rect l="l" t="t" r="r" b="b"/>
              <a:pathLst>
                <a:path w="186" h="258" extrusionOk="0">
                  <a:moveTo>
                    <a:pt x="92" y="258"/>
                  </a:moveTo>
                  <a:cubicBezTo>
                    <a:pt x="186" y="0"/>
                    <a:pt x="186" y="0"/>
                    <a:pt x="186" y="0"/>
                  </a:cubicBezTo>
                  <a:cubicBezTo>
                    <a:pt x="94" y="0"/>
                    <a:pt x="94" y="0"/>
                    <a:pt x="94" y="0"/>
                  </a:cubicBezTo>
                  <a:cubicBezTo>
                    <a:pt x="0" y="235"/>
                    <a:pt x="0" y="235"/>
                    <a:pt x="0" y="235"/>
                  </a:cubicBezTo>
                  <a:cubicBezTo>
                    <a:pt x="31" y="243"/>
                    <a:pt x="61" y="251"/>
                    <a:pt x="92" y="25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7" name="Google Shape;337;p13"/>
            <p:cNvSpPr/>
            <p:nvPr/>
          </p:nvSpPr>
          <p:spPr>
            <a:xfrm>
              <a:off x="6861" y="1514"/>
              <a:ext cx="1106" cy="1664"/>
            </a:xfrm>
            <a:custGeom>
              <a:avLst/>
              <a:gdLst/>
              <a:ahLst/>
              <a:cxnLst/>
              <a:rect l="l" t="t" r="r" b="b"/>
              <a:pathLst>
                <a:path w="475" h="715" extrusionOk="0">
                  <a:moveTo>
                    <a:pt x="475" y="715"/>
                  </a:moveTo>
                  <a:cubicBezTo>
                    <a:pt x="475" y="491"/>
                    <a:pt x="475" y="491"/>
                    <a:pt x="475" y="491"/>
                  </a:cubicBezTo>
                  <a:cubicBezTo>
                    <a:pt x="198" y="491"/>
                    <a:pt x="198" y="491"/>
                    <a:pt x="198" y="491"/>
                  </a:cubicBezTo>
                  <a:cubicBezTo>
                    <a:pt x="100" y="262"/>
                    <a:pt x="100" y="262"/>
                    <a:pt x="100" y="262"/>
                  </a:cubicBezTo>
                  <a:cubicBezTo>
                    <a:pt x="94" y="248"/>
                    <a:pt x="91" y="234"/>
                    <a:pt x="91" y="220"/>
                  </a:cubicBezTo>
                  <a:cubicBezTo>
                    <a:pt x="91" y="213"/>
                    <a:pt x="91" y="213"/>
                    <a:pt x="91" y="213"/>
                  </a:cubicBezTo>
                  <a:cubicBezTo>
                    <a:pt x="91" y="155"/>
                    <a:pt x="139" y="107"/>
                    <a:pt x="197" y="107"/>
                  </a:cubicBezTo>
                  <a:cubicBezTo>
                    <a:pt x="243" y="107"/>
                    <a:pt x="284" y="136"/>
                    <a:pt x="298" y="180"/>
                  </a:cubicBezTo>
                  <a:cubicBezTo>
                    <a:pt x="338" y="299"/>
                    <a:pt x="338" y="299"/>
                    <a:pt x="338" y="299"/>
                  </a:cubicBezTo>
                  <a:cubicBezTo>
                    <a:pt x="394" y="299"/>
                    <a:pt x="394" y="299"/>
                    <a:pt x="394" y="299"/>
                  </a:cubicBezTo>
                  <a:cubicBezTo>
                    <a:pt x="371" y="244"/>
                    <a:pt x="371" y="244"/>
                    <a:pt x="371" y="244"/>
                  </a:cubicBezTo>
                  <a:cubicBezTo>
                    <a:pt x="337" y="165"/>
                    <a:pt x="289" y="94"/>
                    <a:pt x="228" y="34"/>
                  </a:cubicBezTo>
                  <a:cubicBezTo>
                    <a:pt x="219" y="24"/>
                    <a:pt x="219" y="24"/>
                    <a:pt x="219" y="24"/>
                  </a:cubicBezTo>
                  <a:cubicBezTo>
                    <a:pt x="219" y="0"/>
                    <a:pt x="219" y="0"/>
                    <a:pt x="219" y="0"/>
                  </a:cubicBezTo>
                  <a:cubicBezTo>
                    <a:pt x="199" y="7"/>
                    <a:pt x="177" y="11"/>
                    <a:pt x="155" y="11"/>
                  </a:cubicBezTo>
                  <a:cubicBezTo>
                    <a:pt x="133" y="11"/>
                    <a:pt x="111" y="7"/>
                    <a:pt x="91" y="0"/>
                  </a:cubicBezTo>
                  <a:cubicBezTo>
                    <a:pt x="91" y="52"/>
                    <a:pt x="91" y="52"/>
                    <a:pt x="91" y="52"/>
                  </a:cubicBezTo>
                  <a:cubicBezTo>
                    <a:pt x="0" y="203"/>
                    <a:pt x="0" y="203"/>
                    <a:pt x="0" y="203"/>
                  </a:cubicBezTo>
                  <a:cubicBezTo>
                    <a:pt x="209" y="715"/>
                    <a:pt x="209" y="715"/>
                    <a:pt x="209" y="715"/>
                  </a:cubicBezTo>
                  <a:lnTo>
                    <a:pt x="475" y="715"/>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8" name="Google Shape;338;p13"/>
            <p:cNvSpPr/>
            <p:nvPr/>
          </p:nvSpPr>
          <p:spPr>
            <a:xfrm>
              <a:off x="6104" y="1019"/>
              <a:ext cx="298" cy="298"/>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9" name="Google Shape;339;p13"/>
            <p:cNvSpPr/>
            <p:nvPr/>
          </p:nvSpPr>
          <p:spPr>
            <a:xfrm>
              <a:off x="6288" y="1387"/>
              <a:ext cx="1679" cy="2089"/>
            </a:xfrm>
            <a:custGeom>
              <a:avLst/>
              <a:gdLst/>
              <a:ahLst/>
              <a:cxnLst/>
              <a:rect l="l" t="t" r="r" b="b"/>
              <a:pathLst>
                <a:path w="721" h="898" extrusionOk="0">
                  <a:moveTo>
                    <a:pt x="721" y="898"/>
                  </a:moveTo>
                  <a:cubicBezTo>
                    <a:pt x="721" y="834"/>
                    <a:pt x="721" y="834"/>
                    <a:pt x="721" y="834"/>
                  </a:cubicBezTo>
                  <a:cubicBezTo>
                    <a:pt x="411" y="834"/>
                    <a:pt x="411" y="834"/>
                    <a:pt x="411" y="834"/>
                  </a:cubicBezTo>
                  <a:cubicBezTo>
                    <a:pt x="72" y="0"/>
                    <a:pt x="72" y="0"/>
                    <a:pt x="72" y="0"/>
                  </a:cubicBezTo>
                  <a:cubicBezTo>
                    <a:pt x="52" y="18"/>
                    <a:pt x="28" y="29"/>
                    <a:pt x="0" y="32"/>
                  </a:cubicBezTo>
                  <a:cubicBezTo>
                    <a:pt x="358" y="898"/>
                    <a:pt x="358" y="898"/>
                    <a:pt x="358" y="898"/>
                  </a:cubicBezTo>
                  <a:lnTo>
                    <a:pt x="721" y="898"/>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340" name="Google Shape;340;p13"/>
          <p:cNvPicPr preferRelativeResize="0"/>
          <p:nvPr/>
        </p:nvPicPr>
        <p:blipFill rotWithShape="1">
          <a:blip r:embed="rId4">
            <a:alphaModFix/>
          </a:blip>
          <a:srcRect/>
          <a:stretch/>
        </p:blipFill>
        <p:spPr>
          <a:xfrm>
            <a:off x="6276777" y="4696321"/>
            <a:ext cx="820882" cy="714523"/>
          </a:xfrm>
          <a:prstGeom prst="rect">
            <a:avLst/>
          </a:prstGeom>
          <a:noFill/>
          <a:ln>
            <a:noFill/>
          </a:ln>
        </p:spPr>
      </p:pic>
      <p:sp>
        <p:nvSpPr>
          <p:cNvPr id="341" name="Google Shape;341;p13"/>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14"/>
          <p:cNvPicPr preferRelativeResize="0"/>
          <p:nvPr/>
        </p:nvPicPr>
        <p:blipFill rotWithShape="1">
          <a:blip r:embed="rId3">
            <a:alphaModFix/>
          </a:blip>
          <a:srcRect l="8494" t="1" r="126" b="1"/>
          <a:stretch/>
        </p:blipFill>
        <p:spPr>
          <a:xfrm>
            <a:off x="0" y="-1"/>
            <a:ext cx="9143999" cy="5272981"/>
          </a:xfrm>
          <a:prstGeom prst="rect">
            <a:avLst/>
          </a:prstGeom>
          <a:noFill/>
          <a:ln>
            <a:noFill/>
          </a:ln>
        </p:spPr>
      </p:pic>
      <p:sp>
        <p:nvSpPr>
          <p:cNvPr id="348" name="Google Shape;348;p14"/>
          <p:cNvSpPr/>
          <p:nvPr/>
        </p:nvSpPr>
        <p:spPr>
          <a:xfrm>
            <a:off x="4686300" y="3849421"/>
            <a:ext cx="4470426" cy="143560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9" name="Google Shape;349;p14"/>
          <p:cNvSpPr txBox="1"/>
          <p:nvPr/>
        </p:nvSpPr>
        <p:spPr>
          <a:xfrm>
            <a:off x="373062" y="3845894"/>
            <a:ext cx="5245100" cy="1154128"/>
          </a:xfrm>
          <a:prstGeom prst="rect">
            <a:avLst/>
          </a:prstGeom>
          <a:noFill/>
          <a:ln>
            <a:noFill/>
          </a:ln>
        </p:spPr>
        <p:txBody>
          <a:bodyPr spcFirstLastPara="1" wrap="square" lIns="91425" tIns="45700" rIns="91425" bIns="45700" anchor="ctr" anchorCtr="0">
            <a:normAutofit/>
          </a:bodyPr>
          <a:lstStyle/>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0" name="Google Shape;350;p14"/>
          <p:cNvSpPr txBox="1"/>
          <p:nvPr/>
        </p:nvSpPr>
        <p:spPr>
          <a:xfrm>
            <a:off x="4838700" y="4282717"/>
            <a:ext cx="4164406" cy="431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400"/>
              <a:buFont typeface="Arial"/>
              <a:buNone/>
            </a:pPr>
            <a:r>
              <a:rPr lang="en-US" sz="3400" b="0" i="0" u="none" strike="noStrike" cap="none">
                <a:solidFill>
                  <a:srgbClr val="FFFFFF"/>
                </a:solidFill>
                <a:latin typeface="Arial"/>
                <a:ea typeface="Arial"/>
                <a:cs typeface="Arial"/>
                <a:sym typeface="Arial"/>
              </a:rPr>
              <a:t>Planificación integrada: Cuatro áreas de interés</a:t>
            </a:r>
            <a:endParaRPr/>
          </a:p>
        </p:txBody>
      </p:sp>
      <p:sp>
        <p:nvSpPr>
          <p:cNvPr id="351" name="Google Shape;351;p14" descr="https://v3.voya.com/b/www/c/en-GB/Asset/Thumbnail/9479?name=details&amp;m=636120682884792683"/>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2" name="Google Shape;352;p14"/>
          <p:cNvSpPr/>
          <p:nvPr/>
        </p:nvSpPr>
        <p:spPr>
          <a:xfrm>
            <a:off x="0" y="5285029"/>
            <a:ext cx="9144000" cy="4032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3" name="Google Shape;353;p14"/>
          <p:cNvSpPr txBox="1"/>
          <p:nvPr/>
        </p:nvSpPr>
        <p:spPr>
          <a:xfrm>
            <a:off x="-1" y="5272981"/>
            <a:ext cx="9156727" cy="70493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54" name="Google Shape;354;p14"/>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5"/>
          <p:cNvSpPr txBox="1">
            <a:spLocks noGrp="1"/>
          </p:cNvSpPr>
          <p:nvPr>
            <p:ph type="title"/>
          </p:nvPr>
        </p:nvSpPr>
        <p:spPr>
          <a:xfrm>
            <a:off x="393700" y="376039"/>
            <a:ext cx="8339328" cy="717551"/>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Consideraciones clave para la comunidad con necesidades especiales</a:t>
            </a:r>
            <a:endParaRPr/>
          </a:p>
        </p:txBody>
      </p:sp>
      <p:pic>
        <p:nvPicPr>
          <p:cNvPr id="361" name="Google Shape;361;p15" descr="C:\Users\i714613\Desktop\Mom_Kids_FamilyTime_Stocksy_1629336.jpg"/>
          <p:cNvPicPr preferRelativeResize="0"/>
          <p:nvPr/>
        </p:nvPicPr>
        <p:blipFill rotWithShape="1">
          <a:blip r:embed="rId3">
            <a:alphaModFix/>
          </a:blip>
          <a:srcRect b="18528"/>
          <a:stretch/>
        </p:blipFill>
        <p:spPr>
          <a:xfrm>
            <a:off x="400" y="4127174"/>
            <a:ext cx="9144000" cy="1614109"/>
          </a:xfrm>
          <a:prstGeom prst="rect">
            <a:avLst/>
          </a:prstGeom>
          <a:noFill/>
          <a:ln>
            <a:noFill/>
          </a:ln>
        </p:spPr>
      </p:pic>
      <p:cxnSp>
        <p:nvCxnSpPr>
          <p:cNvPr id="362" name="Google Shape;362;p15"/>
          <p:cNvCxnSpPr>
            <a:stCxn id="363" idx="2"/>
            <a:endCxn id="364" idx="6"/>
          </p:cNvCxnSpPr>
          <p:nvPr/>
        </p:nvCxnSpPr>
        <p:spPr>
          <a:xfrm>
            <a:off x="1274990" y="1620608"/>
            <a:ext cx="6827700" cy="0"/>
          </a:xfrm>
          <a:prstGeom prst="straightConnector1">
            <a:avLst/>
          </a:prstGeom>
          <a:noFill/>
          <a:ln w="9525" cap="flat" cmpd="sng">
            <a:solidFill>
              <a:srgbClr val="D8D8D8"/>
            </a:solidFill>
            <a:prstDash val="dash"/>
            <a:round/>
            <a:headEnd type="none" w="sm" len="sm"/>
            <a:tailEnd type="none" w="sm" len="sm"/>
          </a:ln>
        </p:spPr>
      </p:cxnSp>
      <p:sp>
        <p:nvSpPr>
          <p:cNvPr id="365" name="Google Shape;365;p15"/>
          <p:cNvSpPr txBox="1"/>
          <p:nvPr/>
        </p:nvSpPr>
        <p:spPr>
          <a:xfrm>
            <a:off x="400048" y="1915408"/>
            <a:ext cx="2209800" cy="20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000"/>
              </a:buClr>
              <a:buSzPts val="1400"/>
              <a:buFont typeface="Arial"/>
              <a:buNone/>
            </a:pPr>
            <a:r>
              <a:rPr lang="en-US" sz="1400" b="1" i="0" u="none" strike="noStrike" cap="none">
                <a:solidFill>
                  <a:srgbClr val="F58000"/>
                </a:solidFill>
                <a:latin typeface="Arial"/>
                <a:ea typeface="Arial"/>
                <a:cs typeface="Arial"/>
                <a:sym typeface="Arial"/>
              </a:rPr>
              <a:t>Patrimonio familiar y planificación</a:t>
            </a:r>
            <a:endParaRPr/>
          </a:p>
          <a:p>
            <a:pPr marL="182880" marR="0" lvl="0" indent="-182880" algn="l" rtl="0">
              <a:lnSpc>
                <a:spcPct val="100000"/>
              </a:lnSpc>
              <a:spcBef>
                <a:spcPts val="300"/>
              </a:spcBef>
              <a:spcAft>
                <a:spcPts val="0"/>
              </a:spcAft>
              <a:buClr>
                <a:srgbClr val="595959"/>
              </a:buClr>
              <a:buSzPts val="1400"/>
              <a:buFont typeface="Arial"/>
              <a:buChar char="•"/>
            </a:pPr>
            <a:r>
              <a:rPr lang="en-US" sz="1400" b="0" i="0" u="none" strike="noStrike" cap="none">
                <a:solidFill>
                  <a:srgbClr val="595959"/>
                </a:solidFill>
                <a:latin typeface="Arial"/>
                <a:ea typeface="Arial"/>
                <a:cs typeface="Arial"/>
                <a:sym typeface="Arial"/>
              </a:rPr>
              <a:t>Equilibrar las </a:t>
            </a:r>
            <a:r>
              <a:rPr lang="en-US" sz="1300" b="0" i="0" u="none" strike="noStrike" cap="none">
                <a:solidFill>
                  <a:srgbClr val="595959"/>
                </a:solidFill>
                <a:latin typeface="Arial"/>
                <a:ea typeface="Arial"/>
                <a:cs typeface="Arial"/>
                <a:sym typeface="Arial"/>
              </a:rPr>
              <a:t>necesidades de todos los miembros de la familia</a:t>
            </a:r>
            <a:endParaRPr sz="1300"/>
          </a:p>
          <a:p>
            <a:pPr marL="182880" marR="0" lvl="0" indent="-176530" algn="l" rtl="0">
              <a:lnSpc>
                <a:spcPct val="100000"/>
              </a:lnSpc>
              <a:spcBef>
                <a:spcPts val="3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Coordinar los recursos</a:t>
            </a:r>
            <a:endParaRPr sz="1300"/>
          </a:p>
          <a:p>
            <a:pPr marL="182880" marR="0" lvl="0" indent="-176530" algn="l" rtl="0">
              <a:lnSpc>
                <a:spcPct val="100000"/>
              </a:lnSpc>
              <a:spcBef>
                <a:spcPts val="3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Planificación del cuidado (residencial, social, etc.)</a:t>
            </a:r>
            <a:endParaRPr sz="1300"/>
          </a:p>
        </p:txBody>
      </p:sp>
      <p:sp>
        <p:nvSpPr>
          <p:cNvPr id="366" name="Google Shape;366;p15"/>
          <p:cNvSpPr txBox="1"/>
          <p:nvPr/>
        </p:nvSpPr>
        <p:spPr>
          <a:xfrm>
            <a:off x="2599675" y="1915408"/>
            <a:ext cx="2209801" cy="12849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75426"/>
              </a:buClr>
              <a:buSzPts val="1400"/>
              <a:buFont typeface="Arial"/>
              <a:buNone/>
            </a:pPr>
            <a:r>
              <a:rPr lang="en-US" sz="1400" b="1" i="0" u="none" strike="noStrike" cap="none">
                <a:solidFill>
                  <a:srgbClr val="D75426"/>
                </a:solidFill>
                <a:latin typeface="Arial"/>
                <a:ea typeface="Arial"/>
                <a:cs typeface="Arial"/>
                <a:sym typeface="Arial"/>
              </a:rPr>
              <a:t>Prestaciones patronales</a:t>
            </a:r>
            <a:endParaRPr/>
          </a:p>
          <a:p>
            <a:pPr marL="182880" marR="0" lvl="0" indent="-182880" algn="l" rtl="0">
              <a:lnSpc>
                <a:spcPct val="100000"/>
              </a:lnSpc>
              <a:spcBef>
                <a:spcPts val="300"/>
              </a:spcBef>
              <a:spcAft>
                <a:spcPts val="0"/>
              </a:spcAft>
              <a:buClr>
                <a:srgbClr val="595959"/>
              </a:buClr>
              <a:buSzPts val="1400"/>
              <a:buFont typeface="Arial"/>
              <a:buChar char="•"/>
            </a:pPr>
            <a:r>
              <a:rPr lang="en-US" sz="1400" b="0" i="0" u="none" strike="noStrike" cap="none">
                <a:solidFill>
                  <a:srgbClr val="595959"/>
                </a:solidFill>
                <a:latin typeface="Arial"/>
                <a:ea typeface="Arial"/>
                <a:cs typeface="Arial"/>
                <a:sym typeface="Arial"/>
              </a:rPr>
              <a:t>Vida, salud y bienestar</a:t>
            </a:r>
            <a:endParaRPr/>
          </a:p>
          <a:p>
            <a:pPr marL="182880" marR="0" lvl="0" indent="-182880" algn="l" rtl="0">
              <a:lnSpc>
                <a:spcPct val="100000"/>
              </a:lnSpc>
              <a:spcBef>
                <a:spcPts val="300"/>
              </a:spcBef>
              <a:spcAft>
                <a:spcPts val="0"/>
              </a:spcAft>
              <a:buClr>
                <a:srgbClr val="595959"/>
              </a:buClr>
              <a:buSzPts val="1400"/>
              <a:buFont typeface="Arial"/>
              <a:buChar char="•"/>
            </a:pPr>
            <a:r>
              <a:rPr lang="en-US" sz="1400" b="0" i="0" u="none" strike="noStrike" cap="none">
                <a:solidFill>
                  <a:srgbClr val="595959"/>
                </a:solidFill>
                <a:latin typeface="Arial"/>
                <a:ea typeface="Arial"/>
                <a:cs typeface="Arial"/>
                <a:sym typeface="Arial"/>
              </a:rPr>
              <a:t>Planes de jubilación</a:t>
            </a:r>
            <a:endParaRPr/>
          </a:p>
          <a:p>
            <a:pPr marL="182880" marR="0" lvl="0" indent="-182880" algn="l" rtl="0">
              <a:lnSpc>
                <a:spcPct val="100000"/>
              </a:lnSpc>
              <a:spcBef>
                <a:spcPts val="300"/>
              </a:spcBef>
              <a:spcAft>
                <a:spcPts val="0"/>
              </a:spcAft>
              <a:buClr>
                <a:srgbClr val="595959"/>
              </a:buClr>
              <a:buSzPts val="1400"/>
              <a:buFont typeface="Arial"/>
              <a:buChar char="•"/>
            </a:pPr>
            <a:r>
              <a:rPr lang="en-US" sz="1400" b="0" i="0" u="none" strike="noStrike" cap="none">
                <a:solidFill>
                  <a:srgbClr val="595959"/>
                </a:solidFill>
                <a:latin typeface="Arial"/>
                <a:ea typeface="Arial"/>
                <a:cs typeface="Arial"/>
                <a:sym typeface="Arial"/>
              </a:rPr>
              <a:t>Compensación diferida/acciones</a:t>
            </a:r>
            <a:endParaRPr/>
          </a:p>
        </p:txBody>
      </p:sp>
      <p:sp>
        <p:nvSpPr>
          <p:cNvPr id="367" name="Google Shape;367;p15"/>
          <p:cNvSpPr txBox="1"/>
          <p:nvPr/>
        </p:nvSpPr>
        <p:spPr>
          <a:xfrm>
            <a:off x="4799302" y="1915408"/>
            <a:ext cx="2209800" cy="218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73F7C"/>
              </a:buClr>
              <a:buSzPts val="1400"/>
              <a:buFont typeface="Arial"/>
              <a:buNone/>
            </a:pPr>
            <a:r>
              <a:rPr lang="en-US" sz="1400" b="1" i="0" u="none" strike="noStrike" cap="none">
                <a:solidFill>
                  <a:srgbClr val="B73F7C"/>
                </a:solidFill>
                <a:latin typeface="Arial"/>
                <a:ea typeface="Arial"/>
                <a:cs typeface="Arial"/>
                <a:sym typeface="Arial"/>
              </a:rPr>
              <a:t>Prestaciones públicas</a:t>
            </a:r>
            <a:endParaRPr/>
          </a:p>
          <a:p>
            <a:pPr marL="182880" marR="0" lvl="0" indent="-176530" algn="l" rtl="0">
              <a:lnSpc>
                <a:spcPct val="100000"/>
              </a:lnSpc>
              <a:spcBef>
                <a:spcPts val="3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Prestaciones dependientes de la renta (Seguridad Social Complementaria, Medicaid)</a:t>
            </a:r>
            <a:endParaRPr sz="1300"/>
          </a:p>
          <a:p>
            <a:pPr marL="182880" marR="0" lvl="0" indent="-176530" algn="l" rtl="0">
              <a:lnSpc>
                <a:spcPct val="100000"/>
              </a:lnSpc>
              <a:spcBef>
                <a:spcPts val="3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Prestaciones (Seguro de Invalidez de la Seguridad Social, Medicare)</a:t>
            </a:r>
            <a:endParaRPr sz="1300"/>
          </a:p>
        </p:txBody>
      </p:sp>
      <p:sp>
        <p:nvSpPr>
          <p:cNvPr id="363" name="Google Shape;363;p15"/>
          <p:cNvSpPr/>
          <p:nvPr/>
        </p:nvSpPr>
        <p:spPr>
          <a:xfrm>
            <a:off x="1274990" y="1390650"/>
            <a:ext cx="459918" cy="459916"/>
          </a:xfrm>
          <a:prstGeom prst="ellipse">
            <a:avLst/>
          </a:prstGeom>
          <a:solidFill>
            <a:srgbClr val="F58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1</a:t>
            </a:r>
            <a:endParaRPr/>
          </a:p>
        </p:txBody>
      </p:sp>
      <p:sp>
        <p:nvSpPr>
          <p:cNvPr id="368" name="Google Shape;368;p15"/>
          <p:cNvSpPr/>
          <p:nvPr/>
        </p:nvSpPr>
        <p:spPr>
          <a:xfrm>
            <a:off x="3474617" y="1390650"/>
            <a:ext cx="459918" cy="45991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2</a:t>
            </a:r>
            <a:endParaRPr/>
          </a:p>
        </p:txBody>
      </p:sp>
      <p:sp>
        <p:nvSpPr>
          <p:cNvPr id="369" name="Google Shape;369;p15"/>
          <p:cNvSpPr/>
          <p:nvPr/>
        </p:nvSpPr>
        <p:spPr>
          <a:xfrm>
            <a:off x="5674244" y="1390650"/>
            <a:ext cx="459918" cy="45991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3</a:t>
            </a:r>
            <a:endParaRPr/>
          </a:p>
        </p:txBody>
      </p:sp>
      <p:sp>
        <p:nvSpPr>
          <p:cNvPr id="364" name="Google Shape;364;p15"/>
          <p:cNvSpPr/>
          <p:nvPr/>
        </p:nvSpPr>
        <p:spPr>
          <a:xfrm>
            <a:off x="7642808" y="1390650"/>
            <a:ext cx="459918" cy="45991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4</a:t>
            </a:r>
            <a:endParaRPr/>
          </a:p>
        </p:txBody>
      </p:sp>
      <p:sp>
        <p:nvSpPr>
          <p:cNvPr id="370" name="Google Shape;370;p15"/>
          <p:cNvSpPr/>
          <p:nvPr/>
        </p:nvSpPr>
        <p:spPr>
          <a:xfrm>
            <a:off x="485731" y="5786423"/>
            <a:ext cx="6437687" cy="276999"/>
          </a:xfrm>
          <a:prstGeom prst="rect">
            <a:avLst/>
          </a:prstGeom>
          <a:noFill/>
          <a:ln>
            <a:noFill/>
          </a:ln>
        </p:spPr>
        <p:txBody>
          <a:bodyPr spcFirstLastPara="1" wrap="square" lIns="0" tIns="0" rIns="0" bIns="0" anchor="t" anchorCtr="0">
            <a:spAutoFit/>
          </a:bodyPr>
          <a:lstStyle/>
          <a:p>
            <a:pPr marL="91440" marR="0" lvl="1" indent="-91440" algn="l" rtl="0">
              <a:spcBef>
                <a:spcPts val="0"/>
              </a:spcBef>
              <a:spcAft>
                <a:spcPts val="0"/>
              </a:spcAft>
              <a:buNone/>
            </a:pPr>
            <a:r>
              <a:rPr lang="en-US" sz="900" b="0" i="0" u="none" strike="noStrike" cap="none">
                <a:solidFill>
                  <a:srgbClr val="595959"/>
                </a:solidFill>
                <a:latin typeface="Arial"/>
                <a:ea typeface="Arial"/>
                <a:cs typeface="Arial"/>
                <a:sym typeface="Arial"/>
              </a:rPr>
              <a:t>* Ni Voya ® ni sus compañías afiliadas o representantes proporcionan asesoramiento fiscal o legal. Por favor, consulte a un asesor fiscal o abogado antes de tomar una decisión de inversión/seguro relacionada con los impuestos.</a:t>
            </a:r>
            <a:endParaRPr/>
          </a:p>
        </p:txBody>
      </p:sp>
      <p:sp>
        <p:nvSpPr>
          <p:cNvPr id="371" name="Google Shape;371;p15"/>
          <p:cNvSpPr txBox="1"/>
          <p:nvPr/>
        </p:nvSpPr>
        <p:spPr>
          <a:xfrm>
            <a:off x="7008658" y="1915408"/>
            <a:ext cx="1728300" cy="21620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51B57"/>
              </a:buClr>
              <a:buSzPts val="1400"/>
              <a:buFont typeface="Arial"/>
              <a:buNone/>
            </a:pPr>
            <a:r>
              <a:rPr lang="en-US" sz="1400" b="1" i="0" u="none" strike="noStrike" cap="none" dirty="0" err="1">
                <a:solidFill>
                  <a:srgbClr val="551B57"/>
                </a:solidFill>
                <a:latin typeface="Arial"/>
                <a:ea typeface="Arial"/>
                <a:cs typeface="Arial"/>
                <a:sym typeface="Arial"/>
              </a:rPr>
              <a:t>Planificación</a:t>
            </a:r>
            <a:r>
              <a:rPr lang="en-US" sz="1400" b="1" i="0" u="none" strike="noStrike" cap="none" dirty="0">
                <a:solidFill>
                  <a:srgbClr val="551B57"/>
                </a:solidFill>
                <a:latin typeface="Arial"/>
                <a:ea typeface="Arial"/>
                <a:cs typeface="Arial"/>
                <a:sym typeface="Arial"/>
              </a:rPr>
              <a:t> </a:t>
            </a:r>
            <a:r>
              <a:rPr lang="en-US" sz="1400" b="1" i="0" u="none" strike="noStrike" cap="none" dirty="0" err="1">
                <a:solidFill>
                  <a:srgbClr val="551B57"/>
                </a:solidFill>
                <a:latin typeface="Arial"/>
                <a:ea typeface="Arial"/>
                <a:cs typeface="Arial"/>
                <a:sym typeface="Arial"/>
              </a:rPr>
              <a:t>jurídica</a:t>
            </a:r>
            <a:r>
              <a:rPr lang="en-US" sz="1400" b="1" i="0" u="none" strike="noStrike" cap="none" dirty="0">
                <a:solidFill>
                  <a:srgbClr val="551B57"/>
                </a:solidFill>
                <a:latin typeface="Arial"/>
                <a:ea typeface="Arial"/>
                <a:cs typeface="Arial"/>
                <a:sym typeface="Arial"/>
              </a:rPr>
              <a:t> </a:t>
            </a:r>
            <a:endParaRPr dirty="0"/>
          </a:p>
          <a:p>
            <a:pPr marL="182880" marR="0" lvl="0" indent="-170180" algn="l" rtl="0">
              <a:lnSpc>
                <a:spcPct val="100000"/>
              </a:lnSpc>
              <a:spcBef>
                <a:spcPts val="300"/>
              </a:spcBef>
              <a:spcAft>
                <a:spcPts val="0"/>
              </a:spcAft>
              <a:buClr>
                <a:srgbClr val="595959"/>
              </a:buClr>
              <a:buSzPts val="1200"/>
              <a:buFont typeface="Arial"/>
              <a:buChar char="•"/>
            </a:pPr>
            <a:r>
              <a:rPr lang="en-US" sz="1100" b="0" i="0" u="none" strike="noStrike" cap="none" dirty="0" err="1">
                <a:solidFill>
                  <a:srgbClr val="595959"/>
                </a:solidFill>
                <a:sym typeface="Arial"/>
              </a:rPr>
              <a:t>Testamentos</a:t>
            </a:r>
            <a:r>
              <a:rPr lang="en-US" sz="1100" b="0" i="0" u="none" strike="noStrike" cap="none" dirty="0">
                <a:solidFill>
                  <a:srgbClr val="595959"/>
                </a:solidFill>
                <a:sym typeface="Arial"/>
              </a:rPr>
              <a:t>, </a:t>
            </a:r>
            <a:r>
              <a:rPr lang="en-US" sz="1100" b="0" i="0" u="none" strike="noStrike" cap="none" dirty="0" err="1">
                <a:solidFill>
                  <a:srgbClr val="595959"/>
                </a:solidFill>
                <a:sym typeface="Arial"/>
              </a:rPr>
              <a:t>directivas</a:t>
            </a:r>
            <a:r>
              <a:rPr lang="en-US" sz="1100" b="0" i="0" u="none" strike="noStrike" cap="none" dirty="0">
                <a:solidFill>
                  <a:srgbClr val="595959"/>
                </a:solidFill>
                <a:sym typeface="Arial"/>
              </a:rPr>
              <a:t> </a:t>
            </a:r>
            <a:r>
              <a:rPr lang="en-US" sz="1100" b="0" i="0" u="none" strike="noStrike" cap="none" dirty="0" err="1">
                <a:solidFill>
                  <a:srgbClr val="595959"/>
                </a:solidFill>
                <a:sym typeface="Arial"/>
              </a:rPr>
              <a:t>médicas</a:t>
            </a:r>
            <a:r>
              <a:rPr lang="en-US" sz="1100" b="0" i="0" u="none" strike="noStrike" cap="none" dirty="0">
                <a:solidFill>
                  <a:srgbClr val="595959"/>
                </a:solidFill>
                <a:sym typeface="Arial"/>
              </a:rPr>
              <a:t> </a:t>
            </a:r>
            <a:r>
              <a:rPr lang="en-US" sz="1100" b="0" i="0" u="none" strike="noStrike" cap="none" dirty="0" err="1">
                <a:solidFill>
                  <a:srgbClr val="595959"/>
                </a:solidFill>
                <a:sym typeface="Arial"/>
              </a:rPr>
              <a:t>avanzadas</a:t>
            </a:r>
            <a:endParaRPr sz="1100" dirty="0"/>
          </a:p>
          <a:p>
            <a:pPr marL="182880" marR="0" lvl="0" indent="-170180" algn="l" rtl="0">
              <a:lnSpc>
                <a:spcPct val="100000"/>
              </a:lnSpc>
              <a:spcBef>
                <a:spcPts val="300"/>
              </a:spcBef>
              <a:spcAft>
                <a:spcPts val="0"/>
              </a:spcAft>
              <a:buClr>
                <a:srgbClr val="595959"/>
              </a:buClr>
              <a:buSzPts val="1200"/>
              <a:buFont typeface="Arial"/>
              <a:buChar char="•"/>
            </a:pPr>
            <a:r>
              <a:rPr lang="en-US" sz="1100" b="0" i="0" u="none" strike="noStrike" cap="none" dirty="0" err="1">
                <a:solidFill>
                  <a:srgbClr val="595959"/>
                </a:solidFill>
                <a:sym typeface="Arial"/>
              </a:rPr>
              <a:t>Fideicomisos</a:t>
            </a:r>
            <a:r>
              <a:rPr lang="en-US" sz="1100" b="0" i="0" u="none" strike="noStrike" cap="none" dirty="0">
                <a:solidFill>
                  <a:srgbClr val="595959"/>
                </a:solidFill>
                <a:sym typeface="Arial"/>
              </a:rPr>
              <a:t> para </a:t>
            </a:r>
            <a:r>
              <a:rPr lang="en-US" sz="1100" b="0" i="0" u="none" strike="noStrike" cap="none" dirty="0" err="1">
                <a:solidFill>
                  <a:srgbClr val="595959"/>
                </a:solidFill>
                <a:sym typeface="Arial"/>
              </a:rPr>
              <a:t>necesidades</a:t>
            </a:r>
            <a:r>
              <a:rPr lang="en-US" sz="1100" b="0" i="0" u="none" strike="noStrike" cap="none" dirty="0">
                <a:solidFill>
                  <a:srgbClr val="595959"/>
                </a:solidFill>
                <a:sym typeface="Arial"/>
              </a:rPr>
              <a:t> </a:t>
            </a:r>
            <a:r>
              <a:rPr lang="en-US" sz="1100" b="0" i="0" u="none" strike="noStrike" cap="none" dirty="0" err="1">
                <a:solidFill>
                  <a:srgbClr val="595959"/>
                </a:solidFill>
                <a:sym typeface="Arial"/>
              </a:rPr>
              <a:t>especiales</a:t>
            </a:r>
            <a:endParaRPr sz="1100" dirty="0"/>
          </a:p>
          <a:p>
            <a:pPr marL="182880" marR="0" lvl="0" indent="-170180" algn="l" rtl="0">
              <a:lnSpc>
                <a:spcPct val="100000"/>
              </a:lnSpc>
              <a:spcBef>
                <a:spcPts val="300"/>
              </a:spcBef>
              <a:spcAft>
                <a:spcPts val="0"/>
              </a:spcAft>
              <a:buClr>
                <a:srgbClr val="595959"/>
              </a:buClr>
              <a:buSzPts val="1200"/>
              <a:buFont typeface="Arial"/>
              <a:buChar char="•"/>
            </a:pPr>
            <a:r>
              <a:rPr lang="en-US" sz="1100" b="0" i="0" u="none" strike="noStrike" cap="none" dirty="0" err="1">
                <a:solidFill>
                  <a:srgbClr val="595959"/>
                </a:solidFill>
                <a:sym typeface="Arial"/>
              </a:rPr>
              <a:t>Titulación</a:t>
            </a:r>
            <a:r>
              <a:rPr lang="en-US" sz="1100" b="0" i="0" u="none" strike="noStrike" cap="none" dirty="0">
                <a:solidFill>
                  <a:srgbClr val="595959"/>
                </a:solidFill>
                <a:sym typeface="Arial"/>
              </a:rPr>
              <a:t> - </a:t>
            </a:r>
            <a:r>
              <a:rPr lang="en-US" sz="1100" b="0" i="0" u="none" strike="noStrike" cap="none" dirty="0" err="1">
                <a:solidFill>
                  <a:srgbClr val="595959"/>
                </a:solidFill>
                <a:sym typeface="Arial"/>
              </a:rPr>
              <a:t>Titularidad</a:t>
            </a:r>
            <a:r>
              <a:rPr lang="en-US" sz="1100" b="0" i="0" u="none" strike="noStrike" cap="none" dirty="0">
                <a:solidFill>
                  <a:srgbClr val="595959"/>
                </a:solidFill>
                <a:sym typeface="Arial"/>
              </a:rPr>
              <a:t> y </a:t>
            </a:r>
            <a:r>
              <a:rPr lang="en-US" sz="1100" b="0" i="0" u="none" strike="noStrike" cap="none" dirty="0" err="1">
                <a:solidFill>
                  <a:srgbClr val="595959"/>
                </a:solidFill>
                <a:sym typeface="Arial"/>
              </a:rPr>
              <a:t>beneficiarios</a:t>
            </a:r>
            <a:endParaRPr sz="1100" dirty="0"/>
          </a:p>
        </p:txBody>
      </p:sp>
      <p:sp>
        <p:nvSpPr>
          <p:cNvPr id="372" name="Google Shape;372;p15"/>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6"/>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Patrimonio familiar y planificación</a:t>
            </a:r>
            <a:endParaRPr/>
          </a:p>
        </p:txBody>
      </p:sp>
      <p:cxnSp>
        <p:nvCxnSpPr>
          <p:cNvPr id="379" name="Google Shape;379;p16"/>
          <p:cNvCxnSpPr/>
          <p:nvPr/>
        </p:nvCxnSpPr>
        <p:spPr>
          <a:xfrm>
            <a:off x="6394359" y="2944647"/>
            <a:ext cx="2336891" cy="0"/>
          </a:xfrm>
          <a:prstGeom prst="straightConnector1">
            <a:avLst/>
          </a:prstGeom>
          <a:noFill/>
          <a:ln w="19050" cap="flat" cmpd="sng">
            <a:solidFill>
              <a:schemeClr val="accent3"/>
            </a:solidFill>
            <a:prstDash val="solid"/>
            <a:round/>
            <a:headEnd type="none" w="sm" len="sm"/>
            <a:tailEnd type="none" w="sm" len="sm"/>
          </a:ln>
        </p:spPr>
      </p:cxnSp>
      <p:cxnSp>
        <p:nvCxnSpPr>
          <p:cNvPr id="380" name="Google Shape;380;p16"/>
          <p:cNvCxnSpPr/>
          <p:nvPr/>
        </p:nvCxnSpPr>
        <p:spPr>
          <a:xfrm>
            <a:off x="387350" y="2944647"/>
            <a:ext cx="2352792" cy="0"/>
          </a:xfrm>
          <a:prstGeom prst="straightConnector1">
            <a:avLst/>
          </a:prstGeom>
          <a:noFill/>
          <a:ln w="19050" cap="flat" cmpd="sng">
            <a:solidFill>
              <a:srgbClr val="595959"/>
            </a:solidFill>
            <a:prstDash val="solid"/>
            <a:round/>
            <a:headEnd type="none" w="sm" len="sm"/>
            <a:tailEnd type="none" w="sm" len="sm"/>
          </a:ln>
        </p:spPr>
      </p:cxnSp>
      <p:sp>
        <p:nvSpPr>
          <p:cNvPr id="381" name="Google Shape;381;p16"/>
          <p:cNvSpPr/>
          <p:nvPr/>
        </p:nvSpPr>
        <p:spPr>
          <a:xfrm rot="10800000">
            <a:off x="387349" y="4371917"/>
            <a:ext cx="2737675" cy="236665"/>
          </a:xfrm>
          <a:custGeom>
            <a:avLst/>
            <a:gdLst/>
            <a:ahLst/>
            <a:cxnLst/>
            <a:rect l="l" t="t" r="r" b="b"/>
            <a:pathLst>
              <a:path w="733245" h="198407" extrusionOk="0">
                <a:moveTo>
                  <a:pt x="0" y="198407"/>
                </a:moveTo>
                <a:lnTo>
                  <a:pt x="37531" y="0"/>
                </a:lnTo>
                <a:lnTo>
                  <a:pt x="733245" y="0"/>
                </a:lnTo>
              </a:path>
            </a:pathLst>
          </a:custGeom>
          <a:noFill/>
          <a:ln w="19050"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82" name="Google Shape;382;p16"/>
          <p:cNvSpPr/>
          <p:nvPr/>
        </p:nvSpPr>
        <p:spPr>
          <a:xfrm rot="10800000" flipH="1">
            <a:off x="6009476" y="4371916"/>
            <a:ext cx="2720525" cy="236665"/>
          </a:xfrm>
          <a:custGeom>
            <a:avLst/>
            <a:gdLst/>
            <a:ahLst/>
            <a:cxnLst/>
            <a:rect l="l" t="t" r="r" b="b"/>
            <a:pathLst>
              <a:path w="733245" h="198407" extrusionOk="0">
                <a:moveTo>
                  <a:pt x="0" y="198407"/>
                </a:moveTo>
                <a:lnTo>
                  <a:pt x="37531" y="0"/>
                </a:lnTo>
                <a:lnTo>
                  <a:pt x="733245" y="0"/>
                </a:lnTo>
              </a:path>
            </a:pathLst>
          </a:custGeom>
          <a:noFill/>
          <a:ln w="190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83" name="Google Shape;383;p16"/>
          <p:cNvSpPr/>
          <p:nvPr/>
        </p:nvSpPr>
        <p:spPr>
          <a:xfrm flipH="1">
            <a:off x="390525" y="1410305"/>
            <a:ext cx="3310950" cy="236665"/>
          </a:xfrm>
          <a:custGeom>
            <a:avLst/>
            <a:gdLst/>
            <a:ahLst/>
            <a:cxnLst/>
            <a:rect l="l" t="t" r="r" b="b"/>
            <a:pathLst>
              <a:path w="733245" h="198407" extrusionOk="0">
                <a:moveTo>
                  <a:pt x="0" y="198407"/>
                </a:moveTo>
                <a:lnTo>
                  <a:pt x="37531" y="0"/>
                </a:lnTo>
                <a:lnTo>
                  <a:pt x="733245" y="0"/>
                </a:lnTo>
              </a:path>
            </a:pathLst>
          </a:custGeom>
          <a:noFill/>
          <a:ln w="19050" cap="flat" cmpd="sng">
            <a:solidFill>
              <a:schemeClr val="accent2"/>
            </a:solidFill>
            <a:prstDash val="solid"/>
            <a:round/>
            <a:headEnd type="none" w="sm" len="sm"/>
            <a:tailEnd type="none" w="sm" len="sm"/>
          </a:ln>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84" name="Google Shape;384;p16"/>
          <p:cNvSpPr/>
          <p:nvPr/>
        </p:nvSpPr>
        <p:spPr>
          <a:xfrm>
            <a:off x="5421886" y="1410305"/>
            <a:ext cx="3310949" cy="236665"/>
          </a:xfrm>
          <a:custGeom>
            <a:avLst/>
            <a:gdLst/>
            <a:ahLst/>
            <a:cxnLst/>
            <a:rect l="l" t="t" r="r" b="b"/>
            <a:pathLst>
              <a:path w="733245" h="198407" extrusionOk="0">
                <a:moveTo>
                  <a:pt x="0" y="198407"/>
                </a:moveTo>
                <a:lnTo>
                  <a:pt x="37531" y="0"/>
                </a:lnTo>
                <a:lnTo>
                  <a:pt x="733245" y="0"/>
                </a:lnTo>
              </a:path>
            </a:pathLst>
          </a:cu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85" name="Google Shape;385;p16"/>
          <p:cNvSpPr/>
          <p:nvPr/>
        </p:nvSpPr>
        <p:spPr>
          <a:xfrm>
            <a:off x="3070984" y="2364808"/>
            <a:ext cx="856166" cy="1173841"/>
          </a:xfrm>
          <a:custGeom>
            <a:avLst/>
            <a:gdLst/>
            <a:ahLst/>
            <a:cxnLst/>
            <a:rect l="l" t="t" r="r" b="b"/>
            <a:pathLst>
              <a:path w="159" h="220" extrusionOk="0">
                <a:moveTo>
                  <a:pt x="132" y="167"/>
                </a:moveTo>
                <a:cubicBezTo>
                  <a:pt x="132" y="135"/>
                  <a:pt x="142" y="106"/>
                  <a:pt x="159" y="82"/>
                </a:cubicBezTo>
                <a:cubicBezTo>
                  <a:pt x="56" y="0"/>
                  <a:pt x="56" y="0"/>
                  <a:pt x="56" y="0"/>
                </a:cubicBezTo>
                <a:cubicBezTo>
                  <a:pt x="21" y="46"/>
                  <a:pt x="0" y="104"/>
                  <a:pt x="0" y="167"/>
                </a:cubicBezTo>
                <a:cubicBezTo>
                  <a:pt x="0" y="185"/>
                  <a:pt x="2" y="203"/>
                  <a:pt x="5" y="220"/>
                </a:cubicBezTo>
                <a:cubicBezTo>
                  <a:pt x="134" y="191"/>
                  <a:pt x="134" y="191"/>
                  <a:pt x="134" y="191"/>
                </a:cubicBezTo>
                <a:cubicBezTo>
                  <a:pt x="132" y="183"/>
                  <a:pt x="132" y="175"/>
                  <a:pt x="132" y="167"/>
                </a:cubicBezTo>
                <a:close/>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Arial"/>
              <a:ea typeface="Arial"/>
              <a:cs typeface="Arial"/>
              <a:sym typeface="Arial"/>
            </a:endParaRPr>
          </a:p>
        </p:txBody>
      </p:sp>
      <p:sp>
        <p:nvSpPr>
          <p:cNvPr id="386" name="Google Shape;386;p16"/>
          <p:cNvSpPr/>
          <p:nvPr/>
        </p:nvSpPr>
        <p:spPr>
          <a:xfrm>
            <a:off x="3426202" y="1769713"/>
            <a:ext cx="1086905" cy="961306"/>
          </a:xfrm>
          <a:custGeom>
            <a:avLst/>
            <a:gdLst/>
            <a:ahLst/>
            <a:cxnLst/>
            <a:rect l="l" t="t" r="r" b="b"/>
            <a:pathLst>
              <a:path w="203" h="180" extrusionOk="0">
                <a:moveTo>
                  <a:pt x="203" y="132"/>
                </a:moveTo>
                <a:cubicBezTo>
                  <a:pt x="203" y="0"/>
                  <a:pt x="203" y="0"/>
                  <a:pt x="203" y="0"/>
                </a:cubicBezTo>
                <a:cubicBezTo>
                  <a:pt x="122" y="2"/>
                  <a:pt x="50" y="40"/>
                  <a:pt x="0" y="98"/>
                </a:cubicBezTo>
                <a:cubicBezTo>
                  <a:pt x="103" y="180"/>
                  <a:pt x="103" y="180"/>
                  <a:pt x="103" y="180"/>
                </a:cubicBezTo>
                <a:cubicBezTo>
                  <a:pt x="128" y="152"/>
                  <a:pt x="164" y="134"/>
                  <a:pt x="203" y="1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Arial"/>
              <a:ea typeface="Arial"/>
              <a:cs typeface="Arial"/>
              <a:sym typeface="Arial"/>
            </a:endParaRPr>
          </a:p>
        </p:txBody>
      </p:sp>
      <p:sp>
        <p:nvSpPr>
          <p:cNvPr id="387" name="Google Shape;387;p16"/>
          <p:cNvSpPr/>
          <p:nvPr/>
        </p:nvSpPr>
        <p:spPr>
          <a:xfrm>
            <a:off x="3122598" y="3469982"/>
            <a:ext cx="1059579" cy="1095368"/>
          </a:xfrm>
          <a:custGeom>
            <a:avLst/>
            <a:gdLst/>
            <a:ahLst/>
            <a:cxnLst/>
            <a:rect l="l" t="t" r="r" b="b"/>
            <a:pathLst>
              <a:path w="198" h="206" extrusionOk="0">
                <a:moveTo>
                  <a:pt x="129" y="0"/>
                </a:moveTo>
                <a:cubicBezTo>
                  <a:pt x="0" y="30"/>
                  <a:pt x="0" y="30"/>
                  <a:pt x="0" y="30"/>
                </a:cubicBezTo>
                <a:cubicBezTo>
                  <a:pt x="20" y="106"/>
                  <a:pt x="72" y="170"/>
                  <a:pt x="141" y="206"/>
                </a:cubicBezTo>
                <a:cubicBezTo>
                  <a:pt x="198" y="87"/>
                  <a:pt x="198" y="87"/>
                  <a:pt x="198" y="87"/>
                </a:cubicBezTo>
                <a:cubicBezTo>
                  <a:pt x="165" y="69"/>
                  <a:pt x="139" y="38"/>
                  <a:pt x="129" y="0"/>
                </a:cubicBezTo>
                <a:close/>
              </a:path>
            </a:pathLst>
          </a:custGeom>
          <a:solidFill>
            <a:srgbClr val="1C6F9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Arial"/>
              <a:ea typeface="Arial"/>
              <a:cs typeface="Arial"/>
              <a:sym typeface="Arial"/>
            </a:endParaRPr>
          </a:p>
        </p:txBody>
      </p:sp>
      <p:sp>
        <p:nvSpPr>
          <p:cNvPr id="388" name="Google Shape;388;p16"/>
          <p:cNvSpPr/>
          <p:nvPr/>
        </p:nvSpPr>
        <p:spPr>
          <a:xfrm>
            <a:off x="5199252" y="2364808"/>
            <a:ext cx="853127" cy="1173841"/>
          </a:xfrm>
          <a:custGeom>
            <a:avLst/>
            <a:gdLst/>
            <a:ahLst/>
            <a:cxnLst/>
            <a:rect l="l" t="t" r="r" b="b"/>
            <a:pathLst>
              <a:path w="159" h="220" extrusionOk="0">
                <a:moveTo>
                  <a:pt x="27" y="167"/>
                </a:moveTo>
                <a:cubicBezTo>
                  <a:pt x="27" y="175"/>
                  <a:pt x="26" y="183"/>
                  <a:pt x="25" y="190"/>
                </a:cubicBezTo>
                <a:cubicBezTo>
                  <a:pt x="153" y="220"/>
                  <a:pt x="153" y="220"/>
                  <a:pt x="153" y="220"/>
                </a:cubicBezTo>
                <a:cubicBezTo>
                  <a:pt x="157" y="203"/>
                  <a:pt x="159" y="185"/>
                  <a:pt x="159" y="167"/>
                </a:cubicBezTo>
                <a:cubicBezTo>
                  <a:pt x="159" y="104"/>
                  <a:pt x="138" y="46"/>
                  <a:pt x="103" y="0"/>
                </a:cubicBezTo>
                <a:cubicBezTo>
                  <a:pt x="0" y="82"/>
                  <a:pt x="0" y="82"/>
                  <a:pt x="0" y="82"/>
                </a:cubicBezTo>
                <a:cubicBezTo>
                  <a:pt x="17" y="106"/>
                  <a:pt x="27" y="135"/>
                  <a:pt x="27" y="16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Arial"/>
              <a:ea typeface="Arial"/>
              <a:cs typeface="Arial"/>
              <a:sym typeface="Arial"/>
            </a:endParaRPr>
          </a:p>
        </p:txBody>
      </p:sp>
      <p:sp>
        <p:nvSpPr>
          <p:cNvPr id="389" name="Google Shape;389;p16"/>
          <p:cNvSpPr/>
          <p:nvPr/>
        </p:nvSpPr>
        <p:spPr>
          <a:xfrm>
            <a:off x="4590428" y="1769713"/>
            <a:ext cx="1086905" cy="961306"/>
          </a:xfrm>
          <a:custGeom>
            <a:avLst/>
            <a:gdLst/>
            <a:ahLst/>
            <a:cxnLst/>
            <a:rect l="l" t="t" r="r" b="b"/>
            <a:pathLst>
              <a:path w="203" h="180" extrusionOk="0">
                <a:moveTo>
                  <a:pt x="100" y="180"/>
                </a:moveTo>
                <a:cubicBezTo>
                  <a:pt x="203" y="98"/>
                  <a:pt x="203" y="98"/>
                  <a:pt x="203" y="98"/>
                </a:cubicBezTo>
                <a:cubicBezTo>
                  <a:pt x="154" y="40"/>
                  <a:pt x="82" y="2"/>
                  <a:pt x="0" y="0"/>
                </a:cubicBezTo>
                <a:cubicBezTo>
                  <a:pt x="0" y="132"/>
                  <a:pt x="0" y="132"/>
                  <a:pt x="0" y="132"/>
                </a:cubicBezTo>
                <a:cubicBezTo>
                  <a:pt x="40" y="134"/>
                  <a:pt x="75" y="152"/>
                  <a:pt x="100" y="1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Arial"/>
              <a:ea typeface="Arial"/>
              <a:cs typeface="Arial"/>
              <a:sym typeface="Arial"/>
            </a:endParaRPr>
          </a:p>
        </p:txBody>
      </p:sp>
      <p:sp>
        <p:nvSpPr>
          <p:cNvPr id="390" name="Google Shape;390;p16"/>
          <p:cNvSpPr/>
          <p:nvPr/>
        </p:nvSpPr>
        <p:spPr>
          <a:xfrm>
            <a:off x="3957510" y="3970254"/>
            <a:ext cx="1208346" cy="765122"/>
          </a:xfrm>
          <a:custGeom>
            <a:avLst/>
            <a:gdLst/>
            <a:ahLst/>
            <a:cxnLst/>
            <a:rect l="l" t="t" r="r" b="b"/>
            <a:pathLst>
              <a:path w="226" h="143" extrusionOk="0">
                <a:moveTo>
                  <a:pt x="113" y="11"/>
                </a:moveTo>
                <a:cubicBezTo>
                  <a:pt x="93" y="11"/>
                  <a:pt x="74" y="7"/>
                  <a:pt x="57" y="0"/>
                </a:cubicBezTo>
                <a:cubicBezTo>
                  <a:pt x="0" y="119"/>
                  <a:pt x="0" y="119"/>
                  <a:pt x="0" y="119"/>
                </a:cubicBezTo>
                <a:cubicBezTo>
                  <a:pt x="34" y="134"/>
                  <a:pt x="73" y="143"/>
                  <a:pt x="113" y="143"/>
                </a:cubicBezTo>
                <a:cubicBezTo>
                  <a:pt x="153" y="143"/>
                  <a:pt x="191" y="134"/>
                  <a:pt x="226" y="119"/>
                </a:cubicBezTo>
                <a:cubicBezTo>
                  <a:pt x="169" y="0"/>
                  <a:pt x="169" y="0"/>
                  <a:pt x="169" y="0"/>
                </a:cubicBezTo>
                <a:cubicBezTo>
                  <a:pt x="151" y="7"/>
                  <a:pt x="133" y="11"/>
                  <a:pt x="113" y="1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Arial"/>
              <a:ea typeface="Arial"/>
              <a:cs typeface="Arial"/>
              <a:sym typeface="Arial"/>
            </a:endParaRPr>
          </a:p>
        </p:txBody>
      </p:sp>
      <p:sp>
        <p:nvSpPr>
          <p:cNvPr id="391" name="Google Shape;391;p16"/>
          <p:cNvSpPr/>
          <p:nvPr/>
        </p:nvSpPr>
        <p:spPr>
          <a:xfrm>
            <a:off x="4941186" y="3469982"/>
            <a:ext cx="1062616" cy="1095368"/>
          </a:xfrm>
          <a:custGeom>
            <a:avLst/>
            <a:gdLst/>
            <a:ahLst/>
            <a:cxnLst/>
            <a:rect l="l" t="t" r="r" b="b"/>
            <a:pathLst>
              <a:path w="198" h="206" extrusionOk="0">
                <a:moveTo>
                  <a:pt x="0" y="87"/>
                </a:moveTo>
                <a:cubicBezTo>
                  <a:pt x="57" y="206"/>
                  <a:pt x="57" y="206"/>
                  <a:pt x="57" y="206"/>
                </a:cubicBezTo>
                <a:cubicBezTo>
                  <a:pt x="126" y="170"/>
                  <a:pt x="178" y="106"/>
                  <a:pt x="198" y="29"/>
                </a:cubicBezTo>
                <a:cubicBezTo>
                  <a:pt x="69" y="0"/>
                  <a:pt x="69" y="0"/>
                  <a:pt x="69" y="0"/>
                </a:cubicBezTo>
                <a:cubicBezTo>
                  <a:pt x="58" y="37"/>
                  <a:pt x="33" y="69"/>
                  <a:pt x="0" y="8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Arial"/>
              <a:ea typeface="Arial"/>
              <a:cs typeface="Arial"/>
              <a:sym typeface="Arial"/>
            </a:endParaRPr>
          </a:p>
        </p:txBody>
      </p:sp>
      <p:sp>
        <p:nvSpPr>
          <p:cNvPr id="392" name="Google Shape;392;p16"/>
          <p:cNvSpPr/>
          <p:nvPr/>
        </p:nvSpPr>
        <p:spPr>
          <a:xfrm>
            <a:off x="3853079" y="2552677"/>
            <a:ext cx="1414796" cy="1402722"/>
          </a:xfrm>
          <a:prstGeom prst="ellipse">
            <a:avLst/>
          </a:prstGeom>
          <a:solidFill>
            <a:srgbClr val="F2F2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 </a:t>
            </a:r>
            <a:endParaRPr/>
          </a:p>
        </p:txBody>
      </p:sp>
      <p:sp>
        <p:nvSpPr>
          <p:cNvPr id="393" name="Google Shape;393;p16"/>
          <p:cNvSpPr/>
          <p:nvPr/>
        </p:nvSpPr>
        <p:spPr>
          <a:xfrm>
            <a:off x="3447100" y="1447191"/>
            <a:ext cx="917617" cy="917617"/>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4" name="Google Shape;394;p16"/>
          <p:cNvSpPr/>
          <p:nvPr/>
        </p:nvSpPr>
        <p:spPr>
          <a:xfrm>
            <a:off x="4738833" y="1433030"/>
            <a:ext cx="917617" cy="917617"/>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5" name="Google Shape;395;p16"/>
          <p:cNvSpPr/>
          <p:nvPr/>
        </p:nvSpPr>
        <p:spPr>
          <a:xfrm>
            <a:off x="5578700" y="2485840"/>
            <a:ext cx="917617" cy="917617"/>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6" name="Google Shape;396;p16"/>
          <p:cNvSpPr/>
          <p:nvPr/>
        </p:nvSpPr>
        <p:spPr>
          <a:xfrm>
            <a:off x="5278187" y="3727228"/>
            <a:ext cx="917617" cy="917617"/>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7" name="Google Shape;397;p16"/>
          <p:cNvSpPr/>
          <p:nvPr/>
        </p:nvSpPr>
        <p:spPr>
          <a:xfrm>
            <a:off x="4097820" y="4297809"/>
            <a:ext cx="917617" cy="917617"/>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8" name="Google Shape;398;p16"/>
          <p:cNvSpPr/>
          <p:nvPr/>
        </p:nvSpPr>
        <p:spPr>
          <a:xfrm>
            <a:off x="2933192" y="3741389"/>
            <a:ext cx="917617" cy="917617"/>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9" name="Google Shape;399;p16"/>
          <p:cNvSpPr/>
          <p:nvPr/>
        </p:nvSpPr>
        <p:spPr>
          <a:xfrm>
            <a:off x="2628388" y="2481998"/>
            <a:ext cx="917617" cy="917617"/>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00" name="Google Shape;400;p16"/>
          <p:cNvSpPr/>
          <p:nvPr/>
        </p:nvSpPr>
        <p:spPr>
          <a:xfrm>
            <a:off x="4840791" y="1534988"/>
            <a:ext cx="713702" cy="713702"/>
          </a:xfrm>
          <a:prstGeom prst="ellipse">
            <a:avLst/>
          </a:prstGeom>
          <a:solidFill>
            <a:srgbClr val="FFFFFF"/>
          </a:solid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2020"/>
              </a:buClr>
              <a:buSzPts val="1800"/>
              <a:buFont typeface="Arial"/>
              <a:buNone/>
            </a:pPr>
            <a:r>
              <a:rPr lang="en-US" sz="1800" b="1" i="0" u="none" strike="noStrike" cap="none">
                <a:solidFill>
                  <a:srgbClr val="A32020"/>
                </a:solidFill>
                <a:latin typeface="Arial"/>
                <a:ea typeface="Arial"/>
                <a:cs typeface="Arial"/>
                <a:sym typeface="Arial"/>
              </a:rPr>
              <a:t> </a:t>
            </a:r>
            <a:endParaRPr/>
          </a:p>
        </p:txBody>
      </p:sp>
      <p:sp>
        <p:nvSpPr>
          <p:cNvPr id="401" name="Google Shape;401;p16"/>
          <p:cNvSpPr/>
          <p:nvPr/>
        </p:nvSpPr>
        <p:spPr>
          <a:xfrm>
            <a:off x="5680657" y="2587797"/>
            <a:ext cx="713702" cy="713702"/>
          </a:xfrm>
          <a:prstGeom prst="ellipse">
            <a:avLst/>
          </a:prstGeom>
          <a:solidFill>
            <a:srgbClr val="FFFFFF"/>
          </a:solidFill>
          <a:ln w="571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0301E"/>
              </a:buClr>
              <a:buSzPts val="1800"/>
              <a:buFont typeface="Arial"/>
              <a:buNone/>
            </a:pPr>
            <a:r>
              <a:rPr lang="en-US" sz="1800" b="1" i="0" u="none" strike="noStrike" cap="none">
                <a:solidFill>
                  <a:srgbClr val="E0301E"/>
                </a:solidFill>
                <a:latin typeface="Arial"/>
                <a:ea typeface="Arial"/>
                <a:cs typeface="Arial"/>
                <a:sym typeface="Arial"/>
              </a:rPr>
              <a:t> </a:t>
            </a:r>
            <a:endParaRPr/>
          </a:p>
        </p:txBody>
      </p:sp>
      <p:sp>
        <p:nvSpPr>
          <p:cNvPr id="402" name="Google Shape;402;p16"/>
          <p:cNvSpPr/>
          <p:nvPr/>
        </p:nvSpPr>
        <p:spPr>
          <a:xfrm>
            <a:off x="5380145" y="3829185"/>
            <a:ext cx="713702" cy="713702"/>
          </a:xfrm>
          <a:prstGeom prst="ellipse">
            <a:avLst/>
          </a:prstGeom>
          <a:solidFill>
            <a:srgbClr val="FFFFFF"/>
          </a:solid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02320"/>
              </a:buClr>
              <a:buSzPts val="1800"/>
              <a:buFont typeface="Arial"/>
              <a:buNone/>
            </a:pPr>
            <a:r>
              <a:rPr lang="en-US" sz="1800" b="1" i="0" u="none" strike="noStrike" cap="none">
                <a:solidFill>
                  <a:srgbClr val="602320"/>
                </a:solidFill>
                <a:latin typeface="Arial"/>
                <a:ea typeface="Arial"/>
                <a:cs typeface="Arial"/>
                <a:sym typeface="Arial"/>
              </a:rPr>
              <a:t> </a:t>
            </a:r>
            <a:endParaRPr/>
          </a:p>
        </p:txBody>
      </p:sp>
      <p:sp>
        <p:nvSpPr>
          <p:cNvPr id="403" name="Google Shape;403;p16"/>
          <p:cNvSpPr/>
          <p:nvPr/>
        </p:nvSpPr>
        <p:spPr>
          <a:xfrm>
            <a:off x="4199778" y="4399767"/>
            <a:ext cx="713702" cy="713702"/>
          </a:xfrm>
          <a:prstGeom prst="ellipse">
            <a:avLst/>
          </a:prstGeom>
          <a:solidFill>
            <a:srgbClr val="FFFFFF"/>
          </a:solidFill>
          <a:ln w="571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C6900"/>
              </a:buClr>
              <a:buSzPts val="1800"/>
              <a:buFont typeface="Arial"/>
              <a:buNone/>
            </a:pPr>
            <a:r>
              <a:rPr lang="en-US" sz="1800" b="1" i="0" u="none" strike="noStrike" cap="none">
                <a:solidFill>
                  <a:srgbClr val="DC6900"/>
                </a:solidFill>
                <a:latin typeface="Arial"/>
                <a:ea typeface="Arial"/>
                <a:cs typeface="Arial"/>
                <a:sym typeface="Arial"/>
              </a:rPr>
              <a:t> </a:t>
            </a:r>
            <a:endParaRPr/>
          </a:p>
        </p:txBody>
      </p:sp>
      <p:sp>
        <p:nvSpPr>
          <p:cNvPr id="404" name="Google Shape;404;p16"/>
          <p:cNvSpPr/>
          <p:nvPr/>
        </p:nvSpPr>
        <p:spPr>
          <a:xfrm>
            <a:off x="3035150" y="3843346"/>
            <a:ext cx="713702" cy="713702"/>
          </a:xfrm>
          <a:prstGeom prst="ellipse">
            <a:avLst/>
          </a:prstGeom>
          <a:solidFill>
            <a:srgbClr val="FFFFFF"/>
          </a:solidFill>
          <a:ln w="57150"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B536A"/>
              </a:buClr>
              <a:buSzPts val="1800"/>
              <a:buFont typeface="Arial"/>
              <a:buNone/>
            </a:pPr>
            <a:r>
              <a:rPr lang="en-US" sz="1800" b="1" i="0" u="none" strike="noStrike" cap="none">
                <a:solidFill>
                  <a:srgbClr val="DB536A"/>
                </a:solidFill>
                <a:latin typeface="Arial"/>
                <a:ea typeface="Arial"/>
                <a:cs typeface="Arial"/>
                <a:sym typeface="Arial"/>
              </a:rPr>
              <a:t> </a:t>
            </a:r>
            <a:endParaRPr/>
          </a:p>
        </p:txBody>
      </p:sp>
      <p:sp>
        <p:nvSpPr>
          <p:cNvPr id="405" name="Google Shape;405;p16"/>
          <p:cNvSpPr/>
          <p:nvPr/>
        </p:nvSpPr>
        <p:spPr>
          <a:xfrm>
            <a:off x="2730345" y="2583956"/>
            <a:ext cx="713702" cy="713702"/>
          </a:xfrm>
          <a:prstGeom prst="ellipse">
            <a:avLst/>
          </a:prstGeom>
          <a:solidFill>
            <a:srgbClr val="FFFFFF"/>
          </a:solidFill>
          <a:ln w="5715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B8C00"/>
              </a:buClr>
              <a:buSzPts val="1800"/>
              <a:buFont typeface="Arial"/>
              <a:buNone/>
            </a:pPr>
            <a:r>
              <a:rPr lang="en-US" sz="1800" b="1" i="0" u="none" strike="noStrike" cap="none">
                <a:solidFill>
                  <a:srgbClr val="EB8C00"/>
                </a:solidFill>
                <a:latin typeface="Arial"/>
                <a:ea typeface="Arial"/>
                <a:cs typeface="Arial"/>
                <a:sym typeface="Arial"/>
              </a:rPr>
              <a:t> </a:t>
            </a:r>
            <a:endParaRPr/>
          </a:p>
        </p:txBody>
      </p:sp>
      <p:sp>
        <p:nvSpPr>
          <p:cNvPr id="406" name="Google Shape;406;p16"/>
          <p:cNvSpPr/>
          <p:nvPr/>
        </p:nvSpPr>
        <p:spPr>
          <a:xfrm>
            <a:off x="3549058" y="1549148"/>
            <a:ext cx="713702" cy="713702"/>
          </a:xfrm>
          <a:prstGeom prst="ellipse">
            <a:avLst/>
          </a:prstGeom>
          <a:solidFill>
            <a:srgbClr val="FFFFFF"/>
          </a:solid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68C6D"/>
              </a:buClr>
              <a:buSzPts val="1800"/>
              <a:buFont typeface="Arial"/>
              <a:buNone/>
            </a:pPr>
            <a:r>
              <a:rPr lang="en-US" sz="1800" b="1" i="0" u="none" strike="noStrike" cap="none">
                <a:solidFill>
                  <a:srgbClr val="968C6D"/>
                </a:solidFill>
                <a:latin typeface="Arial"/>
                <a:ea typeface="Arial"/>
                <a:cs typeface="Arial"/>
                <a:sym typeface="Arial"/>
              </a:rPr>
              <a:t> </a:t>
            </a:r>
            <a:endParaRPr/>
          </a:p>
        </p:txBody>
      </p:sp>
      <p:cxnSp>
        <p:nvCxnSpPr>
          <p:cNvPr id="407" name="Google Shape;407;p16"/>
          <p:cNvCxnSpPr/>
          <p:nvPr/>
        </p:nvCxnSpPr>
        <p:spPr>
          <a:xfrm>
            <a:off x="4027105" y="5215426"/>
            <a:ext cx="1066744" cy="0"/>
          </a:xfrm>
          <a:prstGeom prst="straightConnector1">
            <a:avLst/>
          </a:prstGeom>
          <a:noFill/>
          <a:ln w="19050" cap="flat" cmpd="sng">
            <a:solidFill>
              <a:schemeClr val="accent5"/>
            </a:solidFill>
            <a:prstDash val="solid"/>
            <a:round/>
            <a:headEnd type="none" w="sm" len="sm"/>
            <a:tailEnd type="none" w="sm" len="sm"/>
          </a:ln>
        </p:spPr>
      </p:cxnSp>
      <p:sp>
        <p:nvSpPr>
          <p:cNvPr id="408" name="Google Shape;408;p16"/>
          <p:cNvSpPr txBox="1"/>
          <p:nvPr/>
        </p:nvSpPr>
        <p:spPr>
          <a:xfrm>
            <a:off x="6511696" y="1417661"/>
            <a:ext cx="2222062" cy="646331"/>
          </a:xfrm>
          <a:prstGeom prst="rect">
            <a:avLst/>
          </a:prstGeom>
          <a:noFill/>
          <a:ln>
            <a:noFill/>
          </a:ln>
        </p:spPr>
        <p:txBody>
          <a:bodyPr spcFirstLastPara="1" wrap="square" lIns="91425" tIns="91425" rIns="0" bIns="0" anchor="t" anchorCtr="0">
            <a:noAutofit/>
          </a:bodyPr>
          <a:lstStyle/>
          <a:p>
            <a:pPr marL="0" marR="0" lvl="0" indent="0" algn="r" rtl="0">
              <a:lnSpc>
                <a:spcPct val="100000"/>
              </a:lnSpc>
              <a:spcBef>
                <a:spcPts val="0"/>
              </a:spcBef>
              <a:spcAft>
                <a:spcPts val="0"/>
              </a:spcAft>
              <a:buClr>
                <a:srgbClr val="595959"/>
              </a:buClr>
              <a:buSzPts val="1800"/>
              <a:buFont typeface="Arial"/>
              <a:buNone/>
            </a:pPr>
            <a:r>
              <a:rPr lang="en-US" sz="1800" b="0" i="0" u="none" strike="noStrike" cap="none">
                <a:solidFill>
                  <a:srgbClr val="595959"/>
                </a:solidFill>
                <a:latin typeface="Arial"/>
                <a:ea typeface="Arial"/>
                <a:cs typeface="Arial"/>
                <a:sym typeface="Arial"/>
              </a:rPr>
              <a:t>Beneficiario y titularidad</a:t>
            </a:r>
            <a:endParaRPr/>
          </a:p>
        </p:txBody>
      </p:sp>
      <p:sp>
        <p:nvSpPr>
          <p:cNvPr id="409" name="Google Shape;409;p16"/>
          <p:cNvSpPr txBox="1"/>
          <p:nvPr/>
        </p:nvSpPr>
        <p:spPr>
          <a:xfrm>
            <a:off x="6511696" y="2949789"/>
            <a:ext cx="2222062" cy="646331"/>
          </a:xfrm>
          <a:prstGeom prst="rect">
            <a:avLst/>
          </a:prstGeom>
          <a:noFill/>
          <a:ln>
            <a:noFill/>
          </a:ln>
        </p:spPr>
        <p:txBody>
          <a:bodyPr spcFirstLastPara="1" wrap="square" lIns="91425" tIns="91425" rIns="0" bIns="0" anchor="t" anchorCtr="0">
            <a:noAutofit/>
          </a:bodyPr>
          <a:lstStyle/>
          <a:p>
            <a:pPr marL="0" marR="0" lvl="0" indent="0" algn="r" rtl="0">
              <a:lnSpc>
                <a:spcPct val="100000"/>
              </a:lnSpc>
              <a:spcBef>
                <a:spcPts val="0"/>
              </a:spcBef>
              <a:spcAft>
                <a:spcPts val="0"/>
              </a:spcAft>
              <a:buClr>
                <a:srgbClr val="595959"/>
              </a:buClr>
              <a:buSzPts val="1800"/>
              <a:buFont typeface="Arial"/>
              <a:buNone/>
            </a:pPr>
            <a:r>
              <a:rPr lang="en-US" sz="1800" b="0" i="0" u="none" strike="noStrike" cap="none">
                <a:solidFill>
                  <a:srgbClr val="595959"/>
                </a:solidFill>
                <a:latin typeface="Arial"/>
                <a:ea typeface="Arial"/>
                <a:cs typeface="Arial"/>
                <a:sym typeface="Arial"/>
              </a:rPr>
              <a:t>Revisión del patrimonio familiar</a:t>
            </a:r>
            <a:endParaRPr/>
          </a:p>
        </p:txBody>
      </p:sp>
      <p:sp>
        <p:nvSpPr>
          <p:cNvPr id="410" name="Google Shape;410;p16"/>
          <p:cNvSpPr txBox="1"/>
          <p:nvPr/>
        </p:nvSpPr>
        <p:spPr>
          <a:xfrm>
            <a:off x="6511696" y="4616212"/>
            <a:ext cx="2222062" cy="646331"/>
          </a:xfrm>
          <a:prstGeom prst="rect">
            <a:avLst/>
          </a:prstGeom>
          <a:noFill/>
          <a:ln>
            <a:noFill/>
          </a:ln>
        </p:spPr>
        <p:txBody>
          <a:bodyPr spcFirstLastPara="1" wrap="square" lIns="91425" tIns="91425" rIns="0" bIns="0" anchor="t" anchorCtr="0">
            <a:noAutofit/>
          </a:bodyPr>
          <a:lstStyle/>
          <a:p>
            <a:pPr marL="0" marR="0" lvl="0" indent="0" algn="r" rtl="0">
              <a:lnSpc>
                <a:spcPct val="100000"/>
              </a:lnSpc>
              <a:spcBef>
                <a:spcPts val="0"/>
              </a:spcBef>
              <a:spcAft>
                <a:spcPts val="0"/>
              </a:spcAft>
              <a:buClr>
                <a:srgbClr val="595959"/>
              </a:buClr>
              <a:buSzPts val="1800"/>
              <a:buFont typeface="Arial"/>
              <a:buNone/>
            </a:pPr>
            <a:r>
              <a:rPr lang="en-US" sz="1800" b="0" i="0" u="none" strike="noStrike" cap="none">
                <a:solidFill>
                  <a:srgbClr val="595959"/>
                </a:solidFill>
                <a:latin typeface="Arial"/>
                <a:ea typeface="Arial"/>
                <a:cs typeface="Arial"/>
                <a:sym typeface="Arial"/>
              </a:rPr>
              <a:t>Cuidados futuros</a:t>
            </a:r>
            <a:endParaRPr/>
          </a:p>
        </p:txBody>
      </p:sp>
      <p:sp>
        <p:nvSpPr>
          <p:cNvPr id="411" name="Google Shape;411;p16"/>
          <p:cNvSpPr txBox="1"/>
          <p:nvPr/>
        </p:nvSpPr>
        <p:spPr>
          <a:xfrm>
            <a:off x="390525" y="1417661"/>
            <a:ext cx="2222062" cy="646331"/>
          </a:xfrm>
          <a:prstGeom prst="rect">
            <a:avLst/>
          </a:prstGeom>
          <a:noFill/>
          <a:ln>
            <a:noFill/>
          </a:ln>
        </p:spPr>
        <p:txBody>
          <a:bodyPr spcFirstLastPara="1" wrap="square" lIns="0" tIns="91425" rIns="0" bIns="0" anchor="t" anchorCtr="0">
            <a:noAutofit/>
          </a:bodyPr>
          <a:lstStyle/>
          <a:p>
            <a:pPr marL="0" marR="0" lvl="0" indent="0" algn="l" rtl="0">
              <a:lnSpc>
                <a:spcPct val="100000"/>
              </a:lnSpc>
              <a:spcBef>
                <a:spcPts val="0"/>
              </a:spcBef>
              <a:spcAft>
                <a:spcPts val="0"/>
              </a:spcAft>
              <a:buClr>
                <a:srgbClr val="595959"/>
              </a:buClr>
              <a:buSzPts val="1800"/>
              <a:buFont typeface="Arial"/>
              <a:buNone/>
            </a:pPr>
            <a:r>
              <a:rPr lang="en-US" sz="1800" b="0" i="0" u="none" strike="noStrike" cap="none">
                <a:solidFill>
                  <a:srgbClr val="595959"/>
                </a:solidFill>
                <a:latin typeface="Arial"/>
                <a:ea typeface="Arial"/>
                <a:cs typeface="Arial"/>
                <a:sym typeface="Arial"/>
              </a:rPr>
              <a:t>Comunicaciones</a:t>
            </a:r>
            <a:endParaRPr/>
          </a:p>
        </p:txBody>
      </p:sp>
      <p:sp>
        <p:nvSpPr>
          <p:cNvPr id="412" name="Google Shape;412;p16"/>
          <p:cNvSpPr txBox="1"/>
          <p:nvPr/>
        </p:nvSpPr>
        <p:spPr>
          <a:xfrm>
            <a:off x="390525" y="2949789"/>
            <a:ext cx="2222062" cy="646331"/>
          </a:xfrm>
          <a:prstGeom prst="rect">
            <a:avLst/>
          </a:prstGeom>
          <a:noFill/>
          <a:ln>
            <a:noFill/>
          </a:ln>
        </p:spPr>
        <p:txBody>
          <a:bodyPr spcFirstLastPara="1" wrap="square" lIns="0" tIns="91425" rIns="0" bIns="0" anchor="t" anchorCtr="0">
            <a:noAutofit/>
          </a:bodyPr>
          <a:lstStyle/>
          <a:p>
            <a:pPr marL="0" marR="0" lvl="0" indent="0" algn="l" rtl="0">
              <a:lnSpc>
                <a:spcPct val="100000"/>
              </a:lnSpc>
              <a:spcBef>
                <a:spcPts val="0"/>
              </a:spcBef>
              <a:spcAft>
                <a:spcPts val="0"/>
              </a:spcAft>
              <a:buClr>
                <a:srgbClr val="595959"/>
              </a:buClr>
              <a:buSzPts val="1800"/>
              <a:buFont typeface="Arial"/>
              <a:buNone/>
            </a:pPr>
            <a:r>
              <a:rPr lang="en-US" sz="1800" b="0" i="0" u="none" strike="noStrike" cap="none">
                <a:solidFill>
                  <a:srgbClr val="595959"/>
                </a:solidFill>
                <a:latin typeface="Arial"/>
                <a:ea typeface="Arial"/>
                <a:cs typeface="Arial"/>
                <a:sym typeface="Arial"/>
              </a:rPr>
              <a:t>Coordinación de recursos</a:t>
            </a:r>
            <a:endParaRPr/>
          </a:p>
        </p:txBody>
      </p:sp>
      <p:sp>
        <p:nvSpPr>
          <p:cNvPr id="413" name="Google Shape;413;p16"/>
          <p:cNvSpPr txBox="1"/>
          <p:nvPr/>
        </p:nvSpPr>
        <p:spPr>
          <a:xfrm>
            <a:off x="390525" y="4616212"/>
            <a:ext cx="2222062" cy="646331"/>
          </a:xfrm>
          <a:prstGeom prst="rect">
            <a:avLst/>
          </a:prstGeom>
          <a:noFill/>
          <a:ln>
            <a:noFill/>
          </a:ln>
        </p:spPr>
        <p:txBody>
          <a:bodyPr spcFirstLastPara="1" wrap="square" lIns="0" tIns="91425" rIns="0" bIns="0" anchor="t" anchorCtr="0">
            <a:noAutofit/>
          </a:bodyPr>
          <a:lstStyle/>
          <a:p>
            <a:pPr marL="0" marR="0" lvl="0" indent="0" algn="l" rtl="0">
              <a:lnSpc>
                <a:spcPct val="100000"/>
              </a:lnSpc>
              <a:spcBef>
                <a:spcPts val="0"/>
              </a:spcBef>
              <a:spcAft>
                <a:spcPts val="0"/>
              </a:spcAft>
              <a:buClr>
                <a:srgbClr val="595959"/>
              </a:buClr>
              <a:buSzPts val="1800"/>
              <a:buFont typeface="Arial"/>
              <a:buNone/>
            </a:pPr>
            <a:r>
              <a:rPr lang="en-US" sz="1800" b="0" i="0" u="none" strike="noStrike" cap="none">
                <a:solidFill>
                  <a:srgbClr val="595959"/>
                </a:solidFill>
                <a:latin typeface="Arial"/>
                <a:ea typeface="Arial"/>
                <a:cs typeface="Arial"/>
                <a:sym typeface="Arial"/>
              </a:rPr>
              <a:t>Necesidades de otros miembros de la familia</a:t>
            </a:r>
            <a:endParaRPr/>
          </a:p>
        </p:txBody>
      </p:sp>
      <p:sp>
        <p:nvSpPr>
          <p:cNvPr id="414" name="Google Shape;414;p16"/>
          <p:cNvSpPr txBox="1"/>
          <p:nvPr/>
        </p:nvSpPr>
        <p:spPr>
          <a:xfrm>
            <a:off x="3513211" y="5285426"/>
            <a:ext cx="2222062" cy="477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595959"/>
              </a:buClr>
              <a:buSzPts val="1800"/>
              <a:buFont typeface="Arial"/>
              <a:buNone/>
            </a:pPr>
            <a:r>
              <a:rPr lang="en-US" sz="1800" b="0" i="0" u="none" strike="noStrike" cap="none">
                <a:solidFill>
                  <a:srgbClr val="595959"/>
                </a:solidFill>
                <a:latin typeface="Arial"/>
                <a:ea typeface="Arial"/>
                <a:cs typeface="Arial"/>
                <a:sym typeface="Arial"/>
              </a:rPr>
              <a:t>Planificación de la jubilación </a:t>
            </a:r>
            <a:endParaRPr/>
          </a:p>
        </p:txBody>
      </p:sp>
      <p:sp>
        <p:nvSpPr>
          <p:cNvPr id="415" name="Google Shape;415;p16"/>
          <p:cNvSpPr/>
          <p:nvPr/>
        </p:nvSpPr>
        <p:spPr>
          <a:xfrm>
            <a:off x="3977606" y="2676142"/>
            <a:ext cx="1165742" cy="1155792"/>
          </a:xfrm>
          <a:prstGeom prst="ellipse">
            <a:avLst/>
          </a:prstGeom>
          <a:noFill/>
          <a:ln w="9525" cap="flat" cmpd="sng">
            <a:solidFill>
              <a:srgbClr val="595959"/>
            </a:solidFill>
            <a:prstDash val="dot"/>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 </a:t>
            </a:r>
            <a:endParaRPr/>
          </a:p>
        </p:txBody>
      </p:sp>
      <p:pic>
        <p:nvPicPr>
          <p:cNvPr id="416" name="Google Shape;416;p16"/>
          <p:cNvPicPr preferRelativeResize="0"/>
          <p:nvPr/>
        </p:nvPicPr>
        <p:blipFill rotWithShape="1">
          <a:blip r:embed="rId3">
            <a:alphaModFix/>
          </a:blip>
          <a:srcRect/>
          <a:stretch/>
        </p:blipFill>
        <p:spPr>
          <a:xfrm>
            <a:off x="4896686" y="1590884"/>
            <a:ext cx="601912" cy="601910"/>
          </a:xfrm>
          <a:prstGeom prst="rect">
            <a:avLst/>
          </a:prstGeom>
          <a:noFill/>
          <a:ln>
            <a:noFill/>
          </a:ln>
        </p:spPr>
      </p:pic>
      <p:pic>
        <p:nvPicPr>
          <p:cNvPr id="417" name="Google Shape;417;p16"/>
          <p:cNvPicPr preferRelativeResize="0"/>
          <p:nvPr/>
        </p:nvPicPr>
        <p:blipFill rotWithShape="1">
          <a:blip r:embed="rId4">
            <a:alphaModFix/>
          </a:blip>
          <a:srcRect/>
          <a:stretch/>
        </p:blipFill>
        <p:spPr>
          <a:xfrm>
            <a:off x="5829652" y="2673212"/>
            <a:ext cx="452086" cy="452086"/>
          </a:xfrm>
          <a:prstGeom prst="rect">
            <a:avLst/>
          </a:prstGeom>
          <a:noFill/>
          <a:ln>
            <a:noFill/>
          </a:ln>
        </p:spPr>
      </p:pic>
      <p:pic>
        <p:nvPicPr>
          <p:cNvPr id="418" name="Google Shape;418;p16"/>
          <p:cNvPicPr preferRelativeResize="0"/>
          <p:nvPr/>
        </p:nvPicPr>
        <p:blipFill rotWithShape="1">
          <a:blip r:embed="rId5">
            <a:alphaModFix/>
          </a:blip>
          <a:srcRect/>
          <a:stretch/>
        </p:blipFill>
        <p:spPr>
          <a:xfrm>
            <a:off x="5507831" y="3928553"/>
            <a:ext cx="486650" cy="486650"/>
          </a:xfrm>
          <a:prstGeom prst="rect">
            <a:avLst/>
          </a:prstGeom>
          <a:noFill/>
          <a:ln>
            <a:noFill/>
          </a:ln>
        </p:spPr>
      </p:pic>
      <p:pic>
        <p:nvPicPr>
          <p:cNvPr id="419" name="Google Shape;419;p16"/>
          <p:cNvPicPr preferRelativeResize="0"/>
          <p:nvPr/>
        </p:nvPicPr>
        <p:blipFill rotWithShape="1">
          <a:blip r:embed="rId6">
            <a:alphaModFix/>
          </a:blip>
          <a:srcRect/>
          <a:stretch/>
        </p:blipFill>
        <p:spPr>
          <a:xfrm>
            <a:off x="4355520" y="4555509"/>
            <a:ext cx="402218" cy="402218"/>
          </a:xfrm>
          <a:prstGeom prst="rect">
            <a:avLst/>
          </a:prstGeom>
          <a:noFill/>
          <a:ln>
            <a:noFill/>
          </a:ln>
        </p:spPr>
      </p:pic>
      <p:pic>
        <p:nvPicPr>
          <p:cNvPr id="420" name="Google Shape;420;p16"/>
          <p:cNvPicPr preferRelativeResize="0"/>
          <p:nvPr/>
        </p:nvPicPr>
        <p:blipFill rotWithShape="1">
          <a:blip r:embed="rId7">
            <a:alphaModFix/>
          </a:blip>
          <a:srcRect/>
          <a:stretch/>
        </p:blipFill>
        <p:spPr>
          <a:xfrm>
            <a:off x="3200401" y="3977653"/>
            <a:ext cx="406398" cy="406398"/>
          </a:xfrm>
          <a:prstGeom prst="rect">
            <a:avLst/>
          </a:prstGeom>
          <a:noFill/>
          <a:ln>
            <a:noFill/>
          </a:ln>
        </p:spPr>
      </p:pic>
      <p:pic>
        <p:nvPicPr>
          <p:cNvPr id="421" name="Google Shape;421;p16"/>
          <p:cNvPicPr preferRelativeResize="0"/>
          <p:nvPr/>
        </p:nvPicPr>
        <p:blipFill rotWithShape="1">
          <a:blip r:embed="rId8">
            <a:alphaModFix/>
          </a:blip>
          <a:srcRect/>
          <a:stretch/>
        </p:blipFill>
        <p:spPr>
          <a:xfrm>
            <a:off x="2865030" y="2682253"/>
            <a:ext cx="460488" cy="462532"/>
          </a:xfrm>
          <a:prstGeom prst="rect">
            <a:avLst/>
          </a:prstGeom>
          <a:noFill/>
          <a:ln>
            <a:noFill/>
          </a:ln>
        </p:spPr>
      </p:pic>
      <p:pic>
        <p:nvPicPr>
          <p:cNvPr id="422" name="Google Shape;422;p16"/>
          <p:cNvPicPr preferRelativeResize="0"/>
          <p:nvPr/>
        </p:nvPicPr>
        <p:blipFill rotWithShape="1">
          <a:blip r:embed="rId9">
            <a:alphaModFix/>
          </a:blip>
          <a:srcRect/>
          <a:stretch/>
        </p:blipFill>
        <p:spPr>
          <a:xfrm>
            <a:off x="3678238" y="1666252"/>
            <a:ext cx="461962" cy="461962"/>
          </a:xfrm>
          <a:prstGeom prst="rect">
            <a:avLst/>
          </a:prstGeom>
          <a:noFill/>
          <a:ln>
            <a:noFill/>
          </a:ln>
        </p:spPr>
      </p:pic>
      <p:sp>
        <p:nvSpPr>
          <p:cNvPr id="423" name="Google Shape;423;p16"/>
          <p:cNvSpPr/>
          <p:nvPr/>
        </p:nvSpPr>
        <p:spPr>
          <a:xfrm>
            <a:off x="4260029" y="2885534"/>
            <a:ext cx="600896" cy="737010"/>
          </a:xfrm>
          <a:custGeom>
            <a:avLst/>
            <a:gdLst/>
            <a:ahLst/>
            <a:cxnLst/>
            <a:rect l="l" t="t" r="r" b="b"/>
            <a:pathLst>
              <a:path w="153" h="187" extrusionOk="0">
                <a:moveTo>
                  <a:pt x="78" y="13"/>
                </a:moveTo>
                <a:cubicBezTo>
                  <a:pt x="74" y="13"/>
                  <a:pt x="74" y="13"/>
                  <a:pt x="74" y="13"/>
                </a:cubicBezTo>
                <a:cubicBezTo>
                  <a:pt x="72" y="13"/>
                  <a:pt x="70" y="11"/>
                  <a:pt x="70" y="9"/>
                </a:cubicBezTo>
                <a:cubicBezTo>
                  <a:pt x="70" y="9"/>
                  <a:pt x="70" y="9"/>
                  <a:pt x="70" y="9"/>
                </a:cubicBezTo>
                <a:cubicBezTo>
                  <a:pt x="70" y="4"/>
                  <a:pt x="66" y="0"/>
                  <a:pt x="60" y="0"/>
                </a:cubicBezTo>
                <a:cubicBezTo>
                  <a:pt x="60" y="0"/>
                  <a:pt x="60" y="0"/>
                  <a:pt x="60" y="0"/>
                </a:cubicBezTo>
                <a:cubicBezTo>
                  <a:pt x="55" y="0"/>
                  <a:pt x="51" y="4"/>
                  <a:pt x="51" y="9"/>
                </a:cubicBezTo>
                <a:cubicBezTo>
                  <a:pt x="51" y="9"/>
                  <a:pt x="51" y="9"/>
                  <a:pt x="51" y="9"/>
                </a:cubicBezTo>
                <a:cubicBezTo>
                  <a:pt x="51" y="11"/>
                  <a:pt x="49" y="13"/>
                  <a:pt x="47" y="13"/>
                </a:cubicBezTo>
                <a:cubicBezTo>
                  <a:pt x="43" y="13"/>
                  <a:pt x="43" y="13"/>
                  <a:pt x="43" y="13"/>
                </a:cubicBezTo>
                <a:cubicBezTo>
                  <a:pt x="38" y="13"/>
                  <a:pt x="35" y="17"/>
                  <a:pt x="35" y="21"/>
                </a:cubicBezTo>
                <a:cubicBezTo>
                  <a:pt x="35" y="21"/>
                  <a:pt x="35" y="21"/>
                  <a:pt x="35" y="21"/>
                </a:cubicBezTo>
                <a:cubicBezTo>
                  <a:pt x="35" y="26"/>
                  <a:pt x="38" y="29"/>
                  <a:pt x="43" y="29"/>
                </a:cubicBezTo>
                <a:cubicBezTo>
                  <a:pt x="78" y="29"/>
                  <a:pt x="78" y="29"/>
                  <a:pt x="78" y="29"/>
                </a:cubicBezTo>
                <a:cubicBezTo>
                  <a:pt x="82" y="29"/>
                  <a:pt x="86" y="26"/>
                  <a:pt x="86" y="21"/>
                </a:cubicBezTo>
                <a:cubicBezTo>
                  <a:pt x="86" y="21"/>
                  <a:pt x="86" y="21"/>
                  <a:pt x="86" y="21"/>
                </a:cubicBezTo>
                <a:cubicBezTo>
                  <a:pt x="86" y="17"/>
                  <a:pt x="82" y="13"/>
                  <a:pt x="78" y="13"/>
                </a:cubicBezTo>
                <a:close/>
                <a:moveTo>
                  <a:pt x="60" y="13"/>
                </a:moveTo>
                <a:cubicBezTo>
                  <a:pt x="58" y="13"/>
                  <a:pt x="56" y="11"/>
                  <a:pt x="56" y="9"/>
                </a:cubicBezTo>
                <a:cubicBezTo>
                  <a:pt x="56" y="7"/>
                  <a:pt x="58" y="5"/>
                  <a:pt x="60" y="5"/>
                </a:cubicBezTo>
                <a:cubicBezTo>
                  <a:pt x="63" y="5"/>
                  <a:pt x="64" y="7"/>
                  <a:pt x="64" y="9"/>
                </a:cubicBezTo>
                <a:cubicBezTo>
                  <a:pt x="64" y="11"/>
                  <a:pt x="63" y="13"/>
                  <a:pt x="60" y="13"/>
                </a:cubicBezTo>
                <a:close/>
                <a:moveTo>
                  <a:pt x="78" y="168"/>
                </a:moveTo>
                <a:cubicBezTo>
                  <a:pt x="11" y="168"/>
                  <a:pt x="11" y="168"/>
                  <a:pt x="11" y="168"/>
                </a:cubicBezTo>
                <a:cubicBezTo>
                  <a:pt x="5" y="168"/>
                  <a:pt x="0" y="164"/>
                  <a:pt x="0" y="158"/>
                </a:cubicBezTo>
                <a:cubicBezTo>
                  <a:pt x="0" y="29"/>
                  <a:pt x="0" y="29"/>
                  <a:pt x="0" y="29"/>
                </a:cubicBezTo>
                <a:cubicBezTo>
                  <a:pt x="0" y="23"/>
                  <a:pt x="5" y="18"/>
                  <a:pt x="8" y="18"/>
                </a:cubicBezTo>
                <a:cubicBezTo>
                  <a:pt x="30" y="18"/>
                  <a:pt x="30" y="18"/>
                  <a:pt x="30" y="18"/>
                </a:cubicBezTo>
                <a:cubicBezTo>
                  <a:pt x="30" y="19"/>
                  <a:pt x="30" y="20"/>
                  <a:pt x="30" y="21"/>
                </a:cubicBezTo>
                <a:cubicBezTo>
                  <a:pt x="30" y="29"/>
                  <a:pt x="36" y="35"/>
                  <a:pt x="43" y="35"/>
                </a:cubicBezTo>
                <a:cubicBezTo>
                  <a:pt x="78" y="35"/>
                  <a:pt x="78" y="35"/>
                  <a:pt x="78" y="35"/>
                </a:cubicBezTo>
                <a:cubicBezTo>
                  <a:pt x="85" y="35"/>
                  <a:pt x="91" y="29"/>
                  <a:pt x="91" y="21"/>
                </a:cubicBezTo>
                <a:cubicBezTo>
                  <a:pt x="91" y="20"/>
                  <a:pt x="91" y="19"/>
                  <a:pt x="91" y="18"/>
                </a:cubicBezTo>
                <a:cubicBezTo>
                  <a:pt x="107" y="18"/>
                  <a:pt x="107" y="18"/>
                  <a:pt x="107" y="18"/>
                </a:cubicBezTo>
                <a:cubicBezTo>
                  <a:pt x="116" y="18"/>
                  <a:pt x="121" y="23"/>
                  <a:pt x="121" y="29"/>
                </a:cubicBezTo>
                <a:cubicBezTo>
                  <a:pt x="121" y="110"/>
                  <a:pt x="121" y="110"/>
                  <a:pt x="121" y="110"/>
                </a:cubicBezTo>
                <a:cubicBezTo>
                  <a:pt x="120" y="110"/>
                  <a:pt x="119" y="110"/>
                  <a:pt x="118" y="110"/>
                </a:cubicBezTo>
                <a:cubicBezTo>
                  <a:pt x="114" y="110"/>
                  <a:pt x="111" y="110"/>
                  <a:pt x="107" y="111"/>
                </a:cubicBezTo>
                <a:cubicBezTo>
                  <a:pt x="107" y="48"/>
                  <a:pt x="107" y="48"/>
                  <a:pt x="107" y="48"/>
                </a:cubicBezTo>
                <a:cubicBezTo>
                  <a:pt x="13" y="48"/>
                  <a:pt x="13" y="48"/>
                  <a:pt x="13" y="48"/>
                </a:cubicBezTo>
                <a:cubicBezTo>
                  <a:pt x="13" y="155"/>
                  <a:pt x="13" y="155"/>
                  <a:pt x="13" y="155"/>
                </a:cubicBezTo>
                <a:cubicBezTo>
                  <a:pt x="75" y="155"/>
                  <a:pt x="75" y="155"/>
                  <a:pt x="75" y="155"/>
                </a:cubicBezTo>
                <a:cubicBezTo>
                  <a:pt x="76" y="160"/>
                  <a:pt x="77" y="164"/>
                  <a:pt x="78" y="168"/>
                </a:cubicBezTo>
                <a:close/>
                <a:moveTo>
                  <a:pt x="118" y="118"/>
                </a:moveTo>
                <a:cubicBezTo>
                  <a:pt x="99" y="118"/>
                  <a:pt x="83" y="133"/>
                  <a:pt x="83" y="152"/>
                </a:cubicBezTo>
                <a:cubicBezTo>
                  <a:pt x="83" y="172"/>
                  <a:pt x="99" y="187"/>
                  <a:pt x="118" y="187"/>
                </a:cubicBezTo>
                <a:cubicBezTo>
                  <a:pt x="137" y="187"/>
                  <a:pt x="153" y="172"/>
                  <a:pt x="153" y="152"/>
                </a:cubicBezTo>
                <a:cubicBezTo>
                  <a:pt x="153" y="133"/>
                  <a:pt x="137" y="118"/>
                  <a:pt x="118" y="118"/>
                </a:cubicBezTo>
                <a:close/>
                <a:moveTo>
                  <a:pt x="141" y="145"/>
                </a:moveTo>
                <a:cubicBezTo>
                  <a:pt x="119" y="169"/>
                  <a:pt x="119" y="169"/>
                  <a:pt x="119" y="169"/>
                </a:cubicBezTo>
                <a:cubicBezTo>
                  <a:pt x="118" y="170"/>
                  <a:pt x="117" y="171"/>
                  <a:pt x="115" y="171"/>
                </a:cubicBezTo>
                <a:cubicBezTo>
                  <a:pt x="114" y="171"/>
                  <a:pt x="113" y="171"/>
                  <a:pt x="112" y="170"/>
                </a:cubicBezTo>
                <a:cubicBezTo>
                  <a:pt x="99" y="159"/>
                  <a:pt x="99" y="159"/>
                  <a:pt x="99" y="159"/>
                </a:cubicBezTo>
                <a:cubicBezTo>
                  <a:pt x="96" y="157"/>
                  <a:pt x="96" y="154"/>
                  <a:pt x="98" y="152"/>
                </a:cubicBezTo>
                <a:cubicBezTo>
                  <a:pt x="100" y="149"/>
                  <a:pt x="103" y="149"/>
                  <a:pt x="105" y="151"/>
                </a:cubicBezTo>
                <a:cubicBezTo>
                  <a:pt x="115" y="158"/>
                  <a:pt x="115" y="158"/>
                  <a:pt x="115" y="158"/>
                </a:cubicBezTo>
                <a:cubicBezTo>
                  <a:pt x="133" y="138"/>
                  <a:pt x="133" y="138"/>
                  <a:pt x="133" y="138"/>
                </a:cubicBezTo>
                <a:cubicBezTo>
                  <a:pt x="135" y="136"/>
                  <a:pt x="138" y="136"/>
                  <a:pt x="140" y="138"/>
                </a:cubicBezTo>
                <a:cubicBezTo>
                  <a:pt x="142" y="140"/>
                  <a:pt x="143" y="143"/>
                  <a:pt x="141" y="145"/>
                </a:cubicBezTo>
                <a:close/>
                <a:moveTo>
                  <a:pt x="94" y="93"/>
                </a:moveTo>
                <a:cubicBezTo>
                  <a:pt x="51" y="93"/>
                  <a:pt x="51" y="93"/>
                  <a:pt x="51" y="93"/>
                </a:cubicBezTo>
                <a:cubicBezTo>
                  <a:pt x="49" y="93"/>
                  <a:pt x="48" y="92"/>
                  <a:pt x="48" y="91"/>
                </a:cubicBezTo>
                <a:cubicBezTo>
                  <a:pt x="48" y="88"/>
                  <a:pt x="48" y="88"/>
                  <a:pt x="48" y="88"/>
                </a:cubicBezTo>
                <a:cubicBezTo>
                  <a:pt x="48" y="87"/>
                  <a:pt x="49" y="85"/>
                  <a:pt x="51" y="85"/>
                </a:cubicBezTo>
                <a:cubicBezTo>
                  <a:pt x="94" y="85"/>
                  <a:pt x="94" y="85"/>
                  <a:pt x="94" y="85"/>
                </a:cubicBezTo>
                <a:cubicBezTo>
                  <a:pt x="95" y="85"/>
                  <a:pt x="96" y="87"/>
                  <a:pt x="96" y="88"/>
                </a:cubicBezTo>
                <a:cubicBezTo>
                  <a:pt x="96" y="91"/>
                  <a:pt x="96" y="91"/>
                  <a:pt x="96" y="91"/>
                </a:cubicBezTo>
                <a:cubicBezTo>
                  <a:pt x="96" y="92"/>
                  <a:pt x="95" y="93"/>
                  <a:pt x="94" y="93"/>
                </a:cubicBezTo>
                <a:close/>
                <a:moveTo>
                  <a:pt x="94" y="69"/>
                </a:moveTo>
                <a:cubicBezTo>
                  <a:pt x="51" y="69"/>
                  <a:pt x="51" y="69"/>
                  <a:pt x="51" y="69"/>
                </a:cubicBezTo>
                <a:cubicBezTo>
                  <a:pt x="49" y="69"/>
                  <a:pt x="48" y="68"/>
                  <a:pt x="48" y="67"/>
                </a:cubicBezTo>
                <a:cubicBezTo>
                  <a:pt x="48" y="64"/>
                  <a:pt x="48" y="64"/>
                  <a:pt x="48" y="64"/>
                </a:cubicBezTo>
                <a:cubicBezTo>
                  <a:pt x="48" y="63"/>
                  <a:pt x="49" y="61"/>
                  <a:pt x="51" y="61"/>
                </a:cubicBezTo>
                <a:cubicBezTo>
                  <a:pt x="94" y="61"/>
                  <a:pt x="94" y="61"/>
                  <a:pt x="94" y="61"/>
                </a:cubicBezTo>
                <a:cubicBezTo>
                  <a:pt x="95" y="61"/>
                  <a:pt x="96" y="63"/>
                  <a:pt x="96" y="64"/>
                </a:cubicBezTo>
                <a:cubicBezTo>
                  <a:pt x="96" y="67"/>
                  <a:pt x="96" y="67"/>
                  <a:pt x="96" y="67"/>
                </a:cubicBezTo>
                <a:cubicBezTo>
                  <a:pt x="96" y="68"/>
                  <a:pt x="95" y="69"/>
                  <a:pt x="94" y="69"/>
                </a:cubicBezTo>
                <a:close/>
                <a:moveTo>
                  <a:pt x="80" y="115"/>
                </a:moveTo>
                <a:cubicBezTo>
                  <a:pt x="51" y="115"/>
                  <a:pt x="51" y="115"/>
                  <a:pt x="51" y="115"/>
                </a:cubicBezTo>
                <a:cubicBezTo>
                  <a:pt x="49" y="115"/>
                  <a:pt x="48" y="114"/>
                  <a:pt x="48" y="112"/>
                </a:cubicBezTo>
                <a:cubicBezTo>
                  <a:pt x="48" y="110"/>
                  <a:pt x="48" y="110"/>
                  <a:pt x="48" y="110"/>
                </a:cubicBezTo>
                <a:cubicBezTo>
                  <a:pt x="48" y="108"/>
                  <a:pt x="49" y="107"/>
                  <a:pt x="51" y="107"/>
                </a:cubicBezTo>
                <a:cubicBezTo>
                  <a:pt x="80" y="107"/>
                  <a:pt x="80" y="107"/>
                  <a:pt x="80" y="107"/>
                </a:cubicBezTo>
                <a:cubicBezTo>
                  <a:pt x="82" y="107"/>
                  <a:pt x="83" y="108"/>
                  <a:pt x="83" y="110"/>
                </a:cubicBezTo>
                <a:cubicBezTo>
                  <a:pt x="83" y="112"/>
                  <a:pt x="83" y="112"/>
                  <a:pt x="83" y="112"/>
                </a:cubicBezTo>
                <a:cubicBezTo>
                  <a:pt x="83" y="114"/>
                  <a:pt x="82" y="115"/>
                  <a:pt x="80" y="115"/>
                </a:cubicBezTo>
                <a:close/>
                <a:moveTo>
                  <a:pt x="75" y="139"/>
                </a:moveTo>
                <a:cubicBezTo>
                  <a:pt x="51" y="139"/>
                  <a:pt x="51" y="139"/>
                  <a:pt x="51" y="139"/>
                </a:cubicBezTo>
                <a:cubicBezTo>
                  <a:pt x="49" y="139"/>
                  <a:pt x="48" y="138"/>
                  <a:pt x="48" y="136"/>
                </a:cubicBezTo>
                <a:cubicBezTo>
                  <a:pt x="48" y="134"/>
                  <a:pt x="48" y="134"/>
                  <a:pt x="48" y="134"/>
                </a:cubicBezTo>
                <a:cubicBezTo>
                  <a:pt x="48" y="132"/>
                  <a:pt x="49" y="131"/>
                  <a:pt x="51" y="131"/>
                </a:cubicBezTo>
                <a:cubicBezTo>
                  <a:pt x="75" y="131"/>
                  <a:pt x="75" y="131"/>
                  <a:pt x="75" y="131"/>
                </a:cubicBezTo>
                <a:cubicBezTo>
                  <a:pt x="77" y="131"/>
                  <a:pt x="78" y="132"/>
                  <a:pt x="78" y="134"/>
                </a:cubicBezTo>
                <a:cubicBezTo>
                  <a:pt x="78" y="136"/>
                  <a:pt x="78" y="136"/>
                  <a:pt x="78" y="136"/>
                </a:cubicBezTo>
                <a:cubicBezTo>
                  <a:pt x="78" y="138"/>
                  <a:pt x="77" y="139"/>
                  <a:pt x="75" y="139"/>
                </a:cubicBezTo>
                <a:close/>
                <a:moveTo>
                  <a:pt x="43" y="59"/>
                </a:moveTo>
                <a:cubicBezTo>
                  <a:pt x="33" y="71"/>
                  <a:pt x="33" y="71"/>
                  <a:pt x="33" y="71"/>
                </a:cubicBezTo>
                <a:cubicBezTo>
                  <a:pt x="33" y="71"/>
                  <a:pt x="32" y="71"/>
                  <a:pt x="31" y="71"/>
                </a:cubicBezTo>
                <a:cubicBezTo>
                  <a:pt x="31" y="71"/>
                  <a:pt x="30" y="71"/>
                  <a:pt x="30" y="71"/>
                </a:cubicBezTo>
                <a:cubicBezTo>
                  <a:pt x="24" y="66"/>
                  <a:pt x="24" y="66"/>
                  <a:pt x="24" y="66"/>
                </a:cubicBezTo>
                <a:cubicBezTo>
                  <a:pt x="23" y="65"/>
                  <a:pt x="23" y="64"/>
                  <a:pt x="23" y="62"/>
                </a:cubicBezTo>
                <a:cubicBezTo>
                  <a:pt x="24" y="61"/>
                  <a:pt x="26" y="61"/>
                  <a:pt x="27" y="62"/>
                </a:cubicBezTo>
                <a:cubicBezTo>
                  <a:pt x="31" y="66"/>
                  <a:pt x="31" y="66"/>
                  <a:pt x="31" y="66"/>
                </a:cubicBezTo>
                <a:cubicBezTo>
                  <a:pt x="39" y="56"/>
                  <a:pt x="39" y="56"/>
                  <a:pt x="39" y="56"/>
                </a:cubicBezTo>
                <a:cubicBezTo>
                  <a:pt x="40" y="55"/>
                  <a:pt x="42" y="55"/>
                  <a:pt x="43" y="56"/>
                </a:cubicBezTo>
                <a:cubicBezTo>
                  <a:pt x="44" y="57"/>
                  <a:pt x="44" y="58"/>
                  <a:pt x="43" y="59"/>
                </a:cubicBezTo>
                <a:close/>
                <a:moveTo>
                  <a:pt x="43" y="83"/>
                </a:moveTo>
                <a:cubicBezTo>
                  <a:pt x="33" y="94"/>
                  <a:pt x="33" y="94"/>
                  <a:pt x="33" y="94"/>
                </a:cubicBezTo>
                <a:cubicBezTo>
                  <a:pt x="33" y="95"/>
                  <a:pt x="32" y="95"/>
                  <a:pt x="31" y="95"/>
                </a:cubicBezTo>
                <a:cubicBezTo>
                  <a:pt x="31" y="95"/>
                  <a:pt x="30" y="95"/>
                  <a:pt x="30" y="95"/>
                </a:cubicBezTo>
                <a:cubicBezTo>
                  <a:pt x="24" y="90"/>
                  <a:pt x="24" y="90"/>
                  <a:pt x="24" y="90"/>
                </a:cubicBezTo>
                <a:cubicBezTo>
                  <a:pt x="23" y="89"/>
                  <a:pt x="23" y="87"/>
                  <a:pt x="23" y="86"/>
                </a:cubicBezTo>
                <a:cubicBezTo>
                  <a:pt x="24" y="85"/>
                  <a:pt x="26" y="85"/>
                  <a:pt x="27" y="86"/>
                </a:cubicBezTo>
                <a:cubicBezTo>
                  <a:pt x="31" y="89"/>
                  <a:pt x="31" y="89"/>
                  <a:pt x="31" y="89"/>
                </a:cubicBezTo>
                <a:cubicBezTo>
                  <a:pt x="39" y="80"/>
                  <a:pt x="39" y="80"/>
                  <a:pt x="39" y="80"/>
                </a:cubicBezTo>
                <a:cubicBezTo>
                  <a:pt x="40" y="79"/>
                  <a:pt x="42" y="79"/>
                  <a:pt x="43" y="80"/>
                </a:cubicBezTo>
                <a:cubicBezTo>
                  <a:pt x="44" y="81"/>
                  <a:pt x="44" y="82"/>
                  <a:pt x="43" y="83"/>
                </a:cubicBezTo>
                <a:close/>
                <a:moveTo>
                  <a:pt x="43" y="106"/>
                </a:moveTo>
                <a:cubicBezTo>
                  <a:pt x="33" y="117"/>
                  <a:pt x="33" y="117"/>
                  <a:pt x="33" y="117"/>
                </a:cubicBezTo>
                <a:cubicBezTo>
                  <a:pt x="33" y="118"/>
                  <a:pt x="32" y="118"/>
                  <a:pt x="31" y="118"/>
                </a:cubicBezTo>
                <a:cubicBezTo>
                  <a:pt x="31" y="118"/>
                  <a:pt x="30" y="118"/>
                  <a:pt x="30" y="117"/>
                </a:cubicBezTo>
                <a:cubicBezTo>
                  <a:pt x="24" y="113"/>
                  <a:pt x="24" y="113"/>
                  <a:pt x="24" y="113"/>
                </a:cubicBezTo>
                <a:cubicBezTo>
                  <a:pt x="23" y="112"/>
                  <a:pt x="23" y="110"/>
                  <a:pt x="23" y="109"/>
                </a:cubicBezTo>
                <a:cubicBezTo>
                  <a:pt x="24" y="108"/>
                  <a:pt x="26" y="108"/>
                  <a:pt x="27" y="109"/>
                </a:cubicBezTo>
                <a:cubicBezTo>
                  <a:pt x="31" y="112"/>
                  <a:pt x="31" y="112"/>
                  <a:pt x="31" y="112"/>
                </a:cubicBezTo>
                <a:cubicBezTo>
                  <a:pt x="39" y="103"/>
                  <a:pt x="39" y="103"/>
                  <a:pt x="39" y="103"/>
                </a:cubicBezTo>
                <a:cubicBezTo>
                  <a:pt x="40" y="102"/>
                  <a:pt x="42" y="102"/>
                  <a:pt x="43" y="103"/>
                </a:cubicBezTo>
                <a:cubicBezTo>
                  <a:pt x="44" y="103"/>
                  <a:pt x="44" y="105"/>
                  <a:pt x="43" y="106"/>
                </a:cubicBezTo>
                <a:close/>
                <a:moveTo>
                  <a:pt x="43" y="129"/>
                </a:moveTo>
                <a:cubicBezTo>
                  <a:pt x="33" y="140"/>
                  <a:pt x="33" y="140"/>
                  <a:pt x="33" y="140"/>
                </a:cubicBezTo>
                <a:cubicBezTo>
                  <a:pt x="33" y="141"/>
                  <a:pt x="32" y="141"/>
                  <a:pt x="31" y="141"/>
                </a:cubicBezTo>
                <a:cubicBezTo>
                  <a:pt x="31" y="141"/>
                  <a:pt x="30" y="141"/>
                  <a:pt x="30" y="140"/>
                </a:cubicBezTo>
                <a:cubicBezTo>
                  <a:pt x="24" y="135"/>
                  <a:pt x="24" y="135"/>
                  <a:pt x="24" y="135"/>
                </a:cubicBezTo>
                <a:cubicBezTo>
                  <a:pt x="23" y="135"/>
                  <a:pt x="23" y="133"/>
                  <a:pt x="23" y="132"/>
                </a:cubicBezTo>
                <a:cubicBezTo>
                  <a:pt x="24" y="131"/>
                  <a:pt x="26" y="131"/>
                  <a:pt x="27" y="132"/>
                </a:cubicBezTo>
                <a:cubicBezTo>
                  <a:pt x="31" y="135"/>
                  <a:pt x="31" y="135"/>
                  <a:pt x="31" y="135"/>
                </a:cubicBezTo>
                <a:cubicBezTo>
                  <a:pt x="39" y="126"/>
                  <a:pt x="39" y="126"/>
                  <a:pt x="39" y="126"/>
                </a:cubicBezTo>
                <a:cubicBezTo>
                  <a:pt x="40" y="125"/>
                  <a:pt x="42" y="125"/>
                  <a:pt x="43" y="126"/>
                </a:cubicBezTo>
                <a:cubicBezTo>
                  <a:pt x="44" y="126"/>
                  <a:pt x="44" y="128"/>
                  <a:pt x="43" y="129"/>
                </a:cubicBezTo>
                <a:close/>
                <a:moveTo>
                  <a:pt x="43" y="129"/>
                </a:moveTo>
                <a:cubicBezTo>
                  <a:pt x="43" y="129"/>
                  <a:pt x="43" y="129"/>
                  <a:pt x="43" y="129"/>
                </a:cubicBezTo>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16"/>
          <p:cNvSpPr/>
          <p:nvPr/>
        </p:nvSpPr>
        <p:spPr>
          <a:xfrm>
            <a:off x="391317" y="916719"/>
            <a:ext cx="8329349" cy="324517"/>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Clr>
                <a:srgbClr val="3F3F3F"/>
              </a:buClr>
              <a:buSzPts val="2000"/>
              <a:buFont typeface="Arial"/>
              <a:buNone/>
            </a:pPr>
            <a:r>
              <a:rPr lang="en-US" sz="2000" b="0" i="0" u="none" strike="noStrike" cap="none">
                <a:solidFill>
                  <a:srgbClr val="3F3F3F"/>
                </a:solidFill>
                <a:latin typeface="Arial"/>
                <a:ea typeface="Arial"/>
                <a:cs typeface="Arial"/>
                <a:sym typeface="Arial"/>
              </a:rPr>
              <a:t>Ver todo el panorama de la planificación</a:t>
            </a:r>
            <a:endParaRPr/>
          </a:p>
        </p:txBody>
      </p:sp>
      <p:sp>
        <p:nvSpPr>
          <p:cNvPr id="425" name="Google Shape;425;p16"/>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aphicFrame>
        <p:nvGraphicFramePr>
          <p:cNvPr id="431" name="Google Shape;431;p17"/>
          <p:cNvGraphicFramePr/>
          <p:nvPr/>
        </p:nvGraphicFramePr>
        <p:xfrm>
          <a:off x="390524" y="2085780"/>
          <a:ext cx="8348475" cy="609580"/>
        </p:xfrm>
        <a:graphic>
          <a:graphicData uri="http://schemas.openxmlformats.org/drawingml/2006/table">
            <a:tbl>
              <a:tblPr>
                <a:noFill/>
                <a:tableStyleId>{66D383FF-3E00-4705-A918-45B34880FBF6}</a:tableStyleId>
              </a:tblPr>
              <a:tblGrid>
                <a:gridCol w="1828800"/>
                <a:gridCol w="2523750"/>
                <a:gridCol w="1792225"/>
                <a:gridCol w="2203700"/>
              </a:tblGrid>
              <a:tr h="274325">
                <a:tc>
                  <a:txBody>
                    <a:bodyPr/>
                    <a:lstStyle/>
                    <a:p>
                      <a:pPr marL="0" marR="0" lvl="0" indent="0" algn="ctr" rtl="0">
                        <a:spcBef>
                          <a:spcPts val="0"/>
                        </a:spcBef>
                        <a:spcAft>
                          <a:spcPts val="0"/>
                        </a:spcAft>
                        <a:buNone/>
                      </a:pPr>
                      <a:r>
                        <a:rPr lang="en-US" sz="1600" u="none" strike="noStrike" cap="none">
                          <a:solidFill>
                            <a:schemeClr val="lt1"/>
                          </a:solidFill>
                          <a:latin typeface="Arial"/>
                          <a:ea typeface="Arial"/>
                          <a:cs typeface="Arial"/>
                          <a:sym typeface="Arial"/>
                        </a:rPr>
                        <a:t>Planificación</a:t>
                      </a:r>
                      <a:endParaRPr/>
                    </a:p>
                  </a:txBody>
                  <a:tcPr marL="91450" marR="91450" marT="60950" marB="6095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600" u="none" strike="noStrike" cap="none">
                          <a:solidFill>
                            <a:schemeClr val="lt1"/>
                          </a:solidFill>
                          <a:latin typeface="Arial"/>
                          <a:ea typeface="Arial"/>
                          <a:cs typeface="Arial"/>
                          <a:sym typeface="Arial"/>
                        </a:rPr>
                        <a:t>Ahorro</a:t>
                      </a:r>
                      <a:endParaRPr/>
                    </a:p>
                  </a:txBody>
                  <a:tcPr marL="91450" marR="91450" marT="60950" marB="609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600" u="none" strike="noStrike" cap="none">
                          <a:solidFill>
                            <a:schemeClr val="lt1"/>
                          </a:solidFill>
                          <a:latin typeface="Arial"/>
                          <a:ea typeface="Arial"/>
                          <a:cs typeface="Arial"/>
                          <a:sym typeface="Arial"/>
                        </a:rPr>
                        <a:t>Invertir</a:t>
                      </a:r>
                      <a:endParaRPr/>
                    </a:p>
                  </a:txBody>
                  <a:tcPr marL="91450" marR="91450" marT="60950" marB="609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600" u="none" strike="noStrike" cap="none">
                          <a:solidFill>
                            <a:schemeClr val="lt1"/>
                          </a:solidFill>
                          <a:latin typeface="Arial"/>
                          <a:ea typeface="Arial"/>
                          <a:cs typeface="Arial"/>
                          <a:sym typeface="Arial"/>
                        </a:rPr>
                        <a:t>Protección de ingresos</a:t>
                      </a:r>
                      <a:endParaRPr/>
                    </a:p>
                  </a:txBody>
                  <a:tcPr marL="91450" marR="91450" marT="60950" marB="6095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r>
            </a:tbl>
          </a:graphicData>
        </a:graphic>
      </p:graphicFrame>
      <p:graphicFrame>
        <p:nvGraphicFramePr>
          <p:cNvPr id="432" name="Google Shape;432;p17"/>
          <p:cNvGraphicFramePr/>
          <p:nvPr/>
        </p:nvGraphicFramePr>
        <p:xfrm>
          <a:off x="390525" y="2463392"/>
          <a:ext cx="8339425" cy="4064020"/>
        </p:xfrm>
        <a:graphic>
          <a:graphicData uri="http://schemas.openxmlformats.org/drawingml/2006/table">
            <a:tbl>
              <a:tblPr>
                <a:noFill/>
                <a:tableStyleId>{66D383FF-3E00-4705-A918-45B34880FBF6}</a:tableStyleId>
              </a:tblPr>
              <a:tblGrid>
                <a:gridCol w="1826475"/>
                <a:gridCol w="2518925"/>
                <a:gridCol w="1794300"/>
                <a:gridCol w="2199725"/>
              </a:tblGrid>
              <a:tr h="177800">
                <a:tc>
                  <a:txBody>
                    <a:bodyPr/>
                    <a:lstStyle/>
                    <a:p>
                      <a:pPr marL="0" marR="0" lvl="0" indent="0" algn="l" rtl="0">
                        <a:lnSpc>
                          <a:spcPct val="100000"/>
                        </a:lnSpc>
                        <a:spcBef>
                          <a:spcPts val="0"/>
                        </a:spcBef>
                        <a:spcAft>
                          <a:spcPts val="0"/>
                        </a:spcAft>
                        <a:buClr>
                          <a:schemeClr val="accent1"/>
                        </a:buClr>
                        <a:buSzPts val="1400"/>
                        <a:buFont typeface="Arial"/>
                        <a:buNone/>
                      </a:pPr>
                      <a:r>
                        <a:rPr lang="en-US" sz="1400" b="1" u="none" strike="noStrike" cap="none">
                          <a:solidFill>
                            <a:schemeClr val="accent1"/>
                          </a:solidFill>
                          <a:latin typeface="Arial"/>
                          <a:ea typeface="Arial"/>
                          <a:cs typeface="Arial"/>
                          <a:sym typeface="Arial"/>
                        </a:rPr>
                        <a:t>Necesidad:</a:t>
                      </a:r>
                      <a:endParaRPr/>
                    </a:p>
                    <a:p>
                      <a:pPr marL="182880" marR="0" lvl="0" indent="-182880" algn="l" rtl="0">
                        <a:lnSpc>
                          <a:spcPct val="100000"/>
                        </a:lnSpc>
                        <a:spcBef>
                          <a:spcPts val="100"/>
                        </a:spcBef>
                        <a:spcAft>
                          <a:spcPts val="0"/>
                        </a:spcAft>
                        <a:buClr>
                          <a:srgbClr val="595959"/>
                        </a:buClr>
                        <a:buSzPts val="1400"/>
                        <a:buFont typeface="Arial"/>
                        <a:buChar char="•"/>
                      </a:pPr>
                      <a:r>
                        <a:rPr lang="en-US" sz="1400" u="none" strike="noStrike" cap="none">
                          <a:solidFill>
                            <a:srgbClr val="595959"/>
                          </a:solidFill>
                          <a:latin typeface="Arial"/>
                          <a:ea typeface="Arial"/>
                          <a:cs typeface="Arial"/>
                          <a:sym typeface="Arial"/>
                        </a:rPr>
                        <a:t>Desarrollar un plan que permita un futuro financieramente seguro</a:t>
                      </a:r>
                      <a:endParaRPr/>
                    </a:p>
                    <a:p>
                      <a:pPr marL="182880" marR="0" lvl="0" indent="-182880" algn="l" rtl="0">
                        <a:lnSpc>
                          <a:spcPct val="100000"/>
                        </a:lnSpc>
                        <a:spcBef>
                          <a:spcPts val="100"/>
                        </a:spcBef>
                        <a:spcAft>
                          <a:spcPts val="0"/>
                        </a:spcAft>
                        <a:buClr>
                          <a:srgbClr val="595959"/>
                        </a:buClr>
                        <a:buSzPts val="1400"/>
                        <a:buFont typeface="Arial"/>
                        <a:buChar char="•"/>
                      </a:pPr>
                      <a:r>
                        <a:rPr lang="en-US" sz="1400" u="none" strike="noStrike" cap="none">
                          <a:solidFill>
                            <a:srgbClr val="595959"/>
                          </a:solidFill>
                          <a:latin typeface="Arial"/>
                          <a:ea typeface="Arial"/>
                          <a:cs typeface="Arial"/>
                          <a:sym typeface="Arial"/>
                        </a:rPr>
                        <a:t>Mayores necesidades de acumulación</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400"/>
                        <a:buFont typeface="Arial"/>
                        <a:buNone/>
                      </a:pPr>
                      <a:r>
                        <a:rPr lang="en-US" sz="1400" b="1" u="none" strike="noStrike" cap="none">
                          <a:solidFill>
                            <a:schemeClr val="accent1"/>
                          </a:solidFill>
                          <a:latin typeface="Arial"/>
                          <a:ea typeface="Arial"/>
                          <a:cs typeface="Arial"/>
                          <a:sym typeface="Arial"/>
                        </a:rPr>
                        <a:t>Necesidad:</a:t>
                      </a:r>
                      <a:endParaRPr/>
                    </a:p>
                    <a:p>
                      <a:pPr marL="182880" marR="0" lvl="0" indent="-182880" algn="l" rtl="0">
                        <a:lnSpc>
                          <a:spcPct val="100000"/>
                        </a:lnSpc>
                        <a:spcBef>
                          <a:spcPts val="100"/>
                        </a:spcBef>
                        <a:spcAft>
                          <a:spcPts val="0"/>
                        </a:spcAft>
                        <a:buClr>
                          <a:srgbClr val="595959"/>
                        </a:buClr>
                        <a:buSzPts val="1400"/>
                        <a:buFont typeface="Arial"/>
                        <a:buChar char="•"/>
                      </a:pPr>
                      <a:r>
                        <a:rPr lang="en-US" sz="1400" u="none" strike="noStrike" cap="none">
                          <a:solidFill>
                            <a:srgbClr val="595959"/>
                          </a:solidFill>
                          <a:latin typeface="Arial"/>
                          <a:ea typeface="Arial"/>
                          <a:cs typeface="Arial"/>
                          <a:sym typeface="Arial"/>
                        </a:rPr>
                        <a:t>Ahorro para la jubilación</a:t>
                      </a:r>
                      <a:endParaRPr/>
                    </a:p>
                    <a:p>
                      <a:pPr marL="182880" marR="0" lvl="0" indent="-182880" algn="l" rtl="0">
                        <a:lnSpc>
                          <a:spcPct val="100000"/>
                        </a:lnSpc>
                        <a:spcBef>
                          <a:spcPts val="100"/>
                        </a:spcBef>
                        <a:spcAft>
                          <a:spcPts val="0"/>
                        </a:spcAft>
                        <a:buClr>
                          <a:srgbClr val="595959"/>
                        </a:buClr>
                        <a:buSzPts val="1400"/>
                        <a:buFont typeface="Arial"/>
                        <a:buChar char="•"/>
                      </a:pPr>
                      <a:r>
                        <a:rPr lang="en-US" sz="1400" u="none" strike="noStrike" cap="none">
                          <a:solidFill>
                            <a:srgbClr val="595959"/>
                          </a:solidFill>
                          <a:latin typeface="Arial"/>
                          <a:ea typeface="Arial"/>
                          <a:cs typeface="Arial"/>
                          <a:sym typeface="Arial"/>
                        </a:rPr>
                        <a:t>Ahorro sanitario</a:t>
                      </a:r>
                      <a:endParaRPr/>
                    </a:p>
                    <a:p>
                      <a:pPr marL="182880" marR="0" lvl="0" indent="-182880" algn="l" rtl="0">
                        <a:lnSpc>
                          <a:spcPct val="100000"/>
                        </a:lnSpc>
                        <a:spcBef>
                          <a:spcPts val="100"/>
                        </a:spcBef>
                        <a:spcAft>
                          <a:spcPts val="0"/>
                        </a:spcAft>
                        <a:buClr>
                          <a:srgbClr val="595959"/>
                        </a:buClr>
                        <a:buSzPts val="1400"/>
                        <a:buFont typeface="Arial"/>
                        <a:buChar char="•"/>
                      </a:pPr>
                      <a:r>
                        <a:rPr lang="en-US" sz="1400" u="none" strike="noStrike" cap="none">
                          <a:solidFill>
                            <a:srgbClr val="595959"/>
                          </a:solidFill>
                          <a:latin typeface="Arial"/>
                          <a:ea typeface="Arial"/>
                          <a:cs typeface="Arial"/>
                          <a:sym typeface="Arial"/>
                        </a:rPr>
                        <a:t>Ahorro en educación</a:t>
                      </a:r>
                      <a:endParaRPr/>
                    </a:p>
                    <a:p>
                      <a:pPr marL="182880" marR="0" lvl="0" indent="-182880" algn="l" rtl="0">
                        <a:lnSpc>
                          <a:spcPct val="100000"/>
                        </a:lnSpc>
                        <a:spcBef>
                          <a:spcPts val="100"/>
                        </a:spcBef>
                        <a:spcAft>
                          <a:spcPts val="0"/>
                        </a:spcAft>
                        <a:buClr>
                          <a:srgbClr val="595959"/>
                        </a:buClr>
                        <a:buSzPts val="1400"/>
                        <a:buFont typeface="Arial"/>
                        <a:buChar char="•"/>
                      </a:pPr>
                      <a:r>
                        <a:rPr lang="en-US" sz="1400" u="none" strike="noStrike" cap="none">
                          <a:solidFill>
                            <a:srgbClr val="595959"/>
                          </a:solidFill>
                          <a:latin typeface="Arial"/>
                          <a:ea typeface="Arial"/>
                          <a:cs typeface="Arial"/>
                          <a:sym typeface="Arial"/>
                        </a:rPr>
                        <a:t>Ahorrar para gastos relacionados con la discapacidad</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400"/>
                        <a:buFont typeface="Arial"/>
                        <a:buNone/>
                      </a:pPr>
                      <a:r>
                        <a:rPr lang="en-US" sz="1400" b="1" u="none" strike="noStrike" cap="none">
                          <a:solidFill>
                            <a:schemeClr val="accent1"/>
                          </a:solidFill>
                          <a:latin typeface="Arial"/>
                          <a:ea typeface="Arial"/>
                          <a:cs typeface="Arial"/>
                          <a:sym typeface="Arial"/>
                        </a:rPr>
                        <a:t>Necesidad:</a:t>
                      </a:r>
                      <a:endParaRPr/>
                    </a:p>
                    <a:p>
                      <a:pPr marL="182880" marR="0" lvl="0" indent="-182880" algn="l" rtl="0">
                        <a:lnSpc>
                          <a:spcPct val="100000"/>
                        </a:lnSpc>
                        <a:spcBef>
                          <a:spcPts val="100"/>
                        </a:spcBef>
                        <a:spcAft>
                          <a:spcPts val="0"/>
                        </a:spcAft>
                        <a:buClr>
                          <a:srgbClr val="595959"/>
                        </a:buClr>
                        <a:buSzPts val="1400"/>
                        <a:buFont typeface="Arial"/>
                        <a:buChar char="•"/>
                      </a:pPr>
                      <a:r>
                        <a:rPr lang="en-US" sz="1400" u="none" strike="noStrike" cap="none">
                          <a:solidFill>
                            <a:srgbClr val="595959"/>
                          </a:solidFill>
                          <a:latin typeface="Arial"/>
                          <a:ea typeface="Arial"/>
                          <a:cs typeface="Arial"/>
                          <a:sym typeface="Arial"/>
                        </a:rPr>
                        <a:t>Preservar y aumentar los excedentes de ingresos, los ahorros y los ingresos a tanto alzado</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400"/>
                        <a:buFont typeface="Arial"/>
                        <a:buNone/>
                      </a:pPr>
                      <a:r>
                        <a:rPr lang="en-US" sz="1400" b="1" u="none" strike="noStrike" cap="none">
                          <a:solidFill>
                            <a:schemeClr val="accent1"/>
                          </a:solidFill>
                          <a:latin typeface="Arial"/>
                          <a:ea typeface="Arial"/>
                          <a:cs typeface="Arial"/>
                          <a:sym typeface="Arial"/>
                        </a:rPr>
                        <a:t>Necesidad:</a:t>
                      </a:r>
                      <a:endParaRPr/>
                    </a:p>
                    <a:p>
                      <a:pPr marL="182880" marR="0" lvl="0" indent="-182880" algn="l" rtl="0">
                        <a:lnSpc>
                          <a:spcPct val="100000"/>
                        </a:lnSpc>
                        <a:spcBef>
                          <a:spcPts val="100"/>
                        </a:spcBef>
                        <a:spcAft>
                          <a:spcPts val="0"/>
                        </a:spcAft>
                        <a:buClr>
                          <a:srgbClr val="595959"/>
                        </a:buClr>
                        <a:buSzPts val="1400"/>
                        <a:buFont typeface="Arial"/>
                        <a:buChar char="•"/>
                      </a:pPr>
                      <a:r>
                        <a:rPr lang="en-US" sz="1400" u="none" strike="noStrike" cap="none">
                          <a:solidFill>
                            <a:srgbClr val="595959"/>
                          </a:solidFill>
                          <a:latin typeface="Arial"/>
                          <a:ea typeface="Arial"/>
                          <a:cs typeface="Arial"/>
                          <a:sym typeface="Arial"/>
                        </a:rPr>
                        <a:t>Ingresos y liquidez previsibles</a:t>
                      </a:r>
                      <a:endParaRPr/>
                    </a:p>
                    <a:p>
                      <a:pPr marL="182880" marR="0" lvl="0" indent="-182880" algn="l" rtl="0">
                        <a:lnSpc>
                          <a:spcPct val="100000"/>
                        </a:lnSpc>
                        <a:spcBef>
                          <a:spcPts val="100"/>
                        </a:spcBef>
                        <a:spcAft>
                          <a:spcPts val="0"/>
                        </a:spcAft>
                        <a:buClr>
                          <a:srgbClr val="595959"/>
                        </a:buClr>
                        <a:buSzPts val="1400"/>
                        <a:buFont typeface="Arial"/>
                        <a:buChar char="•"/>
                      </a:pPr>
                      <a:r>
                        <a:rPr lang="en-US" sz="1400" u="none" strike="noStrike" cap="none">
                          <a:solidFill>
                            <a:srgbClr val="595959"/>
                          </a:solidFill>
                          <a:latin typeface="Arial"/>
                          <a:ea typeface="Arial"/>
                          <a:cs typeface="Arial"/>
                          <a:sym typeface="Arial"/>
                        </a:rPr>
                        <a:t>Activos estables y de menor volatilidad</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2400">
                <a:tc>
                  <a:txBody>
                    <a:bodyPr/>
                    <a:lstStyle/>
                    <a:p>
                      <a:pPr marL="0" marR="0" lvl="0" indent="0" algn="l" rtl="0">
                        <a:lnSpc>
                          <a:spcPct val="100000"/>
                        </a:lnSpc>
                        <a:spcBef>
                          <a:spcPts val="0"/>
                        </a:spcBef>
                        <a:spcAft>
                          <a:spcPts val="0"/>
                        </a:spcAft>
                        <a:buClr>
                          <a:schemeClr val="accent1"/>
                        </a:buClr>
                        <a:buSzPts val="1200"/>
                        <a:buFont typeface="Arial"/>
                        <a:buNone/>
                      </a:pPr>
                      <a:r>
                        <a:rPr lang="en-US" sz="1200" b="1" u="none" strike="noStrike" cap="none">
                          <a:solidFill>
                            <a:schemeClr val="accent1"/>
                          </a:solidFill>
                          <a:latin typeface="Arial"/>
                          <a:ea typeface="Arial"/>
                          <a:cs typeface="Arial"/>
                          <a:sym typeface="Arial"/>
                        </a:rPr>
                        <a:t>Soluciones:</a:t>
                      </a:r>
                      <a:endParaRPr/>
                    </a:p>
                    <a:p>
                      <a:pPr marL="182880" marR="0" lvl="0" indent="-176530" algn="l" rtl="0">
                        <a:lnSpc>
                          <a:spcPct val="100000"/>
                        </a:lnSpc>
                        <a:spcBef>
                          <a:spcPts val="100"/>
                        </a:spcBef>
                        <a:spcAft>
                          <a:spcPts val="0"/>
                        </a:spcAft>
                        <a:buClr>
                          <a:srgbClr val="595959"/>
                        </a:buClr>
                        <a:buSzPts val="900"/>
                        <a:buFont typeface="Arial"/>
                        <a:buChar char="•"/>
                      </a:pPr>
                      <a:r>
                        <a:rPr lang="en-US" sz="900" u="none" strike="noStrike" cap="none">
                          <a:solidFill>
                            <a:srgbClr val="595959"/>
                          </a:solidFill>
                          <a:latin typeface="Arial"/>
                          <a:ea typeface="Arial"/>
                          <a:cs typeface="Arial"/>
                          <a:sym typeface="Arial"/>
                        </a:rPr>
                        <a:t>Profesional financiero </a:t>
                      </a:r>
                      <a:endParaRPr sz="900"/>
                    </a:p>
                    <a:p>
                      <a:pPr marL="182880" marR="0" lvl="0" indent="-176530" algn="l" rtl="0">
                        <a:lnSpc>
                          <a:spcPct val="100000"/>
                        </a:lnSpc>
                        <a:spcBef>
                          <a:spcPts val="100"/>
                        </a:spcBef>
                        <a:spcAft>
                          <a:spcPts val="0"/>
                        </a:spcAft>
                        <a:buClr>
                          <a:srgbClr val="595959"/>
                        </a:buClr>
                        <a:buSzPts val="900"/>
                        <a:buFont typeface="Arial"/>
                        <a:buChar char="•"/>
                      </a:pPr>
                      <a:r>
                        <a:rPr lang="en-US" sz="900" u="none" strike="noStrike" cap="none">
                          <a:solidFill>
                            <a:srgbClr val="595959"/>
                          </a:solidFill>
                          <a:latin typeface="Arial"/>
                          <a:ea typeface="Arial"/>
                          <a:cs typeface="Arial"/>
                          <a:sym typeface="Arial"/>
                        </a:rPr>
                        <a:t>Material educativo</a:t>
                      </a:r>
                      <a:endParaRPr sz="900"/>
                    </a:p>
                    <a:p>
                      <a:pPr marL="182880" marR="0" lvl="0" indent="-176530" algn="l" rtl="0">
                        <a:lnSpc>
                          <a:spcPct val="100000"/>
                        </a:lnSpc>
                        <a:spcBef>
                          <a:spcPts val="100"/>
                        </a:spcBef>
                        <a:spcAft>
                          <a:spcPts val="0"/>
                        </a:spcAft>
                        <a:buClr>
                          <a:srgbClr val="595959"/>
                        </a:buClr>
                        <a:buSzPts val="900"/>
                        <a:buFont typeface="Arial"/>
                        <a:buChar char="•"/>
                      </a:pPr>
                      <a:r>
                        <a:rPr lang="en-US" sz="900" u="none" strike="noStrike" cap="none">
                          <a:solidFill>
                            <a:srgbClr val="595959"/>
                          </a:solidFill>
                          <a:latin typeface="Arial"/>
                          <a:ea typeface="Arial"/>
                          <a:cs typeface="Arial"/>
                          <a:sym typeface="Arial"/>
                        </a:rPr>
                        <a:t>Seguro de vida</a:t>
                      </a:r>
                      <a:endParaRPr sz="900"/>
                    </a:p>
                    <a:p>
                      <a:pPr marL="182880" marR="0" lvl="0" indent="-176530" algn="l" rtl="0">
                        <a:lnSpc>
                          <a:spcPct val="100000"/>
                        </a:lnSpc>
                        <a:spcBef>
                          <a:spcPts val="100"/>
                        </a:spcBef>
                        <a:spcAft>
                          <a:spcPts val="0"/>
                        </a:spcAft>
                        <a:buClr>
                          <a:srgbClr val="595959"/>
                        </a:buClr>
                        <a:buSzPts val="900"/>
                        <a:buFont typeface="Arial"/>
                        <a:buChar char="•"/>
                      </a:pPr>
                      <a:r>
                        <a:rPr lang="en-US" sz="900" u="none" strike="noStrike" cap="none">
                          <a:solidFill>
                            <a:srgbClr val="595959"/>
                          </a:solidFill>
                          <a:latin typeface="Arial"/>
                          <a:ea typeface="Arial"/>
                          <a:cs typeface="Arial"/>
                          <a:sym typeface="Arial"/>
                        </a:rPr>
                        <a:t>Soluciones para cuidadores </a:t>
                      </a:r>
                      <a:endParaRPr sz="900"/>
                    </a:p>
                    <a:p>
                      <a:pPr marL="182880" marR="0" lvl="0" indent="-176530" algn="l" rtl="0">
                        <a:lnSpc>
                          <a:spcPct val="100000"/>
                        </a:lnSpc>
                        <a:spcBef>
                          <a:spcPts val="100"/>
                        </a:spcBef>
                        <a:spcAft>
                          <a:spcPts val="0"/>
                        </a:spcAft>
                        <a:buClr>
                          <a:srgbClr val="595959"/>
                        </a:buClr>
                        <a:buSzPts val="900"/>
                        <a:buFont typeface="Arial"/>
                        <a:buChar char="•"/>
                      </a:pPr>
                      <a:r>
                        <a:rPr lang="en-US" sz="900" u="none" strike="noStrike" cap="none">
                          <a:solidFill>
                            <a:srgbClr val="595959"/>
                          </a:solidFill>
                          <a:latin typeface="Arial"/>
                          <a:ea typeface="Arial"/>
                          <a:cs typeface="Arial"/>
                          <a:sym typeface="Arial"/>
                        </a:rPr>
                        <a:t>Fideicomisos/fideicomisos para necesidades especiales</a:t>
                      </a:r>
                      <a:endParaRPr sz="900"/>
                    </a:p>
                    <a:p>
                      <a:pPr marL="182880" marR="0" lvl="0" indent="-176530" algn="l" rtl="0">
                        <a:lnSpc>
                          <a:spcPct val="100000"/>
                        </a:lnSpc>
                        <a:spcBef>
                          <a:spcPts val="100"/>
                        </a:spcBef>
                        <a:spcAft>
                          <a:spcPts val="0"/>
                        </a:spcAft>
                        <a:buClr>
                          <a:srgbClr val="595959"/>
                        </a:buClr>
                        <a:buSzPts val="900"/>
                        <a:buFont typeface="Arial"/>
                        <a:buChar char="•"/>
                      </a:pPr>
                      <a:r>
                        <a:rPr lang="en-US" sz="900" u="none" strike="noStrike" cap="none">
                          <a:solidFill>
                            <a:srgbClr val="595959"/>
                          </a:solidFill>
                          <a:latin typeface="Arial"/>
                          <a:ea typeface="Arial"/>
                          <a:cs typeface="Arial"/>
                          <a:sym typeface="Arial"/>
                        </a:rPr>
                        <a:t>Fideicomisos autoliquidados</a:t>
                      </a:r>
                      <a:endParaRPr sz="9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200"/>
                        <a:buFont typeface="Arial"/>
                        <a:buNone/>
                      </a:pPr>
                      <a:r>
                        <a:rPr lang="en-US" sz="1200" b="1" u="none" strike="noStrike" cap="none">
                          <a:solidFill>
                            <a:schemeClr val="accent1"/>
                          </a:solidFill>
                          <a:latin typeface="Arial"/>
                          <a:ea typeface="Arial"/>
                          <a:cs typeface="Arial"/>
                          <a:sym typeface="Arial"/>
                        </a:rPr>
                        <a:t>Soluciones:</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Planes de cotizaciones definidas (CD) en el lugar de trabajo</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Cuentas individuales de jubilación (IRA)</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Planes 529</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Cuentas ABLE</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Prestaciones patronales</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Cuentas de acumulación y de inversión (por ejemplo, cuentas del mercado monetario y cuentas de inversión)</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200"/>
                        <a:buFont typeface="Arial"/>
                        <a:buNone/>
                      </a:pPr>
                      <a:r>
                        <a:rPr lang="en-US" sz="1200" b="1" u="none" strike="noStrike" cap="none">
                          <a:solidFill>
                            <a:schemeClr val="accent1"/>
                          </a:solidFill>
                          <a:latin typeface="Arial"/>
                          <a:ea typeface="Arial"/>
                          <a:cs typeface="Arial"/>
                          <a:sym typeface="Arial"/>
                        </a:rPr>
                        <a:t>Soluciones:</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Acciones</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Renta fija</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Estrategias multiactivos (fondos a plazo fijo)</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Planes de jubilación</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Gestión de inversiones, activos para particulares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200"/>
                        <a:buFont typeface="Arial"/>
                        <a:buNone/>
                      </a:pPr>
                      <a:r>
                        <a:rPr lang="en-US" sz="1200" b="1" u="none" strike="noStrike" cap="none">
                          <a:solidFill>
                            <a:schemeClr val="accent1"/>
                          </a:solidFill>
                          <a:latin typeface="Arial"/>
                          <a:ea typeface="Arial"/>
                          <a:cs typeface="Arial"/>
                          <a:sym typeface="Arial"/>
                        </a:rPr>
                        <a:t>Soluciones:</a:t>
                      </a:r>
                      <a:endParaRPr/>
                    </a:p>
                    <a:p>
                      <a:pPr marL="182880" marR="0" lvl="0" indent="-182880" algn="l" rtl="0">
                        <a:lnSpc>
                          <a:spcPct val="100000"/>
                        </a:lnSpc>
                        <a:spcBef>
                          <a:spcPts val="100"/>
                        </a:spcBef>
                        <a:spcAft>
                          <a:spcPts val="0"/>
                        </a:spcAft>
                        <a:buClr>
                          <a:srgbClr val="595959"/>
                        </a:buClr>
                        <a:buSzPts val="1000"/>
                        <a:buFont typeface="Arial"/>
                        <a:buChar char="•"/>
                      </a:pPr>
                      <a:r>
                        <a:rPr lang="en-US" sz="1000" u="none" strike="noStrike" cap="none">
                          <a:solidFill>
                            <a:srgbClr val="595959"/>
                          </a:solidFill>
                          <a:latin typeface="Arial"/>
                          <a:ea typeface="Arial"/>
                          <a:cs typeface="Arial"/>
                          <a:sym typeface="Arial"/>
                        </a:rPr>
                        <a:t>Prestaciones patronales </a:t>
                      </a:r>
                      <a:endParaRPr/>
                    </a:p>
                    <a:p>
                      <a:pPr marL="182880" marR="0" lvl="0" indent="-170180" algn="l" rtl="0">
                        <a:lnSpc>
                          <a:spcPct val="100000"/>
                        </a:lnSpc>
                        <a:spcBef>
                          <a:spcPts val="100"/>
                        </a:spcBef>
                        <a:spcAft>
                          <a:spcPts val="0"/>
                        </a:spcAft>
                        <a:buClr>
                          <a:srgbClr val="595959"/>
                        </a:buClr>
                        <a:buSzPts val="800"/>
                        <a:buFont typeface="Arial"/>
                        <a:buChar char="•"/>
                      </a:pPr>
                      <a:r>
                        <a:rPr lang="en-US" sz="800" u="none" strike="noStrike" cap="none">
                          <a:solidFill>
                            <a:srgbClr val="595959"/>
                          </a:solidFill>
                          <a:latin typeface="Arial"/>
                          <a:ea typeface="Arial"/>
                          <a:cs typeface="Arial"/>
                          <a:sym typeface="Arial"/>
                        </a:rPr>
                        <a:t>Soluciones de seguro voluntario</a:t>
                      </a:r>
                      <a:endParaRPr sz="1200"/>
                    </a:p>
                    <a:p>
                      <a:pPr marL="182880" marR="0" lvl="0" indent="-170180" algn="l" rtl="0">
                        <a:lnSpc>
                          <a:spcPct val="100000"/>
                        </a:lnSpc>
                        <a:spcBef>
                          <a:spcPts val="100"/>
                        </a:spcBef>
                        <a:spcAft>
                          <a:spcPts val="0"/>
                        </a:spcAft>
                        <a:buClr>
                          <a:srgbClr val="595959"/>
                        </a:buClr>
                        <a:buSzPts val="800"/>
                        <a:buFont typeface="Arial"/>
                        <a:buChar char="•"/>
                      </a:pPr>
                      <a:r>
                        <a:rPr lang="en-US" sz="800" u="none" strike="noStrike" cap="none">
                          <a:solidFill>
                            <a:srgbClr val="595959"/>
                          </a:solidFill>
                          <a:latin typeface="Arial"/>
                          <a:ea typeface="Arial"/>
                          <a:cs typeface="Arial"/>
                          <a:sym typeface="Arial"/>
                        </a:rPr>
                        <a:t>Planes de jubilación</a:t>
                      </a:r>
                      <a:endParaRPr sz="1200"/>
                    </a:p>
                    <a:p>
                      <a:pPr marL="182880" marR="0" lvl="0" indent="-170180" algn="l" rtl="0">
                        <a:lnSpc>
                          <a:spcPct val="100000"/>
                        </a:lnSpc>
                        <a:spcBef>
                          <a:spcPts val="100"/>
                        </a:spcBef>
                        <a:spcAft>
                          <a:spcPts val="0"/>
                        </a:spcAft>
                        <a:buClr>
                          <a:srgbClr val="595959"/>
                        </a:buClr>
                        <a:buSzPts val="800"/>
                        <a:buFont typeface="Arial"/>
                        <a:buChar char="•"/>
                      </a:pPr>
                      <a:r>
                        <a:rPr lang="en-US" sz="800" u="none" strike="noStrike" cap="none">
                          <a:solidFill>
                            <a:srgbClr val="595959"/>
                          </a:solidFill>
                          <a:latin typeface="Arial"/>
                          <a:ea typeface="Arial"/>
                          <a:cs typeface="Arial"/>
                          <a:sym typeface="Arial"/>
                        </a:rPr>
                        <a:t>Productos de vida individual</a:t>
                      </a:r>
                      <a:endParaRPr sz="1200"/>
                    </a:p>
                    <a:p>
                      <a:pPr marL="182880" marR="0" lvl="0" indent="-170180" algn="l" rtl="0">
                        <a:lnSpc>
                          <a:spcPct val="100000"/>
                        </a:lnSpc>
                        <a:spcBef>
                          <a:spcPts val="100"/>
                        </a:spcBef>
                        <a:spcAft>
                          <a:spcPts val="0"/>
                        </a:spcAft>
                        <a:buClr>
                          <a:srgbClr val="595959"/>
                        </a:buClr>
                        <a:buSzPts val="800"/>
                        <a:buFont typeface="Arial"/>
                        <a:buChar char="•"/>
                      </a:pPr>
                      <a:r>
                        <a:rPr lang="en-US" sz="800" u="none" strike="noStrike" cap="none">
                          <a:solidFill>
                            <a:srgbClr val="595959"/>
                          </a:solidFill>
                          <a:latin typeface="Arial"/>
                          <a:ea typeface="Arial"/>
                          <a:cs typeface="Arial"/>
                          <a:sym typeface="Arial"/>
                        </a:rPr>
                        <a:t>Otras coberturas de seguro: Discapacidad, cuidados a largo plazo (LTC)</a:t>
                      </a:r>
                      <a:endParaRPr sz="1200"/>
                    </a:p>
                    <a:p>
                      <a:pPr marL="182880" marR="0" lvl="0" indent="-170180" algn="l" rtl="0">
                        <a:lnSpc>
                          <a:spcPct val="100000"/>
                        </a:lnSpc>
                        <a:spcBef>
                          <a:spcPts val="100"/>
                        </a:spcBef>
                        <a:spcAft>
                          <a:spcPts val="0"/>
                        </a:spcAft>
                        <a:buClr>
                          <a:srgbClr val="595959"/>
                        </a:buClr>
                        <a:buSzPts val="800"/>
                        <a:buFont typeface="Arial"/>
                        <a:buChar char="•"/>
                      </a:pPr>
                      <a:r>
                        <a:rPr lang="en-US" sz="800" u="none" strike="noStrike" cap="none">
                          <a:solidFill>
                            <a:srgbClr val="595959"/>
                          </a:solidFill>
                          <a:latin typeface="Arial"/>
                          <a:ea typeface="Arial"/>
                          <a:cs typeface="Arial"/>
                          <a:sym typeface="Arial"/>
                        </a:rPr>
                        <a:t>Productos de renta vitalicia</a:t>
                      </a:r>
                      <a:endParaRPr sz="1200"/>
                    </a:p>
                    <a:p>
                      <a:pPr marL="182880" marR="0" lvl="0" indent="-170180" algn="l" rtl="0">
                        <a:lnSpc>
                          <a:spcPct val="100000"/>
                        </a:lnSpc>
                        <a:spcBef>
                          <a:spcPts val="100"/>
                        </a:spcBef>
                        <a:spcAft>
                          <a:spcPts val="0"/>
                        </a:spcAft>
                        <a:buClr>
                          <a:srgbClr val="595959"/>
                        </a:buClr>
                        <a:buSzPts val="800"/>
                        <a:buFont typeface="Arial"/>
                        <a:buChar char="•"/>
                      </a:pPr>
                      <a:r>
                        <a:rPr lang="en-US" sz="800" u="none" strike="noStrike" cap="none">
                          <a:solidFill>
                            <a:srgbClr val="595959"/>
                          </a:solidFill>
                          <a:latin typeface="Arial"/>
                          <a:ea typeface="Arial"/>
                          <a:cs typeface="Arial"/>
                          <a:sym typeface="Arial"/>
                        </a:rPr>
                        <a:t>Productos de inversión, gestión de activos</a:t>
                      </a:r>
                      <a:endParaRPr sz="12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433" name="Google Shape;433;p17"/>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rmAutofit fontScale="90000"/>
          </a:bodyPr>
          <a:lstStyle/>
          <a:p>
            <a:pPr marL="0" lvl="0" indent="0" algn="l" rtl="0">
              <a:lnSpc>
                <a:spcPct val="80000"/>
              </a:lnSpc>
              <a:spcBef>
                <a:spcPts val="0"/>
              </a:spcBef>
              <a:spcAft>
                <a:spcPts val="0"/>
              </a:spcAft>
              <a:buClr>
                <a:schemeClr val="accent3"/>
              </a:buClr>
              <a:buSzPct val="100000"/>
              <a:buFont typeface="Arial"/>
              <a:buNone/>
            </a:pPr>
            <a:r>
              <a:rPr lang="en-US"/>
              <a:t>Consideraciones adicionales para una planificación holística</a:t>
            </a:r>
            <a:endParaRPr/>
          </a:p>
        </p:txBody>
      </p:sp>
      <p:grpSp>
        <p:nvGrpSpPr>
          <p:cNvPr id="434" name="Google Shape;434;p17"/>
          <p:cNvGrpSpPr/>
          <p:nvPr/>
        </p:nvGrpSpPr>
        <p:grpSpPr>
          <a:xfrm>
            <a:off x="1003825" y="1285101"/>
            <a:ext cx="653359" cy="767872"/>
            <a:chOff x="1520692" y="1332726"/>
            <a:chExt cx="653359" cy="767872"/>
          </a:xfrm>
        </p:grpSpPr>
        <p:sp>
          <p:nvSpPr>
            <p:cNvPr id="435" name="Google Shape;435;p17"/>
            <p:cNvSpPr/>
            <p:nvPr/>
          </p:nvSpPr>
          <p:spPr>
            <a:xfrm>
              <a:off x="1520692" y="1332726"/>
              <a:ext cx="653359" cy="653359"/>
            </a:xfrm>
            <a:prstGeom prst="ellipse">
              <a:avLst/>
            </a:prstGeom>
            <a:solidFill>
              <a:srgbClr val="FFFFFF"/>
            </a:soli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68C6D"/>
                </a:buClr>
                <a:buSzPts val="1800"/>
                <a:buFont typeface="Arial"/>
                <a:buNone/>
              </a:pPr>
              <a:r>
                <a:rPr lang="en-US" sz="1800" b="1" i="0" u="none" strike="noStrike" cap="none">
                  <a:solidFill>
                    <a:srgbClr val="968C6D"/>
                  </a:solidFill>
                  <a:latin typeface="Arial"/>
                  <a:ea typeface="Arial"/>
                  <a:cs typeface="Arial"/>
                  <a:sym typeface="Arial"/>
                </a:rPr>
                <a:t> </a:t>
              </a:r>
              <a:endParaRPr/>
            </a:p>
          </p:txBody>
        </p:sp>
        <p:sp>
          <p:nvSpPr>
            <p:cNvPr id="436" name="Google Shape;436;p17"/>
            <p:cNvSpPr/>
            <p:nvPr/>
          </p:nvSpPr>
          <p:spPr>
            <a:xfrm rot="10800000" flipH="1">
              <a:off x="1774333" y="1981183"/>
              <a:ext cx="146076" cy="119415"/>
            </a:xfrm>
            <a:prstGeom prst="triangl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37" name="Google Shape;437;p17"/>
            <p:cNvPicPr preferRelativeResize="0"/>
            <p:nvPr/>
          </p:nvPicPr>
          <p:blipFill rotWithShape="1">
            <a:blip r:embed="rId3">
              <a:alphaModFix/>
            </a:blip>
            <a:srcRect/>
            <a:stretch/>
          </p:blipFill>
          <p:spPr>
            <a:xfrm>
              <a:off x="1661203" y="1473238"/>
              <a:ext cx="372339" cy="372337"/>
            </a:xfrm>
            <a:prstGeom prst="rect">
              <a:avLst/>
            </a:prstGeom>
            <a:noFill/>
            <a:ln>
              <a:noFill/>
            </a:ln>
          </p:spPr>
        </p:pic>
      </p:grpSp>
      <p:grpSp>
        <p:nvGrpSpPr>
          <p:cNvPr id="438" name="Google Shape;438;p17"/>
          <p:cNvGrpSpPr/>
          <p:nvPr/>
        </p:nvGrpSpPr>
        <p:grpSpPr>
          <a:xfrm>
            <a:off x="3095617" y="1285101"/>
            <a:ext cx="653359" cy="767872"/>
            <a:chOff x="3326994" y="1332726"/>
            <a:chExt cx="653359" cy="767872"/>
          </a:xfrm>
        </p:grpSpPr>
        <p:sp>
          <p:nvSpPr>
            <p:cNvPr id="439" name="Google Shape;439;p17"/>
            <p:cNvSpPr/>
            <p:nvPr/>
          </p:nvSpPr>
          <p:spPr>
            <a:xfrm>
              <a:off x="3326994" y="1332726"/>
              <a:ext cx="653359" cy="653359"/>
            </a:xfrm>
            <a:prstGeom prst="ellipse">
              <a:avLst/>
            </a:prstGeom>
            <a:solidFill>
              <a:srgbClr val="FFFFFF"/>
            </a:soli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68C6D"/>
                </a:buClr>
                <a:buSzPts val="1800"/>
                <a:buFont typeface="Arial"/>
                <a:buNone/>
              </a:pPr>
              <a:r>
                <a:rPr lang="en-US" sz="1800" b="1" i="0" u="none" strike="noStrike" cap="none">
                  <a:solidFill>
                    <a:srgbClr val="968C6D"/>
                  </a:solidFill>
                  <a:latin typeface="Arial"/>
                  <a:ea typeface="Arial"/>
                  <a:cs typeface="Arial"/>
                  <a:sym typeface="Arial"/>
                </a:rPr>
                <a:t> </a:t>
              </a:r>
              <a:endParaRPr/>
            </a:p>
          </p:txBody>
        </p:sp>
        <p:sp>
          <p:nvSpPr>
            <p:cNvPr id="440" name="Google Shape;440;p17"/>
            <p:cNvSpPr/>
            <p:nvPr/>
          </p:nvSpPr>
          <p:spPr>
            <a:xfrm rot="10800000" flipH="1">
              <a:off x="3580635" y="1981183"/>
              <a:ext cx="146076" cy="119415"/>
            </a:xfrm>
            <a:prstGeom prst="triangl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1" name="Google Shape;441;p17"/>
            <p:cNvPicPr preferRelativeResize="0"/>
            <p:nvPr/>
          </p:nvPicPr>
          <p:blipFill rotWithShape="1">
            <a:blip r:embed="rId4">
              <a:alphaModFix/>
            </a:blip>
            <a:srcRect/>
            <a:stretch/>
          </p:blipFill>
          <p:spPr>
            <a:xfrm>
              <a:off x="3432666" y="1438398"/>
              <a:ext cx="442015" cy="442015"/>
            </a:xfrm>
            <a:prstGeom prst="rect">
              <a:avLst/>
            </a:prstGeom>
            <a:noFill/>
            <a:ln>
              <a:noFill/>
            </a:ln>
          </p:spPr>
        </p:pic>
      </p:grpSp>
      <p:grpSp>
        <p:nvGrpSpPr>
          <p:cNvPr id="442" name="Google Shape;442;p17"/>
          <p:cNvGrpSpPr/>
          <p:nvPr/>
        </p:nvGrpSpPr>
        <p:grpSpPr>
          <a:xfrm>
            <a:off x="5187409" y="1285101"/>
            <a:ext cx="653359" cy="767872"/>
            <a:chOff x="5104780" y="1332726"/>
            <a:chExt cx="653359" cy="767872"/>
          </a:xfrm>
        </p:grpSpPr>
        <p:sp>
          <p:nvSpPr>
            <p:cNvPr id="443" name="Google Shape;443;p17"/>
            <p:cNvSpPr/>
            <p:nvPr/>
          </p:nvSpPr>
          <p:spPr>
            <a:xfrm>
              <a:off x="5104780" y="1332726"/>
              <a:ext cx="653359" cy="653359"/>
            </a:xfrm>
            <a:prstGeom prst="ellipse">
              <a:avLst/>
            </a:prstGeom>
            <a:solidFill>
              <a:srgbClr val="FFFFFF"/>
            </a:soli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68C6D"/>
                </a:buClr>
                <a:buSzPts val="1800"/>
                <a:buFont typeface="Arial"/>
                <a:buNone/>
              </a:pPr>
              <a:r>
                <a:rPr lang="en-US" sz="1800" b="1" i="0" u="none" strike="noStrike" cap="none">
                  <a:solidFill>
                    <a:srgbClr val="968C6D"/>
                  </a:solidFill>
                  <a:latin typeface="Arial"/>
                  <a:ea typeface="Arial"/>
                  <a:cs typeface="Arial"/>
                  <a:sym typeface="Arial"/>
                </a:rPr>
                <a:t> </a:t>
              </a:r>
              <a:endParaRPr/>
            </a:p>
          </p:txBody>
        </p:sp>
        <p:sp>
          <p:nvSpPr>
            <p:cNvPr id="444" name="Google Shape;444;p17"/>
            <p:cNvSpPr/>
            <p:nvPr/>
          </p:nvSpPr>
          <p:spPr>
            <a:xfrm rot="10800000" flipH="1">
              <a:off x="5358421" y="1981183"/>
              <a:ext cx="146076" cy="119415"/>
            </a:xfrm>
            <a:prstGeom prst="triangl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5" name="Google Shape;445;p17"/>
            <p:cNvPicPr preferRelativeResize="0"/>
            <p:nvPr/>
          </p:nvPicPr>
          <p:blipFill rotWithShape="1">
            <a:blip r:embed="rId5">
              <a:alphaModFix/>
            </a:blip>
            <a:srcRect/>
            <a:stretch/>
          </p:blipFill>
          <p:spPr>
            <a:xfrm>
              <a:off x="5263388" y="1465648"/>
              <a:ext cx="350400" cy="377851"/>
            </a:xfrm>
            <a:prstGeom prst="rect">
              <a:avLst/>
            </a:prstGeom>
            <a:noFill/>
            <a:ln>
              <a:noFill/>
            </a:ln>
          </p:spPr>
        </p:pic>
      </p:grpSp>
      <p:grpSp>
        <p:nvGrpSpPr>
          <p:cNvPr id="446" name="Google Shape;446;p17"/>
          <p:cNvGrpSpPr/>
          <p:nvPr/>
        </p:nvGrpSpPr>
        <p:grpSpPr>
          <a:xfrm>
            <a:off x="7279200" y="1285101"/>
            <a:ext cx="653359" cy="767872"/>
            <a:chOff x="6745800" y="1332726"/>
            <a:chExt cx="653359" cy="767872"/>
          </a:xfrm>
        </p:grpSpPr>
        <p:sp>
          <p:nvSpPr>
            <p:cNvPr id="447" name="Google Shape;447;p17"/>
            <p:cNvSpPr/>
            <p:nvPr/>
          </p:nvSpPr>
          <p:spPr>
            <a:xfrm>
              <a:off x="6745800" y="1332726"/>
              <a:ext cx="653359" cy="653359"/>
            </a:xfrm>
            <a:prstGeom prst="ellipse">
              <a:avLst/>
            </a:prstGeom>
            <a:solidFill>
              <a:srgbClr val="FFFFFF"/>
            </a:soli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68C6D"/>
                </a:buClr>
                <a:buSzPts val="1800"/>
                <a:buFont typeface="Arial"/>
                <a:buNone/>
              </a:pPr>
              <a:r>
                <a:rPr lang="en-US" sz="1800" b="1" i="0" u="none" strike="noStrike" cap="none">
                  <a:solidFill>
                    <a:srgbClr val="968C6D"/>
                  </a:solidFill>
                  <a:latin typeface="Arial"/>
                  <a:ea typeface="Arial"/>
                  <a:cs typeface="Arial"/>
                  <a:sym typeface="Arial"/>
                </a:rPr>
                <a:t> </a:t>
              </a:r>
              <a:endParaRPr/>
            </a:p>
          </p:txBody>
        </p:sp>
        <p:sp>
          <p:nvSpPr>
            <p:cNvPr id="448" name="Google Shape;448;p17"/>
            <p:cNvSpPr/>
            <p:nvPr/>
          </p:nvSpPr>
          <p:spPr>
            <a:xfrm rot="10800000" flipH="1">
              <a:off x="6999442" y="1981183"/>
              <a:ext cx="146076" cy="119415"/>
            </a:xfrm>
            <a:prstGeom prst="triangl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9" name="Google Shape;449;p17"/>
            <p:cNvPicPr preferRelativeResize="0"/>
            <p:nvPr/>
          </p:nvPicPr>
          <p:blipFill rotWithShape="1">
            <a:blip r:embed="rId6">
              <a:alphaModFix/>
            </a:blip>
            <a:srcRect/>
            <a:stretch/>
          </p:blipFill>
          <p:spPr>
            <a:xfrm>
              <a:off x="6876159" y="1465381"/>
              <a:ext cx="392641" cy="392641"/>
            </a:xfrm>
            <a:prstGeom prst="rect">
              <a:avLst/>
            </a:prstGeom>
            <a:noFill/>
            <a:ln>
              <a:noFill/>
            </a:ln>
          </p:spPr>
        </p:pic>
      </p:grpSp>
      <p:sp>
        <p:nvSpPr>
          <p:cNvPr id="450" name="Google Shape;450;p17"/>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18"/>
          <p:cNvPicPr preferRelativeResize="0"/>
          <p:nvPr/>
        </p:nvPicPr>
        <p:blipFill rotWithShape="1">
          <a:blip r:embed="rId3">
            <a:alphaModFix/>
          </a:blip>
          <a:srcRect l="31523" t="381" r="5737" b="4622"/>
          <a:stretch/>
        </p:blipFill>
        <p:spPr>
          <a:xfrm>
            <a:off x="1" y="1242883"/>
            <a:ext cx="3241964" cy="3777173"/>
          </a:xfrm>
          <a:prstGeom prst="rect">
            <a:avLst/>
          </a:prstGeom>
          <a:noFill/>
          <a:ln>
            <a:noFill/>
          </a:ln>
        </p:spPr>
      </p:pic>
      <p:sp>
        <p:nvSpPr>
          <p:cNvPr id="457" name="Google Shape;457;p18"/>
          <p:cNvSpPr/>
          <p:nvPr/>
        </p:nvSpPr>
        <p:spPr>
          <a:xfrm>
            <a:off x="390525" y="5121615"/>
            <a:ext cx="8339138" cy="793890"/>
          </a:xfrm>
          <a:prstGeom prst="rect">
            <a:avLst/>
          </a:prstGeom>
          <a:noFill/>
          <a:ln w="1905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solidFill>
                  <a:srgbClr val="595959"/>
                </a:solidFill>
                <a:latin typeface="Arial"/>
                <a:ea typeface="Arial"/>
                <a:cs typeface="Arial"/>
                <a:sym typeface="Arial"/>
              </a:rPr>
              <a:t>Las cuentas ABLE pueden ser una gran opción, incluso para quienes no reciben asistencia pública. También pueden ser un tremendo complemento a un fideicomiso para necesidades especiales. </a:t>
            </a:r>
            <a:endParaRPr sz="1200"/>
          </a:p>
          <a:p>
            <a:pPr marL="0" marR="0" lvl="0" indent="0" algn="ctr" rtl="0">
              <a:spcBef>
                <a:spcPts val="0"/>
              </a:spcBef>
              <a:spcAft>
                <a:spcPts val="0"/>
              </a:spcAft>
              <a:buNone/>
            </a:pPr>
            <a:r>
              <a:rPr lang="en-US">
                <a:solidFill>
                  <a:srgbClr val="595959"/>
                </a:solidFill>
                <a:latin typeface="Arial"/>
                <a:ea typeface="Arial"/>
                <a:cs typeface="Arial"/>
                <a:sym typeface="Arial"/>
              </a:rPr>
              <a:t>Visite Voyacares.com/ABLE para obtener más información.</a:t>
            </a:r>
            <a:endParaRPr sz="1200"/>
          </a:p>
        </p:txBody>
      </p:sp>
      <p:sp>
        <p:nvSpPr>
          <p:cNvPr id="458" name="Google Shape;458;p18"/>
          <p:cNvSpPr/>
          <p:nvPr/>
        </p:nvSpPr>
        <p:spPr>
          <a:xfrm>
            <a:off x="3315855" y="1242883"/>
            <a:ext cx="5828145" cy="377717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18"/>
          <p:cNvSpPr txBox="1">
            <a:spLocks noGrp="1"/>
          </p:cNvSpPr>
          <p:nvPr>
            <p:ph type="title"/>
          </p:nvPr>
        </p:nvSpPr>
        <p:spPr>
          <a:xfrm>
            <a:off x="393699" y="356989"/>
            <a:ext cx="8335963"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La Ley Stephen Beck, Jr. Ley ABLE </a:t>
            </a:r>
            <a:br>
              <a:rPr lang="en-US"/>
            </a:br>
            <a:r>
              <a:rPr lang="en-US"/>
              <a:t>(Conseguir una mejor experiencia vital)</a:t>
            </a:r>
            <a:endParaRPr/>
          </a:p>
        </p:txBody>
      </p:sp>
      <p:sp>
        <p:nvSpPr>
          <p:cNvPr id="460" name="Google Shape;460;p18"/>
          <p:cNvSpPr txBox="1">
            <a:spLocks noGrp="1"/>
          </p:cNvSpPr>
          <p:nvPr>
            <p:ph type="body" idx="4294967295"/>
          </p:nvPr>
        </p:nvSpPr>
        <p:spPr>
          <a:xfrm>
            <a:off x="3408218" y="1286127"/>
            <a:ext cx="5321445" cy="364841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accent3"/>
              </a:buClr>
              <a:buSzPts val="1600"/>
              <a:buNone/>
            </a:pPr>
            <a:r>
              <a:rPr lang="en-US" sz="1600" b="1">
                <a:solidFill>
                  <a:schemeClr val="accent3"/>
                </a:solidFill>
                <a:latin typeface="Arial"/>
                <a:ea typeface="Arial"/>
                <a:cs typeface="Arial"/>
                <a:sym typeface="Arial"/>
              </a:rPr>
              <a:t>Cuentas ABLE:</a:t>
            </a:r>
            <a:endParaRPr/>
          </a:p>
          <a:p>
            <a:pPr marL="228600" lvl="0" indent="-215900" algn="l" rtl="0">
              <a:spcBef>
                <a:spcPts val="200"/>
              </a:spcBef>
              <a:spcAft>
                <a:spcPts val="0"/>
              </a:spcAft>
              <a:buClr>
                <a:srgbClr val="595959"/>
              </a:buClr>
              <a:buSzPts val="1200"/>
              <a:buFont typeface="Arial"/>
              <a:buChar char="•"/>
            </a:pPr>
            <a:r>
              <a:rPr lang="en-US" sz="1200">
                <a:solidFill>
                  <a:srgbClr val="595959"/>
                </a:solidFill>
                <a:latin typeface="Arial"/>
                <a:ea typeface="Arial"/>
                <a:cs typeface="Arial"/>
                <a:sym typeface="Arial"/>
              </a:rPr>
              <a:t>Los activos y las distribuciones para gastos de discapacidad cualificados no se tendrán en cuenta o recibirán un trato especial a la hora de determinar el derecho a la mayoría de las prestaciones federales condicionadas a los recursos.</a:t>
            </a:r>
            <a:endParaRPr sz="1400">
              <a:solidFill>
                <a:srgbClr val="595959"/>
              </a:solidFill>
              <a:latin typeface="Arial"/>
              <a:ea typeface="Arial"/>
              <a:cs typeface="Arial"/>
              <a:sym typeface="Arial"/>
            </a:endParaRPr>
          </a:p>
          <a:p>
            <a:pPr marL="228600" lvl="0" indent="-215900" algn="l" rtl="0">
              <a:spcBef>
                <a:spcPts val="200"/>
              </a:spcBef>
              <a:spcAft>
                <a:spcPts val="0"/>
              </a:spcAft>
              <a:buClr>
                <a:srgbClr val="595959"/>
              </a:buClr>
              <a:buSzPts val="1200"/>
              <a:buFont typeface="Arial"/>
              <a:buChar char="•"/>
            </a:pPr>
            <a:r>
              <a:rPr lang="en-US" sz="1200">
                <a:solidFill>
                  <a:srgbClr val="595959"/>
                </a:solidFill>
                <a:latin typeface="Arial"/>
                <a:ea typeface="Arial"/>
                <a:cs typeface="Arial"/>
                <a:sym typeface="Arial"/>
              </a:rPr>
              <a:t>Opciones de ahorro establecidas por el Estado que proporcionan más independencia a las personas con discapacidad y necesidades especiales.</a:t>
            </a:r>
            <a:endParaRPr sz="2600"/>
          </a:p>
          <a:p>
            <a:pPr marL="228600" lvl="0" indent="-215900" algn="l" rtl="0">
              <a:spcBef>
                <a:spcPts val="200"/>
              </a:spcBef>
              <a:spcAft>
                <a:spcPts val="0"/>
              </a:spcAft>
              <a:buClr>
                <a:srgbClr val="595959"/>
              </a:buClr>
              <a:buSzPts val="1200"/>
              <a:buFont typeface="Arial"/>
              <a:buChar char="•"/>
            </a:pPr>
            <a:r>
              <a:rPr lang="en-US" sz="1200">
                <a:solidFill>
                  <a:srgbClr val="595959"/>
                </a:solidFill>
                <a:latin typeface="Arial"/>
                <a:ea typeface="Arial"/>
                <a:cs typeface="Arial"/>
                <a:sym typeface="Arial"/>
              </a:rPr>
              <a:t>Disponible en todos los estados</a:t>
            </a:r>
            <a:endParaRPr sz="2600"/>
          </a:p>
          <a:p>
            <a:pPr marL="228600" lvl="0" indent="-215900" algn="l" rtl="0">
              <a:spcBef>
                <a:spcPts val="200"/>
              </a:spcBef>
              <a:spcAft>
                <a:spcPts val="0"/>
              </a:spcAft>
              <a:buClr>
                <a:srgbClr val="595959"/>
              </a:buClr>
              <a:buSzPts val="1200"/>
              <a:buFont typeface="Arial"/>
              <a:buChar char="•"/>
            </a:pPr>
            <a:r>
              <a:rPr lang="en-US" sz="1200">
                <a:solidFill>
                  <a:srgbClr val="595959"/>
                </a:solidFill>
                <a:latin typeface="Arial"/>
                <a:ea typeface="Arial"/>
                <a:cs typeface="Arial"/>
                <a:sym typeface="Arial"/>
              </a:rPr>
              <a:t>Pueden optar a esta ayuda las personas que perciben SSI o Medicaid o que cumplen la definición de discapacidad de la Seguridad Social y cuya discapacidad comenzó antes de los 26 años. </a:t>
            </a:r>
            <a:endParaRPr sz="2600"/>
          </a:p>
          <a:p>
            <a:pPr marL="228600" lvl="0" indent="-215900" algn="l" rtl="0">
              <a:spcBef>
                <a:spcPts val="200"/>
              </a:spcBef>
              <a:spcAft>
                <a:spcPts val="0"/>
              </a:spcAft>
              <a:buClr>
                <a:srgbClr val="595959"/>
              </a:buClr>
              <a:buSzPts val="1200"/>
              <a:buFont typeface="Arial"/>
              <a:buChar char="•"/>
            </a:pPr>
            <a:r>
              <a:rPr lang="en-US" sz="1200">
                <a:solidFill>
                  <a:srgbClr val="595959"/>
                </a:solidFill>
                <a:latin typeface="Arial"/>
                <a:ea typeface="Arial"/>
                <a:cs typeface="Arial"/>
                <a:sym typeface="Arial"/>
              </a:rPr>
              <a:t>Recibir un tratamiento fiscal federal preferente</a:t>
            </a:r>
            <a:endParaRPr sz="2600"/>
          </a:p>
          <a:p>
            <a:pPr marL="228600" lvl="0" indent="-215900" algn="l" rtl="0">
              <a:spcBef>
                <a:spcPts val="200"/>
              </a:spcBef>
              <a:spcAft>
                <a:spcPts val="0"/>
              </a:spcAft>
              <a:buClr>
                <a:srgbClr val="595959"/>
              </a:buClr>
              <a:buSzPts val="1200"/>
              <a:buFont typeface="Arial"/>
              <a:buChar char="•"/>
            </a:pPr>
            <a:r>
              <a:rPr lang="en-US" sz="1200">
                <a:solidFill>
                  <a:srgbClr val="595959"/>
                </a:solidFill>
                <a:latin typeface="Arial"/>
                <a:ea typeface="Arial"/>
                <a:cs typeface="Arial"/>
                <a:sym typeface="Arial"/>
              </a:rPr>
              <a:t>Permitir ahorrar para gastos relacionados con la discapacidad sin poner en peligro el derecho a las prestaciones.</a:t>
            </a:r>
            <a:endParaRPr sz="2600"/>
          </a:p>
          <a:p>
            <a:pPr marL="228600" lvl="0" indent="-215900" algn="l" rtl="0">
              <a:spcBef>
                <a:spcPts val="200"/>
              </a:spcBef>
              <a:spcAft>
                <a:spcPts val="0"/>
              </a:spcAft>
              <a:buClr>
                <a:srgbClr val="595959"/>
              </a:buClr>
              <a:buSzPts val="1200"/>
              <a:buFont typeface="Arial"/>
              <a:buChar char="•"/>
            </a:pPr>
            <a:r>
              <a:rPr lang="en-US" sz="1200">
                <a:solidFill>
                  <a:srgbClr val="595959"/>
                </a:solidFill>
                <a:latin typeface="Arial"/>
                <a:ea typeface="Arial"/>
                <a:cs typeface="Arial"/>
                <a:sym typeface="Arial"/>
              </a:rPr>
              <a:t>Puede estar sujeto al reembolso de Medicaid</a:t>
            </a:r>
            <a:endParaRPr sz="2600"/>
          </a:p>
          <a:p>
            <a:pPr marL="228600" lvl="0" indent="-215900" algn="l" rtl="0">
              <a:spcBef>
                <a:spcPts val="200"/>
              </a:spcBef>
              <a:spcAft>
                <a:spcPts val="0"/>
              </a:spcAft>
              <a:buClr>
                <a:srgbClr val="595959"/>
              </a:buClr>
              <a:buSzPts val="1200"/>
              <a:buFont typeface="Arial"/>
              <a:buChar char="•"/>
            </a:pPr>
            <a:r>
              <a:rPr lang="en-US" sz="1200">
                <a:solidFill>
                  <a:srgbClr val="595959"/>
                </a:solidFill>
                <a:latin typeface="Arial"/>
                <a:ea typeface="Arial"/>
                <a:cs typeface="Arial"/>
                <a:sym typeface="Arial"/>
              </a:rPr>
              <a:t>Los activos y gastos cualificados por discapacidad no se tendrán en cuenta a la hora de determinar el derecho a la ayuda.</a:t>
            </a:r>
            <a:endParaRPr sz="2600"/>
          </a:p>
        </p:txBody>
      </p:sp>
      <p:sp>
        <p:nvSpPr>
          <p:cNvPr id="461" name="Google Shape;461;p18"/>
          <p:cNvSpPr/>
          <p:nvPr/>
        </p:nvSpPr>
        <p:spPr>
          <a:xfrm>
            <a:off x="390525" y="6017064"/>
            <a:ext cx="6437687" cy="138499"/>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None/>
            </a:pPr>
            <a:r>
              <a:rPr lang="en-US" sz="900" b="0" i="0" u="none" strike="noStrike" cap="none">
                <a:solidFill>
                  <a:srgbClr val="595959"/>
                </a:solidFill>
                <a:latin typeface="Arial"/>
                <a:ea typeface="Arial"/>
                <a:cs typeface="Arial"/>
                <a:sym typeface="Arial"/>
              </a:rPr>
              <a:t>Fuente: Instituto Nacional de Discapacidad (http://www.realeconomicimpact.org/) </a:t>
            </a:r>
            <a:endParaRPr/>
          </a:p>
        </p:txBody>
      </p:sp>
      <p:sp>
        <p:nvSpPr>
          <p:cNvPr id="462" name="Google Shape;462;p18"/>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9"/>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Prestaciones a los empleados </a:t>
            </a:r>
            <a:endParaRPr/>
          </a:p>
        </p:txBody>
      </p:sp>
      <p:grpSp>
        <p:nvGrpSpPr>
          <p:cNvPr id="469" name="Google Shape;469;p19"/>
          <p:cNvGrpSpPr/>
          <p:nvPr/>
        </p:nvGrpSpPr>
        <p:grpSpPr>
          <a:xfrm>
            <a:off x="393700" y="1889911"/>
            <a:ext cx="8335873" cy="3640883"/>
            <a:chOff x="4689386" y="1828800"/>
            <a:chExt cx="4037507" cy="3640883"/>
          </a:xfrm>
        </p:grpSpPr>
        <p:sp>
          <p:nvSpPr>
            <p:cNvPr id="470" name="Google Shape;470;p19"/>
            <p:cNvSpPr/>
            <p:nvPr/>
          </p:nvSpPr>
          <p:spPr>
            <a:xfrm>
              <a:off x="4689386" y="1828800"/>
              <a:ext cx="1271016" cy="1700784"/>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Considere cuidadosamente a quién nombra beneficiario</a:t>
              </a:r>
              <a:endParaRPr/>
            </a:p>
          </p:txBody>
        </p:sp>
        <p:sp>
          <p:nvSpPr>
            <p:cNvPr id="471" name="Google Shape;471;p19"/>
            <p:cNvSpPr/>
            <p:nvPr/>
          </p:nvSpPr>
          <p:spPr>
            <a:xfrm>
              <a:off x="6072631" y="1828800"/>
              <a:ext cx="1271016" cy="1700784"/>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Aprovecha la participación de la empresa</a:t>
              </a:r>
              <a:endParaRPr/>
            </a:p>
          </p:txBody>
        </p:sp>
        <p:sp>
          <p:nvSpPr>
            <p:cNvPr id="472" name="Google Shape;472;p19"/>
            <p:cNvSpPr/>
            <p:nvPr/>
          </p:nvSpPr>
          <p:spPr>
            <a:xfrm>
              <a:off x="7455877" y="1828800"/>
              <a:ext cx="1271016" cy="1700784"/>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Añade capas de protección financiera con un seguro de vida</a:t>
              </a:r>
              <a:endParaRPr/>
            </a:p>
          </p:txBody>
        </p:sp>
        <p:sp>
          <p:nvSpPr>
            <p:cNvPr id="473" name="Google Shape;473;p19"/>
            <p:cNvSpPr/>
            <p:nvPr/>
          </p:nvSpPr>
          <p:spPr>
            <a:xfrm>
              <a:off x="4689386" y="3502152"/>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74" name="Google Shape;474;p19"/>
            <p:cNvSpPr/>
            <p:nvPr/>
          </p:nvSpPr>
          <p:spPr>
            <a:xfrm>
              <a:off x="6072631" y="3502152"/>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75" name="Google Shape;475;p19"/>
            <p:cNvSpPr/>
            <p:nvPr/>
          </p:nvSpPr>
          <p:spPr>
            <a:xfrm>
              <a:off x="7455877" y="3502152"/>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76" name="Google Shape;476;p19"/>
            <p:cNvSpPr/>
            <p:nvPr/>
          </p:nvSpPr>
          <p:spPr>
            <a:xfrm>
              <a:off x="4689386" y="1828800"/>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77" name="Google Shape;477;p19"/>
            <p:cNvSpPr/>
            <p:nvPr/>
          </p:nvSpPr>
          <p:spPr>
            <a:xfrm>
              <a:off x="6072631" y="1828800"/>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78" name="Google Shape;478;p19"/>
            <p:cNvSpPr/>
            <p:nvPr/>
          </p:nvSpPr>
          <p:spPr>
            <a:xfrm>
              <a:off x="7455877" y="1828800"/>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79" name="Google Shape;479;p19"/>
            <p:cNvSpPr/>
            <p:nvPr/>
          </p:nvSpPr>
          <p:spPr>
            <a:xfrm>
              <a:off x="4689386" y="3768017"/>
              <a:ext cx="1271016" cy="1701665"/>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Prepárese para lo inesperado con un seguro de invalidez de larga duración</a:t>
              </a:r>
              <a:endParaRPr/>
            </a:p>
          </p:txBody>
        </p:sp>
        <p:sp>
          <p:nvSpPr>
            <p:cNvPr id="480" name="Google Shape;480;p19"/>
            <p:cNvSpPr/>
            <p:nvPr/>
          </p:nvSpPr>
          <p:spPr>
            <a:xfrm>
              <a:off x="6072631" y="3768017"/>
              <a:ext cx="1271016" cy="1701665"/>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Amplíe su apoyo con el programa de asistencia al empleado (EAP)</a:t>
              </a:r>
              <a:endParaRPr/>
            </a:p>
          </p:txBody>
        </p:sp>
        <p:sp>
          <p:nvSpPr>
            <p:cNvPr id="481" name="Google Shape;481;p19"/>
            <p:cNvSpPr/>
            <p:nvPr/>
          </p:nvSpPr>
          <p:spPr>
            <a:xfrm>
              <a:off x="7455877" y="3768017"/>
              <a:ext cx="1271016" cy="1701665"/>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Ahorre dinero hoy mismo con las cuentas de gastos sanitarios</a:t>
              </a:r>
              <a:endParaRPr/>
            </a:p>
          </p:txBody>
        </p:sp>
        <p:sp>
          <p:nvSpPr>
            <p:cNvPr id="482" name="Google Shape;482;p19"/>
            <p:cNvSpPr/>
            <p:nvPr/>
          </p:nvSpPr>
          <p:spPr>
            <a:xfrm>
              <a:off x="4689386" y="5442251"/>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83" name="Google Shape;483;p19"/>
            <p:cNvSpPr/>
            <p:nvPr/>
          </p:nvSpPr>
          <p:spPr>
            <a:xfrm>
              <a:off x="6072631" y="5442251"/>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84" name="Google Shape;484;p19"/>
            <p:cNvSpPr/>
            <p:nvPr/>
          </p:nvSpPr>
          <p:spPr>
            <a:xfrm>
              <a:off x="7455877" y="5442251"/>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85" name="Google Shape;485;p19"/>
            <p:cNvSpPr/>
            <p:nvPr/>
          </p:nvSpPr>
          <p:spPr>
            <a:xfrm>
              <a:off x="4689386" y="3740585"/>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86" name="Google Shape;486;p19"/>
            <p:cNvSpPr/>
            <p:nvPr/>
          </p:nvSpPr>
          <p:spPr>
            <a:xfrm>
              <a:off x="6072631" y="3740585"/>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487" name="Google Shape;487;p19"/>
            <p:cNvSpPr/>
            <p:nvPr/>
          </p:nvSpPr>
          <p:spPr>
            <a:xfrm>
              <a:off x="7455877" y="3740585"/>
              <a:ext cx="1271016"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grpSp>
      <p:sp>
        <p:nvSpPr>
          <p:cNvPr id="488" name="Google Shape;488;p19"/>
          <p:cNvSpPr txBox="1"/>
          <p:nvPr/>
        </p:nvSpPr>
        <p:spPr>
          <a:xfrm>
            <a:off x="390335" y="1248236"/>
            <a:ext cx="8339327" cy="6463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Estrategias sencillas para ayudar a alinear las prestaciones de sus empleados con su plan financiero para necesidades especiales: </a:t>
            </a:r>
            <a:endParaRPr/>
          </a:p>
        </p:txBody>
      </p:sp>
      <p:sp>
        <p:nvSpPr>
          <p:cNvPr id="489" name="Google Shape;489;p19"/>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0"/>
          <p:cNvSpPr/>
          <p:nvPr/>
        </p:nvSpPr>
        <p:spPr>
          <a:xfrm>
            <a:off x="390585" y="1630347"/>
            <a:ext cx="4050792" cy="457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Derecho a prestaciones</a:t>
            </a:r>
            <a:endParaRPr/>
          </a:p>
        </p:txBody>
      </p:sp>
      <p:sp>
        <p:nvSpPr>
          <p:cNvPr id="496" name="Google Shape;496;p20"/>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Prestaciones públicas</a:t>
            </a:r>
            <a:endParaRPr/>
          </a:p>
        </p:txBody>
      </p:sp>
      <p:sp>
        <p:nvSpPr>
          <p:cNvPr id="497" name="Google Shape;497;p20"/>
          <p:cNvSpPr txBox="1"/>
          <p:nvPr/>
        </p:nvSpPr>
        <p:spPr>
          <a:xfrm>
            <a:off x="399210" y="2161534"/>
            <a:ext cx="4042165" cy="2062103"/>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595959"/>
              </a:buClr>
              <a:buSzPts val="1800"/>
              <a:buFont typeface="Arial"/>
              <a:buChar char="•"/>
            </a:pPr>
            <a:r>
              <a:rPr lang="en-US" sz="1800">
                <a:solidFill>
                  <a:srgbClr val="595959"/>
                </a:solidFill>
                <a:latin typeface="Arial"/>
                <a:ea typeface="Arial"/>
                <a:cs typeface="Arial"/>
                <a:sym typeface="Arial"/>
              </a:rPr>
              <a:t>Ingresos de jubilación de la Seguridad Social</a:t>
            </a:r>
            <a:endParaRPr/>
          </a:p>
          <a:p>
            <a:pPr marL="228600" marR="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Prestaciones familiares</a:t>
            </a:r>
            <a:endParaRPr/>
          </a:p>
          <a:p>
            <a:pPr marL="228600" marR="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Medicare</a:t>
            </a:r>
            <a:endParaRPr/>
          </a:p>
          <a:p>
            <a:pPr marL="228600" marR="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Seguro de invalidez de la Seguridad Social (SSDI)</a:t>
            </a:r>
            <a:endParaRPr/>
          </a:p>
          <a:p>
            <a:pPr marL="228600" marR="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Prestación de supervivencia</a:t>
            </a:r>
            <a:endParaRPr/>
          </a:p>
        </p:txBody>
      </p:sp>
      <p:sp>
        <p:nvSpPr>
          <p:cNvPr id="498" name="Google Shape;498;p20"/>
          <p:cNvSpPr/>
          <p:nvPr/>
        </p:nvSpPr>
        <p:spPr>
          <a:xfrm>
            <a:off x="4684150" y="1630347"/>
            <a:ext cx="4054140" cy="45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Asistencia pública</a:t>
            </a:r>
            <a:endParaRPr/>
          </a:p>
        </p:txBody>
      </p:sp>
      <p:cxnSp>
        <p:nvCxnSpPr>
          <p:cNvPr id="499" name="Google Shape;499;p20"/>
          <p:cNvCxnSpPr/>
          <p:nvPr/>
        </p:nvCxnSpPr>
        <p:spPr>
          <a:xfrm>
            <a:off x="4562763" y="1639019"/>
            <a:ext cx="0" cy="4149306"/>
          </a:xfrm>
          <a:prstGeom prst="straightConnector1">
            <a:avLst/>
          </a:prstGeom>
          <a:noFill/>
          <a:ln w="19050" cap="flat" cmpd="sng">
            <a:solidFill>
              <a:srgbClr val="BFBFBF"/>
            </a:solidFill>
            <a:prstDash val="dot"/>
            <a:round/>
            <a:headEnd type="none" w="sm" len="sm"/>
            <a:tailEnd type="none" w="sm" len="sm"/>
          </a:ln>
        </p:spPr>
      </p:cxnSp>
      <p:sp>
        <p:nvSpPr>
          <p:cNvPr id="500" name="Google Shape;500;p20"/>
          <p:cNvSpPr txBox="1"/>
          <p:nvPr/>
        </p:nvSpPr>
        <p:spPr>
          <a:xfrm>
            <a:off x="4696125" y="2161534"/>
            <a:ext cx="4042165" cy="3247043"/>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595959"/>
              </a:buClr>
              <a:buSzPts val="1800"/>
              <a:buFont typeface="Arial"/>
              <a:buChar char="•"/>
            </a:pPr>
            <a:r>
              <a:rPr lang="en-US" sz="1800">
                <a:solidFill>
                  <a:srgbClr val="595959"/>
                </a:solidFill>
                <a:latin typeface="Arial"/>
                <a:ea typeface="Arial"/>
                <a:cs typeface="Arial"/>
                <a:sym typeface="Arial"/>
              </a:rPr>
              <a:t>Seguridad de Ingreso Suplementario (SSI)</a:t>
            </a:r>
            <a:endParaRPr/>
          </a:p>
          <a:p>
            <a:pPr marL="228600" marR="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Medicaid</a:t>
            </a:r>
            <a:endParaRPr/>
          </a:p>
          <a:p>
            <a:pPr marL="228600" marR="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Ayudas públicas:</a:t>
            </a:r>
            <a:endParaRPr/>
          </a:p>
          <a:p>
            <a:pPr marL="457200" marR="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Programa Suplementario de Asistencia Nutricional (SNAP)</a:t>
            </a:r>
            <a:endParaRPr/>
          </a:p>
          <a:p>
            <a:pPr marL="457200" marR="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Ayuda Temporal para Familias Necesitadas (TANF)</a:t>
            </a:r>
            <a:endParaRPr/>
          </a:p>
          <a:p>
            <a:pPr marL="457200" marR="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Programa de seguro médico infantil (CHIP)</a:t>
            </a:r>
            <a:endParaRPr/>
          </a:p>
        </p:txBody>
      </p:sp>
      <p:sp>
        <p:nvSpPr>
          <p:cNvPr id="501" name="Google Shape;501;p20"/>
          <p:cNvSpPr/>
          <p:nvPr/>
        </p:nvSpPr>
        <p:spPr>
          <a:xfrm>
            <a:off x="394434" y="5777006"/>
            <a:ext cx="6437687" cy="138499"/>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None/>
            </a:pPr>
            <a:r>
              <a:rPr lang="en-US" sz="900" b="0" i="0" u="none" strike="noStrike" cap="none">
                <a:solidFill>
                  <a:srgbClr val="595959"/>
                </a:solidFill>
                <a:latin typeface="Arial"/>
                <a:ea typeface="Arial"/>
                <a:cs typeface="Arial"/>
                <a:sym typeface="Arial"/>
              </a:rPr>
              <a:t>Nota: Las prestaciones pueden variar según el Estado y la jurisdicción.</a:t>
            </a:r>
            <a:endParaRPr/>
          </a:p>
        </p:txBody>
      </p:sp>
      <p:sp>
        <p:nvSpPr>
          <p:cNvPr id="502" name="Google Shape;502;p20"/>
          <p:cNvSpPr/>
          <p:nvPr/>
        </p:nvSpPr>
        <p:spPr>
          <a:xfrm>
            <a:off x="4235615" y="1528624"/>
            <a:ext cx="654296" cy="654296"/>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vs</a:t>
            </a:r>
            <a:endParaRPr/>
          </a:p>
        </p:txBody>
      </p:sp>
      <p:sp>
        <p:nvSpPr>
          <p:cNvPr id="503" name="Google Shape;503;p20"/>
          <p:cNvSpPr/>
          <p:nvPr/>
        </p:nvSpPr>
        <p:spPr>
          <a:xfrm>
            <a:off x="391317" y="916719"/>
            <a:ext cx="8329349" cy="324517"/>
          </a:xfrm>
          <a:prstGeom prst="rect">
            <a:avLst/>
          </a:prstGeom>
          <a:noFill/>
          <a:ln>
            <a:noFill/>
          </a:ln>
        </p:spPr>
        <p:txBody>
          <a:bodyPr spcFirstLastPara="1" wrap="square" lIns="0" tIns="0" rIns="0" bIns="45700" anchor="t" anchorCtr="0">
            <a:noAutofit/>
          </a:bodyPr>
          <a:lstStyle/>
          <a:p>
            <a:pPr marL="0" marR="0" lvl="0" indent="0" algn="l" rtl="0">
              <a:spcBef>
                <a:spcPts val="0"/>
              </a:spcBef>
              <a:spcAft>
                <a:spcPts val="0"/>
              </a:spcAft>
              <a:buNone/>
            </a:pPr>
            <a:r>
              <a:rPr lang="en-US" sz="2000">
                <a:solidFill>
                  <a:srgbClr val="3F3F3F"/>
                </a:solidFill>
                <a:latin typeface="Arial"/>
                <a:ea typeface="Arial"/>
                <a:cs typeface="Arial"/>
                <a:sym typeface="Arial"/>
              </a:rPr>
              <a:t>Prestación de derecho frente a ayuda pública</a:t>
            </a:r>
            <a:endParaRPr/>
          </a:p>
        </p:txBody>
      </p:sp>
      <p:sp>
        <p:nvSpPr>
          <p:cNvPr id="504" name="Google Shape;504;p20"/>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cxnSp>
        <p:nvCxnSpPr>
          <p:cNvPr id="73" name="Google Shape;73;p3"/>
          <p:cNvCxnSpPr/>
          <p:nvPr/>
        </p:nvCxnSpPr>
        <p:spPr>
          <a:xfrm rot="10800000">
            <a:off x="4968603" y="1838240"/>
            <a:ext cx="0" cy="1944930"/>
          </a:xfrm>
          <a:prstGeom prst="straightConnector1">
            <a:avLst/>
          </a:prstGeom>
          <a:noFill/>
          <a:ln w="15875" cap="rnd" cmpd="sng">
            <a:solidFill>
              <a:srgbClr val="6E6E6E"/>
            </a:solidFill>
            <a:prstDash val="dot"/>
            <a:round/>
            <a:headEnd type="none" w="sm" len="sm"/>
            <a:tailEnd type="none" w="sm" len="sm"/>
          </a:ln>
        </p:spPr>
      </p:cxnSp>
      <p:sp>
        <p:nvSpPr>
          <p:cNvPr id="74" name="Google Shape;74;p3"/>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Agenda</a:t>
            </a:r>
            <a:endParaRPr/>
          </a:p>
        </p:txBody>
      </p:sp>
      <p:sp>
        <p:nvSpPr>
          <p:cNvPr id="75" name="Google Shape;75;p3"/>
          <p:cNvSpPr txBox="1"/>
          <p:nvPr/>
        </p:nvSpPr>
        <p:spPr>
          <a:xfrm>
            <a:off x="930859" y="1590842"/>
            <a:ext cx="3974959" cy="3547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58000"/>
              </a:buClr>
              <a:buSzPts val="2200"/>
              <a:buFont typeface="Arial"/>
              <a:buNone/>
            </a:pPr>
            <a:r>
              <a:rPr lang="en-US" sz="2200" b="1" i="0" u="none" strike="noStrike" cap="none">
                <a:solidFill>
                  <a:srgbClr val="F58000"/>
                </a:solidFill>
                <a:latin typeface="Arial"/>
                <a:ea typeface="Arial"/>
                <a:cs typeface="Arial"/>
                <a:sym typeface="Arial"/>
              </a:rPr>
              <a:t>¿Por qué planificar? </a:t>
            </a:r>
            <a:endParaRPr/>
          </a:p>
        </p:txBody>
      </p:sp>
      <p:sp>
        <p:nvSpPr>
          <p:cNvPr id="76" name="Google Shape;76;p3"/>
          <p:cNvSpPr txBox="1"/>
          <p:nvPr/>
        </p:nvSpPr>
        <p:spPr>
          <a:xfrm>
            <a:off x="930858" y="2633930"/>
            <a:ext cx="3060560" cy="26345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D75426"/>
              </a:buClr>
              <a:buSzPts val="2200"/>
              <a:buFont typeface="Arial"/>
              <a:buNone/>
            </a:pPr>
            <a:r>
              <a:rPr lang="en-US" sz="2200" b="1" i="0" u="none" strike="noStrike" cap="none">
                <a:solidFill>
                  <a:srgbClr val="D75426"/>
                </a:solidFill>
                <a:latin typeface="Arial"/>
                <a:ea typeface="Arial"/>
                <a:cs typeface="Arial"/>
                <a:sym typeface="Arial"/>
              </a:rPr>
              <a:t>Fases clave de la planificación de la vida útil</a:t>
            </a:r>
            <a:endParaRPr/>
          </a:p>
        </p:txBody>
      </p:sp>
      <p:sp>
        <p:nvSpPr>
          <p:cNvPr id="77" name="Google Shape;77;p3"/>
          <p:cNvSpPr txBox="1"/>
          <p:nvPr/>
        </p:nvSpPr>
        <p:spPr>
          <a:xfrm>
            <a:off x="5263644" y="1598155"/>
            <a:ext cx="3451541" cy="3401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1B57"/>
              </a:buClr>
              <a:buSzPts val="2200"/>
              <a:buFont typeface="Arial"/>
              <a:buNone/>
            </a:pPr>
            <a:r>
              <a:rPr lang="en-US" sz="2200" b="1" i="0" u="none" strike="noStrike" cap="none">
                <a:solidFill>
                  <a:srgbClr val="551B57"/>
                </a:solidFill>
                <a:latin typeface="Arial"/>
                <a:ea typeface="Arial"/>
                <a:cs typeface="Arial"/>
                <a:sym typeface="Arial"/>
              </a:rPr>
              <a:t>Crear un equipo </a:t>
            </a:r>
            <a:endParaRPr/>
          </a:p>
        </p:txBody>
      </p:sp>
      <p:sp>
        <p:nvSpPr>
          <p:cNvPr id="78" name="Google Shape;78;p3"/>
          <p:cNvSpPr txBox="1"/>
          <p:nvPr/>
        </p:nvSpPr>
        <p:spPr>
          <a:xfrm>
            <a:off x="5263644" y="2601495"/>
            <a:ext cx="3478284" cy="3283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C6F90"/>
              </a:buClr>
              <a:buSzPts val="2200"/>
              <a:buFont typeface="Arial"/>
              <a:buNone/>
            </a:pPr>
            <a:r>
              <a:rPr lang="en-US" sz="2200" b="1" i="0" u="none" strike="noStrike" cap="none">
                <a:solidFill>
                  <a:srgbClr val="1C6F90"/>
                </a:solidFill>
                <a:latin typeface="Arial"/>
                <a:ea typeface="Arial"/>
                <a:cs typeface="Arial"/>
                <a:sym typeface="Arial"/>
              </a:rPr>
              <a:t>Recursos</a:t>
            </a:r>
            <a:endParaRPr/>
          </a:p>
        </p:txBody>
      </p:sp>
      <p:sp>
        <p:nvSpPr>
          <p:cNvPr id="79" name="Google Shape;79;p3"/>
          <p:cNvSpPr txBox="1"/>
          <p:nvPr/>
        </p:nvSpPr>
        <p:spPr>
          <a:xfrm>
            <a:off x="5263644" y="3640018"/>
            <a:ext cx="3238017" cy="30451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959"/>
              </a:buClr>
              <a:buSzPts val="2200"/>
              <a:buFont typeface="Arial"/>
              <a:buNone/>
            </a:pPr>
            <a:r>
              <a:rPr lang="en-US" sz="2200" b="1" i="0" u="none" strike="noStrike" cap="none">
                <a:solidFill>
                  <a:srgbClr val="595959"/>
                </a:solidFill>
                <a:latin typeface="Arial"/>
                <a:ea typeface="Arial"/>
                <a:cs typeface="Arial"/>
                <a:sym typeface="Arial"/>
              </a:rPr>
              <a:t>Principales conclusiones</a:t>
            </a:r>
            <a:endParaRPr/>
          </a:p>
        </p:txBody>
      </p:sp>
      <p:sp>
        <p:nvSpPr>
          <p:cNvPr id="80" name="Google Shape;80;p3"/>
          <p:cNvSpPr txBox="1"/>
          <p:nvPr/>
        </p:nvSpPr>
        <p:spPr>
          <a:xfrm>
            <a:off x="930860" y="3469108"/>
            <a:ext cx="2983509"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73F7C"/>
              </a:buClr>
              <a:buSzPts val="2200"/>
              <a:buFont typeface="Arial"/>
              <a:buNone/>
            </a:pPr>
            <a:r>
              <a:rPr lang="en-US" sz="2200" b="1" i="0" u="none" strike="noStrike" cap="none">
                <a:solidFill>
                  <a:srgbClr val="B73F7C"/>
                </a:solidFill>
                <a:latin typeface="Arial"/>
                <a:ea typeface="Arial"/>
                <a:cs typeface="Arial"/>
                <a:sym typeface="Arial"/>
              </a:rPr>
              <a:t>Planificación integrada: </a:t>
            </a:r>
            <a:br>
              <a:rPr lang="en-US" sz="2200" b="1" i="0" u="none" strike="noStrike" cap="none">
                <a:solidFill>
                  <a:srgbClr val="B73F7C"/>
                </a:solidFill>
                <a:latin typeface="Arial"/>
                <a:ea typeface="Arial"/>
                <a:cs typeface="Arial"/>
                <a:sym typeface="Arial"/>
              </a:rPr>
            </a:br>
            <a:r>
              <a:rPr lang="en-US" sz="2200" b="1" i="0" u="none" strike="noStrike" cap="none">
                <a:solidFill>
                  <a:srgbClr val="B73F7C"/>
                </a:solidFill>
                <a:latin typeface="Arial"/>
                <a:ea typeface="Arial"/>
                <a:cs typeface="Arial"/>
                <a:sym typeface="Arial"/>
              </a:rPr>
              <a:t>Cuatro áreas de interés</a:t>
            </a:r>
            <a:endParaRPr/>
          </a:p>
        </p:txBody>
      </p:sp>
      <p:cxnSp>
        <p:nvCxnSpPr>
          <p:cNvPr id="81" name="Google Shape;81;p3"/>
          <p:cNvCxnSpPr/>
          <p:nvPr/>
        </p:nvCxnSpPr>
        <p:spPr>
          <a:xfrm rot="10800000">
            <a:off x="623843" y="1830964"/>
            <a:ext cx="0" cy="1944930"/>
          </a:xfrm>
          <a:prstGeom prst="straightConnector1">
            <a:avLst/>
          </a:prstGeom>
          <a:noFill/>
          <a:ln w="15875" cap="rnd" cmpd="sng">
            <a:solidFill>
              <a:srgbClr val="6E6E6E"/>
            </a:solidFill>
            <a:prstDash val="dot"/>
            <a:round/>
            <a:headEnd type="none" w="sm" len="sm"/>
            <a:tailEnd type="none" w="sm" len="sm"/>
          </a:ln>
        </p:spPr>
      </p:cxnSp>
      <p:sp>
        <p:nvSpPr>
          <p:cNvPr id="82" name="Google Shape;82;p3"/>
          <p:cNvSpPr/>
          <p:nvPr/>
        </p:nvSpPr>
        <p:spPr>
          <a:xfrm>
            <a:off x="390526" y="1536970"/>
            <a:ext cx="462526" cy="462524"/>
          </a:xfrm>
          <a:prstGeom prst="ellipse">
            <a:avLst/>
          </a:prstGeom>
          <a:solidFill>
            <a:srgbClr val="F58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1</a:t>
            </a:r>
            <a:endParaRPr/>
          </a:p>
        </p:txBody>
      </p:sp>
      <p:sp>
        <p:nvSpPr>
          <p:cNvPr id="83" name="Google Shape;83;p3"/>
          <p:cNvSpPr/>
          <p:nvPr/>
        </p:nvSpPr>
        <p:spPr>
          <a:xfrm>
            <a:off x="390525" y="2534397"/>
            <a:ext cx="462526" cy="46252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2</a:t>
            </a:r>
            <a:endParaRPr/>
          </a:p>
        </p:txBody>
      </p:sp>
      <p:sp>
        <p:nvSpPr>
          <p:cNvPr id="84" name="Google Shape;84;p3"/>
          <p:cNvSpPr/>
          <p:nvPr/>
        </p:nvSpPr>
        <p:spPr>
          <a:xfrm>
            <a:off x="392580" y="3561011"/>
            <a:ext cx="462526" cy="46252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3</a:t>
            </a:r>
            <a:endParaRPr/>
          </a:p>
        </p:txBody>
      </p:sp>
      <p:sp>
        <p:nvSpPr>
          <p:cNvPr id="85" name="Google Shape;85;p3"/>
          <p:cNvSpPr/>
          <p:nvPr/>
        </p:nvSpPr>
        <p:spPr>
          <a:xfrm>
            <a:off x="4740226" y="1536970"/>
            <a:ext cx="462526" cy="4625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4</a:t>
            </a:r>
            <a:endParaRPr/>
          </a:p>
        </p:txBody>
      </p:sp>
      <p:sp>
        <p:nvSpPr>
          <p:cNvPr id="86" name="Google Shape;86;p3"/>
          <p:cNvSpPr/>
          <p:nvPr/>
        </p:nvSpPr>
        <p:spPr>
          <a:xfrm>
            <a:off x="4737339" y="3561011"/>
            <a:ext cx="462526" cy="462524"/>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6</a:t>
            </a:r>
            <a:endParaRPr/>
          </a:p>
        </p:txBody>
      </p:sp>
      <p:sp>
        <p:nvSpPr>
          <p:cNvPr id="87" name="Google Shape;87;p3"/>
          <p:cNvSpPr/>
          <p:nvPr/>
        </p:nvSpPr>
        <p:spPr>
          <a:xfrm>
            <a:off x="4737340" y="2534397"/>
            <a:ext cx="462526" cy="462524"/>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5</a:t>
            </a:r>
            <a:endParaRPr/>
          </a:p>
        </p:txBody>
      </p:sp>
      <p:sp>
        <p:nvSpPr>
          <p:cNvPr id="88" name="Google Shape;88;p3"/>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1"/>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Prestaciones familiares de la Seguridad Social</a:t>
            </a:r>
            <a:endParaRPr/>
          </a:p>
        </p:txBody>
      </p:sp>
      <p:sp>
        <p:nvSpPr>
          <p:cNvPr id="511" name="Google Shape;511;p21"/>
          <p:cNvSpPr/>
          <p:nvPr/>
        </p:nvSpPr>
        <p:spPr>
          <a:xfrm>
            <a:off x="394434" y="5777006"/>
            <a:ext cx="6437687" cy="138499"/>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None/>
            </a:pPr>
            <a:r>
              <a:rPr lang="en-US" sz="900" b="0" i="0" u="none" strike="noStrike" cap="none">
                <a:solidFill>
                  <a:srgbClr val="595959"/>
                </a:solidFill>
                <a:latin typeface="Arial"/>
                <a:ea typeface="Arial"/>
                <a:cs typeface="Arial"/>
                <a:sym typeface="Arial"/>
              </a:rPr>
              <a:t>Fuente: https://www.ssa.gov/pubs/EN-05-10029.pdf</a:t>
            </a:r>
            <a:endParaRPr/>
          </a:p>
        </p:txBody>
      </p:sp>
      <p:sp>
        <p:nvSpPr>
          <p:cNvPr id="512" name="Google Shape;512;p21"/>
          <p:cNvSpPr/>
          <p:nvPr/>
        </p:nvSpPr>
        <p:spPr>
          <a:xfrm>
            <a:off x="393699" y="1238250"/>
            <a:ext cx="1791711" cy="1005840"/>
          </a:xfrm>
          <a:prstGeom prst="rect">
            <a:avLst/>
          </a:prstGeom>
          <a:solidFill>
            <a:schemeClr val="accent1"/>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Arial"/>
                <a:ea typeface="Arial"/>
                <a:cs typeface="Arial"/>
                <a:sym typeface="Arial"/>
              </a:rPr>
              <a:t>Jubilación o SSDI para un individuo</a:t>
            </a:r>
            <a:endParaRPr/>
          </a:p>
        </p:txBody>
      </p:sp>
      <p:sp>
        <p:nvSpPr>
          <p:cNvPr id="513" name="Google Shape;513;p21"/>
          <p:cNvSpPr/>
          <p:nvPr/>
        </p:nvSpPr>
        <p:spPr>
          <a:xfrm>
            <a:off x="2221992" y="1238250"/>
            <a:ext cx="6521576" cy="1005840"/>
          </a:xfrm>
          <a:prstGeom prst="rect">
            <a:avLst/>
          </a:prstGeom>
          <a:solidFill>
            <a:srgbClr val="F2F2F2"/>
          </a:solidFill>
          <a:ln>
            <a:noFill/>
          </a:ln>
        </p:spPr>
        <p:txBody>
          <a:bodyPr spcFirstLastPara="1" wrap="square" lIns="93300" tIns="60925" rIns="93300" bIns="60925" anchor="ctr" anchorCtr="0">
            <a:noAutofit/>
          </a:bodyPr>
          <a:lstStyle/>
          <a:p>
            <a:pPr marL="0" marR="0" lvl="0" indent="0" algn="l" rtl="0">
              <a:spcBef>
                <a:spcPts val="0"/>
              </a:spcBef>
              <a:spcAft>
                <a:spcPts val="0"/>
              </a:spcAft>
              <a:buNone/>
            </a:pPr>
            <a:r>
              <a:rPr lang="en-US" sz="2000">
                <a:solidFill>
                  <a:srgbClr val="595959"/>
                </a:solidFill>
                <a:latin typeface="Arial"/>
                <a:ea typeface="Arial"/>
                <a:cs typeface="Arial"/>
                <a:sym typeface="Arial"/>
              </a:rPr>
              <a:t>Basándose en su propio historial de ganancias</a:t>
            </a:r>
            <a:endParaRPr/>
          </a:p>
        </p:txBody>
      </p:sp>
      <p:sp>
        <p:nvSpPr>
          <p:cNvPr id="514" name="Google Shape;514;p21"/>
          <p:cNvSpPr/>
          <p:nvPr/>
        </p:nvSpPr>
        <p:spPr>
          <a:xfrm>
            <a:off x="8716137" y="1238250"/>
            <a:ext cx="27432" cy="1005840"/>
          </a:xfrm>
          <a:prstGeom prst="rect">
            <a:avLst/>
          </a:prstGeom>
          <a:solidFill>
            <a:schemeClr val="accent1"/>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 </a:t>
            </a:r>
            <a:endParaRPr/>
          </a:p>
        </p:txBody>
      </p:sp>
      <p:grpSp>
        <p:nvGrpSpPr>
          <p:cNvPr id="515" name="Google Shape;515;p21"/>
          <p:cNvGrpSpPr/>
          <p:nvPr/>
        </p:nvGrpSpPr>
        <p:grpSpPr>
          <a:xfrm>
            <a:off x="393699" y="2404390"/>
            <a:ext cx="8349870" cy="1005840"/>
            <a:chOff x="393699" y="2717292"/>
            <a:chExt cx="8349870" cy="1005840"/>
          </a:xfrm>
        </p:grpSpPr>
        <p:sp>
          <p:nvSpPr>
            <p:cNvPr id="516" name="Google Shape;516;p21"/>
            <p:cNvSpPr/>
            <p:nvPr/>
          </p:nvSpPr>
          <p:spPr>
            <a:xfrm>
              <a:off x="393699" y="2717292"/>
              <a:ext cx="1791711" cy="1005840"/>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Arial"/>
                  <a:ea typeface="Arial"/>
                  <a:cs typeface="Arial"/>
                  <a:sym typeface="Arial"/>
                </a:rPr>
                <a:t>Prestaciones por cargas familiares</a:t>
              </a:r>
              <a:endParaRPr/>
            </a:p>
          </p:txBody>
        </p:sp>
        <p:sp>
          <p:nvSpPr>
            <p:cNvPr id="517" name="Google Shape;517;p21"/>
            <p:cNvSpPr/>
            <p:nvPr/>
          </p:nvSpPr>
          <p:spPr>
            <a:xfrm>
              <a:off x="2221992" y="2717292"/>
              <a:ext cx="6521576" cy="1005840"/>
            </a:xfrm>
            <a:prstGeom prst="rect">
              <a:avLst/>
            </a:prstGeom>
            <a:solidFill>
              <a:srgbClr val="F2F2F2"/>
            </a:solidFill>
            <a:ln>
              <a:noFill/>
            </a:ln>
          </p:spPr>
          <p:txBody>
            <a:bodyPr spcFirstLastPara="1" wrap="square" lIns="93300" tIns="60925" rIns="93300" bIns="60925" anchor="ctr" anchorCtr="0">
              <a:noAutofit/>
            </a:bodyPr>
            <a:lstStyle/>
            <a:p>
              <a:pPr marL="0" marR="0" lvl="0" indent="0" algn="l" rtl="0">
                <a:spcBef>
                  <a:spcPts val="0"/>
                </a:spcBef>
                <a:spcAft>
                  <a:spcPts val="0"/>
                </a:spcAft>
                <a:buNone/>
              </a:pPr>
              <a:r>
                <a:rPr lang="en-US" sz="2000">
                  <a:solidFill>
                    <a:srgbClr val="595959"/>
                  </a:solidFill>
                  <a:latin typeface="Arial"/>
                  <a:ea typeface="Arial"/>
                  <a:cs typeface="Arial"/>
                  <a:sym typeface="Arial"/>
                </a:rPr>
                <a:t>En función de los ingresos del trabajador discapacitado</a:t>
              </a:r>
              <a:endParaRPr/>
            </a:p>
          </p:txBody>
        </p:sp>
        <p:sp>
          <p:nvSpPr>
            <p:cNvPr id="518" name="Google Shape;518;p21"/>
            <p:cNvSpPr/>
            <p:nvPr/>
          </p:nvSpPr>
          <p:spPr>
            <a:xfrm>
              <a:off x="8716137" y="2717292"/>
              <a:ext cx="27432" cy="1005840"/>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 </a:t>
              </a:r>
              <a:endParaRPr/>
            </a:p>
          </p:txBody>
        </p:sp>
      </p:grpSp>
      <p:sp>
        <p:nvSpPr>
          <p:cNvPr id="519" name="Google Shape;519;p21"/>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2"/>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SSDI frente a SSI</a:t>
            </a:r>
            <a:endParaRPr/>
          </a:p>
        </p:txBody>
      </p:sp>
      <p:sp>
        <p:nvSpPr>
          <p:cNvPr id="526" name="Google Shape;526;p22"/>
          <p:cNvSpPr/>
          <p:nvPr/>
        </p:nvSpPr>
        <p:spPr>
          <a:xfrm>
            <a:off x="390585" y="1242158"/>
            <a:ext cx="4050792"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Seguro de invalidez de la Seguridad Social </a:t>
            </a:r>
            <a:endParaRPr/>
          </a:p>
        </p:txBody>
      </p:sp>
      <p:sp>
        <p:nvSpPr>
          <p:cNvPr id="527" name="Google Shape;527;p22"/>
          <p:cNvSpPr txBox="1"/>
          <p:nvPr/>
        </p:nvSpPr>
        <p:spPr>
          <a:xfrm>
            <a:off x="399210" y="1716856"/>
            <a:ext cx="4042165" cy="3924151"/>
          </a:xfrm>
          <a:prstGeom prst="rect">
            <a:avLst/>
          </a:prstGeom>
          <a:noFill/>
          <a:ln>
            <a:noFill/>
          </a:ln>
        </p:spPr>
        <p:txBody>
          <a:bodyPr spcFirstLastPara="1" wrap="square" lIns="91425" tIns="45700" rIns="91425" bIns="45700" anchor="t" anchorCtr="0">
            <a:noAutofit/>
          </a:bodyPr>
          <a:lstStyle/>
          <a:p>
            <a:pPr marL="228600" marR="0" lvl="0" indent="-215900" algn="l" rtl="0">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Los pagos proceden de los fondos fiduciarios de la Seguridad Social y se basan en los ingresos de cada persona.</a:t>
            </a:r>
            <a:endParaRPr sz="1200"/>
          </a:p>
          <a:p>
            <a:pPr marL="228600" marR="0" lvl="0" indent="-215900" algn="l" rtl="0">
              <a:spcBef>
                <a:spcPts val="400"/>
              </a:spcBef>
              <a:spcAft>
                <a:spcPts val="0"/>
              </a:spcAft>
              <a:buClr>
                <a:srgbClr val="595959"/>
              </a:buClr>
              <a:buSzPts val="1600"/>
              <a:buFont typeface="Arial"/>
              <a:buChar char="•"/>
            </a:pPr>
            <a:r>
              <a:rPr lang="en-US" sz="1600">
                <a:solidFill>
                  <a:srgbClr val="595959"/>
                </a:solidFill>
                <a:latin typeface="Arial"/>
                <a:ea typeface="Arial"/>
                <a:cs typeface="Arial"/>
                <a:sym typeface="Arial"/>
              </a:rPr>
              <a:t>Un seguro que los trabajadores obtienen pagando impuestos a la Seguridad Social sobre sus salarios.</a:t>
            </a:r>
            <a:endParaRPr sz="1200"/>
          </a:p>
          <a:p>
            <a:pPr marL="228600" marR="0" lvl="0" indent="-215900" algn="l" rtl="0">
              <a:spcBef>
                <a:spcPts val="400"/>
              </a:spcBef>
              <a:spcAft>
                <a:spcPts val="0"/>
              </a:spcAft>
              <a:buClr>
                <a:srgbClr val="595959"/>
              </a:buClr>
              <a:buSzPts val="1600"/>
              <a:buFont typeface="Arial"/>
              <a:buChar char="•"/>
            </a:pPr>
            <a:r>
              <a:rPr lang="en-US" sz="1600">
                <a:solidFill>
                  <a:srgbClr val="595959"/>
                </a:solidFill>
                <a:latin typeface="Arial"/>
                <a:ea typeface="Arial"/>
                <a:cs typeface="Arial"/>
                <a:sym typeface="Arial"/>
              </a:rPr>
              <a:t>Paga prestaciones a las personas discapacitadas que no pueden trabajar, independientemente de sus ingresos y recursos.</a:t>
            </a:r>
            <a:endParaRPr sz="1200"/>
          </a:p>
          <a:p>
            <a:pPr marL="228600" marR="0" lvl="0" indent="-215900" algn="l" rtl="0">
              <a:spcBef>
                <a:spcPts val="400"/>
              </a:spcBef>
              <a:spcAft>
                <a:spcPts val="0"/>
              </a:spcAft>
              <a:buClr>
                <a:srgbClr val="595959"/>
              </a:buClr>
              <a:buSzPts val="1600"/>
              <a:buFont typeface="Arial"/>
              <a:buChar char="•"/>
            </a:pPr>
            <a:r>
              <a:rPr lang="en-US" sz="1600">
                <a:solidFill>
                  <a:srgbClr val="595959"/>
                </a:solidFill>
                <a:latin typeface="Arial"/>
                <a:ea typeface="Arial"/>
                <a:cs typeface="Arial"/>
                <a:sym typeface="Arial"/>
              </a:rPr>
              <a:t>Prestaciones para los trabajadores por cuenta ajena y para los adultos discapacitados desde la infancia. Deben cumplir los requisitos de la condición de asegurado</a:t>
            </a:r>
            <a:endParaRPr sz="1200"/>
          </a:p>
        </p:txBody>
      </p:sp>
      <p:sp>
        <p:nvSpPr>
          <p:cNvPr id="528" name="Google Shape;528;p22"/>
          <p:cNvSpPr/>
          <p:nvPr/>
        </p:nvSpPr>
        <p:spPr>
          <a:xfrm>
            <a:off x="4684150" y="1242158"/>
            <a:ext cx="4054140" cy="45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Seguridad de Ingreso Suplementario </a:t>
            </a:r>
            <a:endParaRPr/>
          </a:p>
        </p:txBody>
      </p:sp>
      <p:cxnSp>
        <p:nvCxnSpPr>
          <p:cNvPr id="529" name="Google Shape;529;p22"/>
          <p:cNvCxnSpPr/>
          <p:nvPr/>
        </p:nvCxnSpPr>
        <p:spPr>
          <a:xfrm>
            <a:off x="4562763" y="1250831"/>
            <a:ext cx="0" cy="4520241"/>
          </a:xfrm>
          <a:prstGeom prst="straightConnector1">
            <a:avLst/>
          </a:prstGeom>
          <a:noFill/>
          <a:ln w="19050" cap="flat" cmpd="sng">
            <a:solidFill>
              <a:srgbClr val="BFBFBF"/>
            </a:solidFill>
            <a:prstDash val="dot"/>
            <a:round/>
            <a:headEnd type="none" w="sm" len="sm"/>
            <a:tailEnd type="none" w="sm" len="sm"/>
          </a:ln>
        </p:spPr>
      </p:cxnSp>
      <p:sp>
        <p:nvSpPr>
          <p:cNvPr id="530" name="Google Shape;530;p22"/>
          <p:cNvSpPr txBox="1"/>
          <p:nvPr/>
        </p:nvSpPr>
        <p:spPr>
          <a:xfrm>
            <a:off x="4696125" y="1716857"/>
            <a:ext cx="4042165" cy="4055294"/>
          </a:xfrm>
          <a:prstGeom prst="rect">
            <a:avLst/>
          </a:prstGeom>
          <a:noFill/>
          <a:ln>
            <a:noFill/>
          </a:ln>
        </p:spPr>
        <p:txBody>
          <a:bodyPr spcFirstLastPara="1" wrap="square" lIns="91425" tIns="45700" rIns="91425" bIns="45700" anchor="t" anchorCtr="0">
            <a:noAutofit/>
          </a:bodyPr>
          <a:lstStyle/>
          <a:p>
            <a:pPr marL="228600" marR="0" lvl="0" indent="-222250" algn="l" rtl="0">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Los pagos proceden del fondo general del Tesoro, NO de los fondos fiduciarios de la Seguridad Social. Los pagos del SSI no se basan en los ingresos de una persona.</a:t>
            </a:r>
            <a:endParaRPr sz="1300"/>
          </a:p>
          <a:p>
            <a:pPr marL="228600" marR="0" lvl="0" indent="-222250" algn="l" rtl="0">
              <a:spcBef>
                <a:spcPts val="400"/>
              </a:spcBef>
              <a:spcAft>
                <a:spcPts val="0"/>
              </a:spcAft>
              <a:buClr>
                <a:srgbClr val="595959"/>
              </a:buClr>
              <a:buSzPts val="1700"/>
              <a:buFont typeface="Arial"/>
              <a:buChar char="•"/>
            </a:pPr>
            <a:r>
              <a:rPr lang="en-US" sz="1700">
                <a:solidFill>
                  <a:srgbClr val="595959"/>
                </a:solidFill>
                <a:latin typeface="Arial"/>
                <a:ea typeface="Arial"/>
                <a:cs typeface="Arial"/>
                <a:sym typeface="Arial"/>
              </a:rPr>
              <a:t>Un programa de asistencia pública basado en las necesidades que no requiere que la persona tenga historial laboral.</a:t>
            </a:r>
            <a:endParaRPr sz="1300"/>
          </a:p>
          <a:p>
            <a:pPr marL="228600" marR="0" lvl="0" indent="-222250" algn="l" rtl="0">
              <a:spcBef>
                <a:spcPts val="400"/>
              </a:spcBef>
              <a:spcAft>
                <a:spcPts val="0"/>
              </a:spcAft>
              <a:buClr>
                <a:srgbClr val="595959"/>
              </a:buClr>
              <a:buSzPts val="1700"/>
              <a:buFont typeface="Arial"/>
              <a:buChar char="•"/>
            </a:pPr>
            <a:r>
              <a:rPr lang="en-US" sz="1700">
                <a:solidFill>
                  <a:srgbClr val="595959"/>
                </a:solidFill>
                <a:latin typeface="Arial"/>
                <a:ea typeface="Arial"/>
                <a:cs typeface="Arial"/>
                <a:sym typeface="Arial"/>
              </a:rPr>
              <a:t>Paga a las personas discapacitadas que no pueden trabajar Y tienen ingresos y recursos limitados</a:t>
            </a:r>
            <a:endParaRPr sz="1300"/>
          </a:p>
          <a:p>
            <a:pPr marL="228600" marR="0" lvl="0" indent="-222250" algn="l" rtl="0">
              <a:spcBef>
                <a:spcPts val="400"/>
              </a:spcBef>
              <a:spcAft>
                <a:spcPts val="0"/>
              </a:spcAft>
              <a:buClr>
                <a:srgbClr val="595959"/>
              </a:buClr>
              <a:buSzPts val="1700"/>
              <a:buFont typeface="Arial"/>
              <a:buChar char="•"/>
            </a:pPr>
            <a:r>
              <a:rPr lang="en-US" sz="1700">
                <a:solidFill>
                  <a:srgbClr val="595959"/>
                </a:solidFill>
                <a:latin typeface="Arial"/>
                <a:ea typeface="Arial"/>
                <a:cs typeface="Arial"/>
                <a:sym typeface="Arial"/>
              </a:rPr>
              <a:t>Prestaciones para niños y adultos con necesidades económicas. Deben tener ingresos limitados y recursos limitados.</a:t>
            </a:r>
            <a:endParaRPr sz="1300"/>
          </a:p>
          <a:p>
            <a:pPr marL="228600" marR="0" lvl="0" indent="-114300" algn="l" rtl="0">
              <a:spcBef>
                <a:spcPts val="400"/>
              </a:spcBef>
              <a:spcAft>
                <a:spcPts val="0"/>
              </a:spcAft>
              <a:buClr>
                <a:schemeClr val="dk1"/>
              </a:buClr>
              <a:buSzPts val="1800"/>
              <a:buFont typeface="Arial"/>
              <a:buNone/>
            </a:pPr>
            <a:endParaRPr sz="1800">
              <a:solidFill>
                <a:srgbClr val="595959"/>
              </a:solidFill>
              <a:latin typeface="Arial"/>
              <a:ea typeface="Arial"/>
              <a:cs typeface="Arial"/>
              <a:sym typeface="Arial"/>
            </a:endParaRPr>
          </a:p>
        </p:txBody>
      </p:sp>
      <p:sp>
        <p:nvSpPr>
          <p:cNvPr id="531" name="Google Shape;531;p22"/>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3"/>
          <p:cNvSpPr/>
          <p:nvPr/>
        </p:nvSpPr>
        <p:spPr>
          <a:xfrm>
            <a:off x="3519577" y="1242883"/>
            <a:ext cx="5624423" cy="26441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23"/>
          <p:cNvSpPr/>
          <p:nvPr/>
        </p:nvSpPr>
        <p:spPr>
          <a:xfrm>
            <a:off x="0" y="1239088"/>
            <a:ext cx="4748771" cy="2647974"/>
          </a:xfrm>
          <a:custGeom>
            <a:avLst/>
            <a:gdLst/>
            <a:ahLst/>
            <a:cxnLst/>
            <a:rect l="l" t="t" r="r" b="b"/>
            <a:pathLst>
              <a:path w="4748771" h="2647974" extrusionOk="0">
                <a:moveTo>
                  <a:pt x="0" y="0"/>
                </a:moveTo>
                <a:lnTo>
                  <a:pt x="2663789" y="0"/>
                </a:lnTo>
                <a:lnTo>
                  <a:pt x="3424784" y="0"/>
                </a:lnTo>
                <a:cubicBezTo>
                  <a:pt x="4156002" y="0"/>
                  <a:pt x="4748771" y="592769"/>
                  <a:pt x="4748771" y="1323986"/>
                </a:cubicBezTo>
                <a:cubicBezTo>
                  <a:pt x="4748771" y="2055204"/>
                  <a:pt x="4156002" y="2647973"/>
                  <a:pt x="3424784" y="2647973"/>
                </a:cubicBezTo>
                <a:lnTo>
                  <a:pt x="2663789" y="2647973"/>
                </a:lnTo>
                <a:lnTo>
                  <a:pt x="2663789" y="2647974"/>
                </a:lnTo>
                <a:lnTo>
                  <a:pt x="0" y="2647974"/>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23"/>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Prestaciones a las que tiene derecho: Prestación de invalidez infantil</a:t>
            </a:r>
            <a:endParaRPr/>
          </a:p>
        </p:txBody>
      </p:sp>
      <p:sp>
        <p:nvSpPr>
          <p:cNvPr id="540" name="Google Shape;540;p23"/>
          <p:cNvSpPr/>
          <p:nvPr/>
        </p:nvSpPr>
        <p:spPr>
          <a:xfrm>
            <a:off x="2771776" y="4028246"/>
            <a:ext cx="5957888" cy="1743904"/>
          </a:xfrm>
          <a:prstGeom prst="rect">
            <a:avLst/>
          </a:prstGeom>
          <a:solidFill>
            <a:srgbClr val="FFE5CA"/>
          </a:solid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b="1" dirty="0" err="1">
                <a:solidFill>
                  <a:schemeClr val="accent3"/>
                </a:solidFill>
                <a:latin typeface="Arial"/>
                <a:ea typeface="Arial"/>
                <a:cs typeface="Arial"/>
                <a:sym typeface="Arial"/>
              </a:rPr>
              <a:t>Por</a:t>
            </a:r>
            <a:r>
              <a:rPr lang="en-US" sz="1600" b="1" dirty="0">
                <a:solidFill>
                  <a:schemeClr val="accent3"/>
                </a:solidFill>
                <a:latin typeface="Arial"/>
                <a:ea typeface="Arial"/>
                <a:cs typeface="Arial"/>
                <a:sym typeface="Arial"/>
              </a:rPr>
              <a:t> </a:t>
            </a:r>
            <a:r>
              <a:rPr lang="en-US" sz="1600" b="1" dirty="0" err="1">
                <a:solidFill>
                  <a:schemeClr val="accent3"/>
                </a:solidFill>
                <a:latin typeface="Arial"/>
                <a:ea typeface="Arial"/>
                <a:cs typeface="Arial"/>
                <a:sym typeface="Arial"/>
              </a:rPr>
              <a:t>ejemplo</a:t>
            </a:r>
            <a:r>
              <a:rPr lang="en-US" sz="1600" b="1" dirty="0">
                <a:solidFill>
                  <a:schemeClr val="accent3"/>
                </a:solidFill>
                <a:latin typeface="Arial"/>
                <a:ea typeface="Arial"/>
                <a:cs typeface="Arial"/>
                <a:sym typeface="Arial"/>
              </a:rPr>
              <a:t>:</a:t>
            </a:r>
            <a:endParaRPr dirty="0"/>
          </a:p>
          <a:p>
            <a:pPr marL="0" marR="0" lvl="0" indent="0" algn="l" rtl="0">
              <a:lnSpc>
                <a:spcPct val="95000"/>
              </a:lnSpc>
              <a:spcBef>
                <a:spcPts val="300"/>
              </a:spcBef>
              <a:spcAft>
                <a:spcPts val="0"/>
              </a:spcAft>
              <a:buNone/>
            </a:pPr>
            <a:r>
              <a:rPr lang="en-US" dirty="0">
                <a:solidFill>
                  <a:srgbClr val="595959"/>
                </a:solidFill>
                <a:sym typeface="Arial"/>
              </a:rPr>
              <a:t>Steve </a:t>
            </a:r>
            <a:r>
              <a:rPr lang="en-US" dirty="0" err="1">
                <a:solidFill>
                  <a:srgbClr val="595959"/>
                </a:solidFill>
                <a:sym typeface="Arial"/>
              </a:rPr>
              <a:t>es</a:t>
            </a:r>
            <a:r>
              <a:rPr lang="en-US" dirty="0">
                <a:solidFill>
                  <a:srgbClr val="595959"/>
                </a:solidFill>
                <a:sym typeface="Arial"/>
              </a:rPr>
              <a:t> un </a:t>
            </a:r>
            <a:r>
              <a:rPr lang="en-US" dirty="0" err="1">
                <a:solidFill>
                  <a:srgbClr val="595959"/>
                </a:solidFill>
                <a:sym typeface="Arial"/>
              </a:rPr>
              <a:t>adulto</a:t>
            </a:r>
            <a:r>
              <a:rPr lang="en-US" dirty="0">
                <a:solidFill>
                  <a:srgbClr val="595959"/>
                </a:solidFill>
                <a:sym typeface="Arial"/>
              </a:rPr>
              <a:t> que </a:t>
            </a:r>
            <a:r>
              <a:rPr lang="en-US" dirty="0" err="1">
                <a:solidFill>
                  <a:srgbClr val="595959"/>
                </a:solidFill>
                <a:sym typeface="Arial"/>
              </a:rPr>
              <a:t>quedó</a:t>
            </a:r>
            <a:r>
              <a:rPr lang="en-US" dirty="0">
                <a:solidFill>
                  <a:srgbClr val="595959"/>
                </a:solidFill>
                <a:sym typeface="Arial"/>
              </a:rPr>
              <a:t> </a:t>
            </a:r>
            <a:r>
              <a:rPr lang="en-US" dirty="0" err="1">
                <a:solidFill>
                  <a:srgbClr val="595959"/>
                </a:solidFill>
                <a:sym typeface="Arial"/>
              </a:rPr>
              <a:t>discapacitado</a:t>
            </a:r>
            <a:r>
              <a:rPr lang="en-US" dirty="0">
                <a:solidFill>
                  <a:srgbClr val="595959"/>
                </a:solidFill>
                <a:sym typeface="Arial"/>
              </a:rPr>
              <a:t> antes de </a:t>
            </a:r>
            <a:r>
              <a:rPr lang="en-US" dirty="0" err="1">
                <a:solidFill>
                  <a:srgbClr val="595959"/>
                </a:solidFill>
                <a:sym typeface="Arial"/>
              </a:rPr>
              <a:t>cumplir</a:t>
            </a:r>
            <a:r>
              <a:rPr lang="en-US" dirty="0">
                <a:solidFill>
                  <a:srgbClr val="595959"/>
                </a:solidFill>
                <a:sym typeface="Arial"/>
              </a:rPr>
              <a:t> </a:t>
            </a:r>
            <a:r>
              <a:rPr lang="en-US" dirty="0" err="1">
                <a:solidFill>
                  <a:srgbClr val="595959"/>
                </a:solidFill>
                <a:sym typeface="Arial"/>
              </a:rPr>
              <a:t>los</a:t>
            </a:r>
            <a:r>
              <a:rPr lang="en-US" dirty="0">
                <a:solidFill>
                  <a:srgbClr val="595959"/>
                </a:solidFill>
                <a:sym typeface="Arial"/>
              </a:rPr>
              <a:t> 22 </a:t>
            </a:r>
            <a:r>
              <a:rPr lang="en-US" dirty="0" err="1">
                <a:solidFill>
                  <a:srgbClr val="595959"/>
                </a:solidFill>
                <a:sym typeface="Arial"/>
              </a:rPr>
              <a:t>años</a:t>
            </a:r>
            <a:r>
              <a:rPr lang="en-US" dirty="0">
                <a:solidFill>
                  <a:srgbClr val="595959"/>
                </a:solidFill>
                <a:sym typeface="Arial"/>
              </a:rPr>
              <a:t> y </a:t>
            </a:r>
            <a:r>
              <a:rPr lang="en-US" dirty="0" err="1">
                <a:solidFill>
                  <a:srgbClr val="595959"/>
                </a:solidFill>
                <a:sym typeface="Arial"/>
              </a:rPr>
              <a:t>tiene</a:t>
            </a:r>
            <a:r>
              <a:rPr lang="en-US" dirty="0">
                <a:solidFill>
                  <a:srgbClr val="595959"/>
                </a:solidFill>
                <a:sym typeface="Arial"/>
              </a:rPr>
              <a:t> derecho a </a:t>
            </a:r>
            <a:r>
              <a:rPr lang="en-US" dirty="0" err="1">
                <a:solidFill>
                  <a:srgbClr val="595959"/>
                </a:solidFill>
                <a:sym typeface="Arial"/>
              </a:rPr>
              <a:t>percibir</a:t>
            </a:r>
            <a:r>
              <a:rPr lang="en-US" dirty="0">
                <a:solidFill>
                  <a:srgbClr val="595959"/>
                </a:solidFill>
                <a:sym typeface="Arial"/>
              </a:rPr>
              <a:t> </a:t>
            </a:r>
            <a:r>
              <a:rPr lang="en-US" dirty="0" err="1">
                <a:solidFill>
                  <a:srgbClr val="595959"/>
                </a:solidFill>
                <a:sym typeface="Arial"/>
              </a:rPr>
              <a:t>unos</a:t>
            </a:r>
            <a:r>
              <a:rPr lang="en-US" dirty="0">
                <a:solidFill>
                  <a:srgbClr val="595959"/>
                </a:solidFill>
                <a:sym typeface="Arial"/>
              </a:rPr>
              <a:t> </a:t>
            </a:r>
            <a:r>
              <a:rPr lang="en-US" dirty="0" err="1">
                <a:solidFill>
                  <a:srgbClr val="595959"/>
                </a:solidFill>
                <a:sym typeface="Arial"/>
              </a:rPr>
              <a:t>ingresos</a:t>
            </a:r>
            <a:r>
              <a:rPr lang="en-US" dirty="0">
                <a:solidFill>
                  <a:srgbClr val="595959"/>
                </a:solidFill>
                <a:sym typeface="Arial"/>
              </a:rPr>
              <a:t> </a:t>
            </a:r>
            <a:r>
              <a:rPr lang="en-US" dirty="0" err="1">
                <a:solidFill>
                  <a:srgbClr val="595959"/>
                </a:solidFill>
                <a:sym typeface="Arial"/>
              </a:rPr>
              <a:t>mensuales</a:t>
            </a:r>
            <a:r>
              <a:rPr lang="en-US" dirty="0">
                <a:solidFill>
                  <a:srgbClr val="595959"/>
                </a:solidFill>
                <a:sym typeface="Arial"/>
              </a:rPr>
              <a:t> </a:t>
            </a:r>
            <a:r>
              <a:rPr lang="en-US" dirty="0" err="1">
                <a:solidFill>
                  <a:srgbClr val="595959"/>
                </a:solidFill>
                <a:sym typeface="Arial"/>
              </a:rPr>
              <a:t>basados</a:t>
            </a:r>
            <a:r>
              <a:rPr lang="en-US" dirty="0">
                <a:solidFill>
                  <a:srgbClr val="595959"/>
                </a:solidFill>
                <a:sym typeface="Arial"/>
              </a:rPr>
              <a:t> </a:t>
            </a:r>
            <a:r>
              <a:rPr lang="en-US" dirty="0" err="1">
                <a:solidFill>
                  <a:srgbClr val="595959"/>
                </a:solidFill>
                <a:sym typeface="Arial"/>
              </a:rPr>
              <a:t>en</a:t>
            </a:r>
            <a:r>
              <a:rPr lang="en-US" dirty="0">
                <a:solidFill>
                  <a:srgbClr val="595959"/>
                </a:solidFill>
                <a:sym typeface="Arial"/>
              </a:rPr>
              <a:t> el </a:t>
            </a:r>
            <a:r>
              <a:rPr lang="en-US" dirty="0" err="1">
                <a:solidFill>
                  <a:srgbClr val="595959"/>
                </a:solidFill>
                <a:sym typeface="Arial"/>
              </a:rPr>
              <a:t>registro</a:t>
            </a:r>
            <a:r>
              <a:rPr lang="en-US" dirty="0">
                <a:solidFill>
                  <a:srgbClr val="595959"/>
                </a:solidFill>
                <a:sym typeface="Arial"/>
              </a:rPr>
              <a:t> de </a:t>
            </a:r>
            <a:r>
              <a:rPr lang="en-US" dirty="0" err="1">
                <a:solidFill>
                  <a:srgbClr val="595959"/>
                </a:solidFill>
                <a:sym typeface="Arial"/>
              </a:rPr>
              <a:t>ingresos</a:t>
            </a:r>
            <a:r>
              <a:rPr lang="en-US" dirty="0">
                <a:solidFill>
                  <a:srgbClr val="595959"/>
                </a:solidFill>
                <a:sym typeface="Arial"/>
              </a:rPr>
              <a:t> de la </a:t>
            </a:r>
            <a:r>
              <a:rPr lang="en-US" dirty="0" err="1">
                <a:solidFill>
                  <a:srgbClr val="595959"/>
                </a:solidFill>
                <a:sym typeface="Arial"/>
              </a:rPr>
              <a:t>Seguridad</a:t>
            </a:r>
            <a:r>
              <a:rPr lang="en-US" dirty="0">
                <a:solidFill>
                  <a:srgbClr val="595959"/>
                </a:solidFill>
                <a:sym typeface="Arial"/>
              </a:rPr>
              <a:t> Social de </a:t>
            </a:r>
            <a:r>
              <a:rPr lang="en-US" dirty="0" err="1">
                <a:solidFill>
                  <a:srgbClr val="595959"/>
                </a:solidFill>
                <a:sym typeface="Arial"/>
              </a:rPr>
              <a:t>su</a:t>
            </a:r>
            <a:r>
              <a:rPr lang="en-US" dirty="0">
                <a:solidFill>
                  <a:srgbClr val="595959"/>
                </a:solidFill>
                <a:sym typeface="Arial"/>
              </a:rPr>
              <a:t> progenitor. </a:t>
            </a:r>
            <a:r>
              <a:rPr lang="en-US" dirty="0" err="1">
                <a:solidFill>
                  <a:srgbClr val="595959"/>
                </a:solidFill>
                <a:sym typeface="Arial"/>
              </a:rPr>
              <a:t>Puede</a:t>
            </a:r>
            <a:r>
              <a:rPr lang="en-US" dirty="0">
                <a:solidFill>
                  <a:srgbClr val="595959"/>
                </a:solidFill>
                <a:sym typeface="Arial"/>
              </a:rPr>
              <a:t> </a:t>
            </a:r>
            <a:r>
              <a:rPr lang="en-US" dirty="0" err="1">
                <a:solidFill>
                  <a:srgbClr val="595959"/>
                </a:solidFill>
                <a:sym typeface="Arial"/>
              </a:rPr>
              <a:t>percibir</a:t>
            </a:r>
            <a:r>
              <a:rPr lang="en-US" dirty="0">
                <a:solidFill>
                  <a:srgbClr val="595959"/>
                </a:solidFill>
                <a:sym typeface="Arial"/>
              </a:rPr>
              <a:t> hasta el 50 % de la </a:t>
            </a:r>
            <a:r>
              <a:rPr lang="en-US" dirty="0" err="1">
                <a:solidFill>
                  <a:srgbClr val="595959"/>
                </a:solidFill>
                <a:sym typeface="Arial"/>
              </a:rPr>
              <a:t>prestación</a:t>
            </a:r>
            <a:r>
              <a:rPr lang="en-US" dirty="0">
                <a:solidFill>
                  <a:srgbClr val="595959"/>
                </a:solidFill>
                <a:sym typeface="Arial"/>
              </a:rPr>
              <a:t> de </a:t>
            </a:r>
            <a:r>
              <a:rPr lang="en-US" dirty="0" err="1">
                <a:solidFill>
                  <a:srgbClr val="595959"/>
                </a:solidFill>
                <a:sym typeface="Arial"/>
              </a:rPr>
              <a:t>su</a:t>
            </a:r>
            <a:r>
              <a:rPr lang="en-US" dirty="0">
                <a:solidFill>
                  <a:srgbClr val="595959"/>
                </a:solidFill>
                <a:sym typeface="Arial"/>
              </a:rPr>
              <a:t> progenitor (las </a:t>
            </a:r>
            <a:r>
              <a:rPr lang="en-US" dirty="0" err="1">
                <a:solidFill>
                  <a:srgbClr val="595959"/>
                </a:solidFill>
                <a:sym typeface="Arial"/>
              </a:rPr>
              <a:t>cuantías</a:t>
            </a:r>
            <a:r>
              <a:rPr lang="en-US" dirty="0">
                <a:solidFill>
                  <a:srgbClr val="595959"/>
                </a:solidFill>
                <a:sym typeface="Arial"/>
              </a:rPr>
              <a:t> </a:t>
            </a:r>
            <a:r>
              <a:rPr lang="en-US" dirty="0" err="1">
                <a:solidFill>
                  <a:srgbClr val="595959"/>
                </a:solidFill>
                <a:sym typeface="Arial"/>
              </a:rPr>
              <a:t>varían</a:t>
            </a:r>
            <a:r>
              <a:rPr lang="en-US" dirty="0">
                <a:solidFill>
                  <a:srgbClr val="595959"/>
                </a:solidFill>
                <a:sym typeface="Arial"/>
              </a:rPr>
              <a:t>) y </a:t>
            </a:r>
            <a:r>
              <a:rPr lang="en-US" dirty="0" err="1">
                <a:solidFill>
                  <a:srgbClr val="595959"/>
                </a:solidFill>
                <a:sym typeface="Arial"/>
              </a:rPr>
              <a:t>aproximadamente</a:t>
            </a:r>
            <a:r>
              <a:rPr lang="en-US" dirty="0">
                <a:solidFill>
                  <a:srgbClr val="595959"/>
                </a:solidFill>
                <a:sym typeface="Arial"/>
              </a:rPr>
              <a:t> el 75 % </a:t>
            </a:r>
            <a:r>
              <a:rPr lang="en-US" dirty="0" err="1">
                <a:solidFill>
                  <a:srgbClr val="595959"/>
                </a:solidFill>
                <a:sym typeface="Arial"/>
              </a:rPr>
              <a:t>tras</a:t>
            </a:r>
            <a:r>
              <a:rPr lang="en-US" dirty="0">
                <a:solidFill>
                  <a:srgbClr val="595959"/>
                </a:solidFill>
                <a:sym typeface="Arial"/>
              </a:rPr>
              <a:t> el </a:t>
            </a:r>
            <a:r>
              <a:rPr lang="en-US" dirty="0" err="1">
                <a:solidFill>
                  <a:srgbClr val="595959"/>
                </a:solidFill>
                <a:sym typeface="Arial"/>
              </a:rPr>
              <a:t>fallecimiento</a:t>
            </a:r>
            <a:r>
              <a:rPr lang="en-US" dirty="0">
                <a:solidFill>
                  <a:srgbClr val="595959"/>
                </a:solidFill>
                <a:sym typeface="Arial"/>
              </a:rPr>
              <a:t> de </a:t>
            </a:r>
            <a:r>
              <a:rPr lang="en-US" dirty="0" err="1">
                <a:solidFill>
                  <a:srgbClr val="595959"/>
                </a:solidFill>
                <a:sym typeface="Arial"/>
              </a:rPr>
              <a:t>éste</a:t>
            </a:r>
            <a:r>
              <a:rPr lang="en-US" dirty="0">
                <a:solidFill>
                  <a:srgbClr val="595959"/>
                </a:solidFill>
                <a:sym typeface="Arial"/>
              </a:rPr>
              <a:t>. Se </a:t>
            </a:r>
            <a:r>
              <a:rPr lang="en-US" dirty="0" err="1">
                <a:solidFill>
                  <a:srgbClr val="595959"/>
                </a:solidFill>
                <a:sym typeface="Arial"/>
              </a:rPr>
              <a:t>trata</a:t>
            </a:r>
            <a:r>
              <a:rPr lang="en-US" dirty="0">
                <a:solidFill>
                  <a:srgbClr val="595959"/>
                </a:solidFill>
                <a:sym typeface="Arial"/>
              </a:rPr>
              <a:t> de </a:t>
            </a:r>
            <a:r>
              <a:rPr lang="en-US" dirty="0" err="1">
                <a:solidFill>
                  <a:srgbClr val="595959"/>
                </a:solidFill>
                <a:sym typeface="Arial"/>
              </a:rPr>
              <a:t>una</a:t>
            </a:r>
            <a:r>
              <a:rPr lang="en-US" dirty="0">
                <a:solidFill>
                  <a:srgbClr val="595959"/>
                </a:solidFill>
                <a:sym typeface="Arial"/>
              </a:rPr>
              <a:t> </a:t>
            </a:r>
            <a:r>
              <a:rPr lang="en-US" dirty="0" err="1">
                <a:solidFill>
                  <a:srgbClr val="595959"/>
                </a:solidFill>
                <a:sym typeface="Arial"/>
              </a:rPr>
              <a:t>prestación</a:t>
            </a:r>
            <a:r>
              <a:rPr lang="en-US" dirty="0">
                <a:solidFill>
                  <a:srgbClr val="595959"/>
                </a:solidFill>
                <a:sym typeface="Arial"/>
              </a:rPr>
              <a:t> </a:t>
            </a:r>
            <a:r>
              <a:rPr lang="en-US" dirty="0" err="1">
                <a:solidFill>
                  <a:srgbClr val="595959"/>
                </a:solidFill>
                <a:sym typeface="Arial"/>
              </a:rPr>
              <a:t>independiente</a:t>
            </a:r>
            <a:r>
              <a:rPr lang="en-US" dirty="0">
                <a:solidFill>
                  <a:srgbClr val="595959"/>
                </a:solidFill>
                <a:sym typeface="Arial"/>
              </a:rPr>
              <a:t> que no reduce la </a:t>
            </a:r>
            <a:r>
              <a:rPr lang="en-US" dirty="0" err="1">
                <a:solidFill>
                  <a:srgbClr val="595959"/>
                </a:solidFill>
                <a:sym typeface="Arial"/>
              </a:rPr>
              <a:t>cuantía</a:t>
            </a:r>
            <a:r>
              <a:rPr lang="en-US" dirty="0">
                <a:solidFill>
                  <a:srgbClr val="595959"/>
                </a:solidFill>
                <a:sym typeface="Arial"/>
              </a:rPr>
              <a:t> </a:t>
            </a:r>
            <a:r>
              <a:rPr lang="en-US" dirty="0" err="1">
                <a:solidFill>
                  <a:srgbClr val="595959"/>
                </a:solidFill>
                <a:sym typeface="Arial"/>
              </a:rPr>
              <a:t>abonada</a:t>
            </a:r>
            <a:r>
              <a:rPr lang="en-US" dirty="0">
                <a:solidFill>
                  <a:srgbClr val="595959"/>
                </a:solidFill>
                <a:sym typeface="Arial"/>
              </a:rPr>
              <a:t> a </a:t>
            </a:r>
            <a:r>
              <a:rPr lang="en-US" dirty="0" err="1">
                <a:solidFill>
                  <a:srgbClr val="595959"/>
                </a:solidFill>
                <a:sym typeface="Arial"/>
              </a:rPr>
              <a:t>su</a:t>
            </a:r>
            <a:r>
              <a:rPr lang="en-US" dirty="0">
                <a:solidFill>
                  <a:srgbClr val="595959"/>
                </a:solidFill>
                <a:sym typeface="Arial"/>
              </a:rPr>
              <a:t> progenitor.</a:t>
            </a:r>
            <a:endParaRPr dirty="0"/>
          </a:p>
        </p:txBody>
      </p:sp>
      <p:sp>
        <p:nvSpPr>
          <p:cNvPr id="541" name="Google Shape;541;p23"/>
          <p:cNvSpPr/>
          <p:nvPr/>
        </p:nvSpPr>
        <p:spPr>
          <a:xfrm>
            <a:off x="313473" y="1439691"/>
            <a:ext cx="38848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chemeClr val="lt1"/>
                </a:solidFill>
                <a:latin typeface="Arial"/>
                <a:ea typeface="Arial"/>
                <a:cs typeface="Arial"/>
                <a:sym typeface="Arial"/>
              </a:rPr>
              <a:t>dis</a:t>
            </a:r>
            <a:r>
              <a:rPr lang="en-US" sz="1600">
                <a:solidFill>
                  <a:schemeClr val="lt1"/>
                </a:solidFill>
              </a:rPr>
              <a:t>Si usted experimenta un acontecimiento vital que cumpla los requisitos, su hijo discapacitado también puede percibir una prestación después de los 18 años, en función del historial de ingresos de su progenitor y siempre que la </a:t>
            </a:r>
            <a:r>
              <a:rPr lang="en-US" sz="1900">
                <a:solidFill>
                  <a:schemeClr val="lt1"/>
                </a:solidFill>
                <a:latin typeface="Arial"/>
                <a:ea typeface="Arial"/>
                <a:cs typeface="Arial"/>
                <a:sym typeface="Arial"/>
              </a:rPr>
              <a:t>capacidad del hijo se haya producido antes de los 22 años.</a:t>
            </a:r>
            <a:endParaRPr sz="1300"/>
          </a:p>
        </p:txBody>
      </p:sp>
      <p:grpSp>
        <p:nvGrpSpPr>
          <p:cNvPr id="542" name="Google Shape;542;p23"/>
          <p:cNvGrpSpPr/>
          <p:nvPr/>
        </p:nvGrpSpPr>
        <p:grpSpPr>
          <a:xfrm>
            <a:off x="4988717" y="1854609"/>
            <a:ext cx="3654951" cy="553998"/>
            <a:chOff x="4988717" y="1802852"/>
            <a:chExt cx="3654951" cy="553998"/>
          </a:xfrm>
        </p:grpSpPr>
        <p:sp>
          <p:nvSpPr>
            <p:cNvPr id="543" name="Google Shape;543;p23"/>
            <p:cNvSpPr txBox="1"/>
            <p:nvPr/>
          </p:nvSpPr>
          <p:spPr>
            <a:xfrm>
              <a:off x="5492150" y="1802852"/>
              <a:ext cx="3151518"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595959"/>
                </a:buClr>
                <a:buSzPts val="1800"/>
                <a:buFont typeface="Noto Sans Symbols"/>
                <a:buNone/>
              </a:pPr>
              <a:r>
                <a:rPr lang="en-US" sz="1800" dirty="0">
                  <a:solidFill>
                    <a:srgbClr val="595959"/>
                  </a:solidFill>
                  <a:latin typeface="Arial"/>
                  <a:ea typeface="Arial"/>
                  <a:cs typeface="Arial"/>
                  <a:sym typeface="Arial"/>
                </a:rPr>
                <a:t>El progenitor </a:t>
              </a:r>
              <a:r>
                <a:rPr lang="en-US" sz="1800" dirty="0" err="1">
                  <a:solidFill>
                    <a:srgbClr val="595959"/>
                  </a:solidFill>
                  <a:latin typeface="Arial"/>
                  <a:ea typeface="Arial"/>
                  <a:cs typeface="Arial"/>
                  <a:sym typeface="Arial"/>
                </a:rPr>
                <a:t>fallece</a:t>
              </a:r>
              <a:r>
                <a:rPr lang="en-US" sz="1800" dirty="0">
                  <a:solidFill>
                    <a:srgbClr val="595959"/>
                  </a:solidFill>
                  <a:latin typeface="Arial"/>
                  <a:ea typeface="Arial"/>
                  <a:cs typeface="Arial"/>
                  <a:sym typeface="Arial"/>
                </a:rPr>
                <a:t> </a:t>
              </a:r>
              <a:r>
                <a:rPr lang="en-US" sz="1800" dirty="0" err="1">
                  <a:solidFill>
                    <a:srgbClr val="595959"/>
                  </a:solidFill>
                  <a:latin typeface="Arial"/>
                  <a:ea typeface="Arial"/>
                  <a:cs typeface="Arial"/>
                  <a:sym typeface="Arial"/>
                </a:rPr>
                <a:t>prematuramente</a:t>
              </a:r>
              <a:r>
                <a:rPr lang="en-US" sz="1800" dirty="0">
                  <a:solidFill>
                    <a:srgbClr val="595959"/>
                  </a:solidFill>
                  <a:latin typeface="Arial"/>
                  <a:ea typeface="Arial"/>
                  <a:cs typeface="Arial"/>
                  <a:sym typeface="Arial"/>
                </a:rPr>
                <a:t> antes de </a:t>
              </a:r>
              <a:r>
                <a:rPr lang="en-US" sz="1800" dirty="0" err="1">
                  <a:solidFill>
                    <a:srgbClr val="595959"/>
                  </a:solidFill>
                  <a:latin typeface="Arial"/>
                  <a:ea typeface="Arial"/>
                  <a:cs typeface="Arial"/>
                  <a:sym typeface="Arial"/>
                </a:rPr>
                <a:t>jubilarse</a:t>
              </a:r>
              <a:r>
                <a:rPr lang="en-US" sz="1800" dirty="0">
                  <a:solidFill>
                    <a:srgbClr val="595959"/>
                  </a:solidFill>
                  <a:latin typeface="Arial"/>
                  <a:ea typeface="Arial"/>
                  <a:cs typeface="Arial"/>
                  <a:sym typeface="Arial"/>
                </a:rPr>
                <a:t>.</a:t>
              </a:r>
              <a:endParaRPr dirty="0"/>
            </a:p>
          </p:txBody>
        </p:sp>
        <p:sp>
          <p:nvSpPr>
            <p:cNvPr id="544" name="Google Shape;544;p23"/>
            <p:cNvSpPr/>
            <p:nvPr/>
          </p:nvSpPr>
          <p:spPr>
            <a:xfrm>
              <a:off x="4988717" y="1835415"/>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1</a:t>
              </a:r>
              <a:endParaRPr/>
            </a:p>
          </p:txBody>
        </p:sp>
      </p:grpSp>
      <p:sp>
        <p:nvSpPr>
          <p:cNvPr id="545" name="Google Shape;545;p23"/>
          <p:cNvSpPr txBox="1"/>
          <p:nvPr/>
        </p:nvSpPr>
        <p:spPr>
          <a:xfrm>
            <a:off x="5009071" y="1438841"/>
            <a:ext cx="3720592" cy="274320"/>
          </a:xfrm>
          <a:prstGeom prst="rect">
            <a:avLst/>
          </a:prstGeom>
          <a:noFill/>
          <a:ln>
            <a:noFill/>
          </a:ln>
        </p:spPr>
        <p:txBody>
          <a:bodyPr spcFirstLastPara="1" wrap="square" lIns="0" tIns="0" rIns="91425" bIns="45700" anchor="ctr" anchorCtr="0">
            <a:noAutofit/>
          </a:bodyPr>
          <a:lstStyle/>
          <a:p>
            <a:pPr marL="0" marR="0" lvl="0" indent="0" algn="l" rtl="0">
              <a:spcBef>
                <a:spcPts val="0"/>
              </a:spcBef>
              <a:spcAft>
                <a:spcPts val="0"/>
              </a:spcAft>
              <a:buClr>
                <a:schemeClr val="accent3"/>
              </a:buClr>
              <a:buSzPts val="2000"/>
              <a:buFont typeface="Noto Sans Symbols"/>
              <a:buNone/>
            </a:pPr>
            <a:r>
              <a:rPr lang="en-US" sz="2000">
                <a:solidFill>
                  <a:schemeClr val="accent3"/>
                </a:solidFill>
                <a:latin typeface="Arial"/>
                <a:ea typeface="Arial"/>
                <a:cs typeface="Arial"/>
                <a:sym typeface="Arial"/>
              </a:rPr>
              <a:t>Hay tres acontecimientos vitales: </a:t>
            </a:r>
            <a:endParaRPr/>
          </a:p>
        </p:txBody>
      </p:sp>
      <p:grpSp>
        <p:nvGrpSpPr>
          <p:cNvPr id="546" name="Google Shape;546;p23"/>
          <p:cNvGrpSpPr/>
          <p:nvPr/>
        </p:nvGrpSpPr>
        <p:grpSpPr>
          <a:xfrm>
            <a:off x="4988717" y="2569700"/>
            <a:ext cx="3654951" cy="365760"/>
            <a:chOff x="4988717" y="2208327"/>
            <a:chExt cx="3654951" cy="365760"/>
          </a:xfrm>
        </p:grpSpPr>
        <p:sp>
          <p:nvSpPr>
            <p:cNvPr id="547" name="Google Shape;547;p23"/>
            <p:cNvSpPr/>
            <p:nvPr/>
          </p:nvSpPr>
          <p:spPr>
            <a:xfrm>
              <a:off x="4988717" y="2208327"/>
              <a:ext cx="365760" cy="36576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2</a:t>
              </a:r>
              <a:endParaRPr/>
            </a:p>
          </p:txBody>
        </p:sp>
        <p:sp>
          <p:nvSpPr>
            <p:cNvPr id="548" name="Google Shape;548;p23"/>
            <p:cNvSpPr txBox="1"/>
            <p:nvPr/>
          </p:nvSpPr>
          <p:spPr>
            <a:xfrm>
              <a:off x="5492150" y="2283485"/>
              <a:ext cx="315151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595959"/>
                </a:buClr>
                <a:buSzPts val="1800"/>
                <a:buFont typeface="Noto Sans Symbols"/>
                <a:buNone/>
              </a:pPr>
              <a:r>
                <a:rPr lang="en-US" sz="1800">
                  <a:solidFill>
                    <a:srgbClr val="595959"/>
                  </a:solidFill>
                  <a:latin typeface="Arial"/>
                  <a:ea typeface="Arial"/>
                  <a:cs typeface="Arial"/>
                  <a:sym typeface="Arial"/>
                </a:rPr>
                <a:t>El progenitor queda incapacitado.</a:t>
              </a:r>
              <a:endParaRPr/>
            </a:p>
          </p:txBody>
        </p:sp>
      </p:grpSp>
      <p:grpSp>
        <p:nvGrpSpPr>
          <p:cNvPr id="549" name="Google Shape;549;p23"/>
          <p:cNvGrpSpPr/>
          <p:nvPr/>
        </p:nvGrpSpPr>
        <p:grpSpPr>
          <a:xfrm>
            <a:off x="4988717" y="3219663"/>
            <a:ext cx="3654951" cy="553998"/>
            <a:chOff x="4988717" y="3219663"/>
            <a:chExt cx="3654951" cy="553998"/>
          </a:xfrm>
        </p:grpSpPr>
        <p:sp>
          <p:nvSpPr>
            <p:cNvPr id="550" name="Google Shape;550;p23"/>
            <p:cNvSpPr/>
            <p:nvPr/>
          </p:nvSpPr>
          <p:spPr>
            <a:xfrm>
              <a:off x="4988717" y="3252226"/>
              <a:ext cx="365760" cy="36576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3</a:t>
              </a:r>
              <a:endParaRPr/>
            </a:p>
          </p:txBody>
        </p:sp>
        <p:sp>
          <p:nvSpPr>
            <p:cNvPr id="551" name="Google Shape;551;p23"/>
            <p:cNvSpPr txBox="1"/>
            <p:nvPr/>
          </p:nvSpPr>
          <p:spPr>
            <a:xfrm>
              <a:off x="5492150" y="3219663"/>
              <a:ext cx="3151518"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595959"/>
                </a:buClr>
                <a:buSzPts val="1800"/>
                <a:buFont typeface="Noto Sans Symbols"/>
                <a:buNone/>
              </a:pPr>
              <a:r>
                <a:rPr lang="en-US" sz="1800" dirty="0">
                  <a:solidFill>
                    <a:srgbClr val="595959"/>
                  </a:solidFill>
                  <a:latin typeface="Arial"/>
                  <a:ea typeface="Arial"/>
                  <a:cs typeface="Arial"/>
                  <a:sym typeface="Arial"/>
                </a:rPr>
                <a:t>El progenitor </a:t>
              </a:r>
              <a:r>
                <a:rPr lang="en-US" sz="1800" dirty="0" err="1">
                  <a:solidFill>
                    <a:srgbClr val="595959"/>
                  </a:solidFill>
                  <a:latin typeface="Arial"/>
                  <a:ea typeface="Arial"/>
                  <a:cs typeface="Arial"/>
                  <a:sym typeface="Arial"/>
                </a:rPr>
                <a:t>solicita</a:t>
              </a:r>
              <a:r>
                <a:rPr lang="en-US" sz="1800" dirty="0">
                  <a:solidFill>
                    <a:srgbClr val="595959"/>
                  </a:solidFill>
                  <a:latin typeface="Arial"/>
                  <a:ea typeface="Arial"/>
                  <a:cs typeface="Arial"/>
                  <a:sym typeface="Arial"/>
                </a:rPr>
                <a:t> la </a:t>
              </a:r>
              <a:r>
                <a:rPr lang="en-US" sz="1800" dirty="0" err="1">
                  <a:solidFill>
                    <a:srgbClr val="595959"/>
                  </a:solidFill>
                  <a:latin typeface="Arial"/>
                  <a:ea typeface="Arial"/>
                  <a:cs typeface="Arial"/>
                  <a:sym typeface="Arial"/>
                </a:rPr>
                <a:t>jubilación</a:t>
              </a:r>
              <a:r>
                <a:rPr lang="en-US" sz="1800" dirty="0">
                  <a:solidFill>
                    <a:srgbClr val="595959"/>
                  </a:solidFill>
                  <a:latin typeface="Arial"/>
                  <a:ea typeface="Arial"/>
                  <a:cs typeface="Arial"/>
                  <a:sym typeface="Arial"/>
                </a:rPr>
                <a:t> de la </a:t>
              </a:r>
              <a:r>
                <a:rPr lang="en-US" sz="1800" dirty="0" err="1">
                  <a:solidFill>
                    <a:srgbClr val="595959"/>
                  </a:solidFill>
                  <a:latin typeface="Arial"/>
                  <a:ea typeface="Arial"/>
                  <a:cs typeface="Arial"/>
                  <a:sym typeface="Arial"/>
                </a:rPr>
                <a:t>Seguridad</a:t>
              </a:r>
              <a:r>
                <a:rPr lang="en-US" sz="1800" dirty="0">
                  <a:solidFill>
                    <a:srgbClr val="595959"/>
                  </a:solidFill>
                  <a:latin typeface="Arial"/>
                  <a:ea typeface="Arial"/>
                  <a:cs typeface="Arial"/>
                  <a:sym typeface="Arial"/>
                </a:rPr>
                <a:t> Social.</a:t>
              </a:r>
              <a:endParaRPr dirty="0"/>
            </a:p>
          </p:txBody>
        </p:sp>
      </p:grpSp>
      <p:pic>
        <p:nvPicPr>
          <p:cNvPr id="552" name="Google Shape;552;p23"/>
          <p:cNvPicPr preferRelativeResize="0"/>
          <p:nvPr/>
        </p:nvPicPr>
        <p:blipFill rotWithShape="1">
          <a:blip r:embed="rId3">
            <a:alphaModFix/>
          </a:blip>
          <a:srcRect l="10406" r="13601"/>
          <a:stretch/>
        </p:blipFill>
        <p:spPr>
          <a:xfrm>
            <a:off x="390524" y="4028246"/>
            <a:ext cx="2295526" cy="1743904"/>
          </a:xfrm>
          <a:prstGeom prst="rect">
            <a:avLst/>
          </a:prstGeom>
          <a:noFill/>
          <a:ln>
            <a:noFill/>
          </a:ln>
        </p:spPr>
      </p:pic>
      <p:sp>
        <p:nvSpPr>
          <p:cNvPr id="553" name="Google Shape;553;p23"/>
          <p:cNvSpPr/>
          <p:nvPr/>
        </p:nvSpPr>
        <p:spPr>
          <a:xfrm>
            <a:off x="394434" y="5813582"/>
            <a:ext cx="6437687" cy="138499"/>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None/>
            </a:pPr>
            <a:r>
              <a:rPr lang="en-US" sz="900" b="0" i="0" u="none" strike="noStrike" cap="none">
                <a:solidFill>
                  <a:srgbClr val="595959"/>
                </a:solidFill>
                <a:latin typeface="Arial"/>
                <a:ea typeface="Arial"/>
                <a:cs typeface="Arial"/>
                <a:sym typeface="Arial"/>
              </a:rPr>
              <a:t>Fuente: https://www.ssa.gov</a:t>
            </a:r>
            <a:endParaRPr/>
          </a:p>
        </p:txBody>
      </p:sp>
      <p:sp>
        <p:nvSpPr>
          <p:cNvPr id="554" name="Google Shape;554;p23"/>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4"/>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Prestaciones de asistencia pública: Medicaid</a:t>
            </a:r>
            <a:endParaRPr/>
          </a:p>
        </p:txBody>
      </p:sp>
      <p:sp>
        <p:nvSpPr>
          <p:cNvPr id="561" name="Google Shape;561;p24"/>
          <p:cNvSpPr txBox="1">
            <a:spLocks noGrp="1"/>
          </p:cNvSpPr>
          <p:nvPr>
            <p:ph type="body" idx="1"/>
          </p:nvPr>
        </p:nvSpPr>
        <p:spPr>
          <a:xfrm>
            <a:off x="393699" y="1244600"/>
            <a:ext cx="8448375" cy="4525963"/>
          </a:xfrm>
          <a:prstGeom prst="rect">
            <a:avLst/>
          </a:prstGeom>
          <a:noFill/>
          <a:ln>
            <a:noFill/>
          </a:ln>
        </p:spPr>
        <p:txBody>
          <a:bodyPr spcFirstLastPara="1" wrap="square" lIns="0" tIns="0" rIns="91425" bIns="45700" anchor="t" anchorCtr="0">
            <a:normAutofit/>
          </a:bodyPr>
          <a:lstStyle/>
          <a:p>
            <a:pPr marL="0" lvl="0" indent="0" algn="l" rtl="0">
              <a:spcBef>
                <a:spcPts val="0"/>
              </a:spcBef>
              <a:spcAft>
                <a:spcPts val="0"/>
              </a:spcAft>
              <a:buClr>
                <a:schemeClr val="accent3"/>
              </a:buClr>
              <a:buSzPts val="2000"/>
              <a:buNone/>
            </a:pPr>
            <a:r>
              <a:rPr lang="en-US" sz="2000" b="1">
                <a:solidFill>
                  <a:schemeClr val="accent3"/>
                </a:solidFill>
              </a:rPr>
              <a:t>Medicaid - Un programa federal y estatal</a:t>
            </a:r>
            <a:endParaRPr/>
          </a:p>
          <a:p>
            <a:pPr marL="0" lvl="0" indent="0" algn="l" rtl="0">
              <a:spcBef>
                <a:spcPts val="600"/>
              </a:spcBef>
              <a:spcAft>
                <a:spcPts val="0"/>
              </a:spcAft>
              <a:buClr>
                <a:srgbClr val="595959"/>
              </a:buClr>
              <a:buSzPts val="2000"/>
              <a:buNone/>
            </a:pPr>
            <a:r>
              <a:rPr lang="en-US" sz="2000">
                <a:solidFill>
                  <a:srgbClr val="595959"/>
                </a:solidFill>
              </a:rPr>
              <a:t>Programa esencial de asistencia pública que ofrece una cobertura muy amplia y sólida a las personas necesitadas económicamente y a las personas con discapacidad. La cobertura varía según el Estado, pero suele incluir: </a:t>
            </a:r>
            <a:endParaRPr/>
          </a:p>
        </p:txBody>
      </p:sp>
      <p:grpSp>
        <p:nvGrpSpPr>
          <p:cNvPr id="562" name="Google Shape;562;p24"/>
          <p:cNvGrpSpPr/>
          <p:nvPr/>
        </p:nvGrpSpPr>
        <p:grpSpPr>
          <a:xfrm>
            <a:off x="762264" y="2711965"/>
            <a:ext cx="2030835" cy="3075850"/>
            <a:chOff x="8875715" y="-7681913"/>
            <a:chExt cx="14371642" cy="21736052"/>
          </a:xfrm>
        </p:grpSpPr>
        <p:sp>
          <p:nvSpPr>
            <p:cNvPr id="563" name="Google Shape;563;p24"/>
            <p:cNvSpPr/>
            <p:nvPr/>
          </p:nvSpPr>
          <p:spPr>
            <a:xfrm>
              <a:off x="8875715" y="3021011"/>
              <a:ext cx="13077831" cy="9444037"/>
            </a:xfrm>
            <a:custGeom>
              <a:avLst/>
              <a:gdLst/>
              <a:ahLst/>
              <a:cxnLst/>
              <a:rect l="l" t="t" r="r" b="b"/>
              <a:pathLst>
                <a:path w="8238" h="5949" extrusionOk="0">
                  <a:moveTo>
                    <a:pt x="2057" y="0"/>
                  </a:moveTo>
                  <a:lnTo>
                    <a:pt x="2299" y="241"/>
                  </a:lnTo>
                  <a:lnTo>
                    <a:pt x="811" y="1727"/>
                  </a:lnTo>
                  <a:lnTo>
                    <a:pt x="682" y="1868"/>
                  </a:lnTo>
                  <a:lnTo>
                    <a:pt x="574" y="2018"/>
                  </a:lnTo>
                  <a:lnTo>
                    <a:pt x="486" y="2176"/>
                  </a:lnTo>
                  <a:lnTo>
                    <a:pt x="420" y="2333"/>
                  </a:lnTo>
                  <a:lnTo>
                    <a:pt x="374" y="2495"/>
                  </a:lnTo>
                  <a:lnTo>
                    <a:pt x="349" y="2661"/>
                  </a:lnTo>
                  <a:lnTo>
                    <a:pt x="345" y="2827"/>
                  </a:lnTo>
                  <a:lnTo>
                    <a:pt x="362" y="2989"/>
                  </a:lnTo>
                  <a:lnTo>
                    <a:pt x="395" y="3151"/>
                  </a:lnTo>
                  <a:lnTo>
                    <a:pt x="453" y="3305"/>
                  </a:lnTo>
                  <a:lnTo>
                    <a:pt x="532" y="3458"/>
                  </a:lnTo>
                  <a:lnTo>
                    <a:pt x="632" y="3600"/>
                  </a:lnTo>
                  <a:lnTo>
                    <a:pt x="752" y="3737"/>
                  </a:lnTo>
                  <a:lnTo>
                    <a:pt x="923" y="3894"/>
                  </a:lnTo>
                  <a:lnTo>
                    <a:pt x="1101" y="4027"/>
                  </a:lnTo>
                  <a:lnTo>
                    <a:pt x="1276" y="4139"/>
                  </a:lnTo>
                  <a:lnTo>
                    <a:pt x="1455" y="4222"/>
                  </a:lnTo>
                  <a:lnTo>
                    <a:pt x="1633" y="4280"/>
                  </a:lnTo>
                  <a:lnTo>
                    <a:pt x="1812" y="4318"/>
                  </a:lnTo>
                  <a:lnTo>
                    <a:pt x="1987" y="4326"/>
                  </a:lnTo>
                  <a:lnTo>
                    <a:pt x="2161" y="4314"/>
                  </a:lnTo>
                  <a:lnTo>
                    <a:pt x="2336" y="4276"/>
                  </a:lnTo>
                  <a:lnTo>
                    <a:pt x="2502" y="4210"/>
                  </a:lnTo>
                  <a:lnTo>
                    <a:pt x="2668" y="4123"/>
                  </a:lnTo>
                  <a:lnTo>
                    <a:pt x="2831" y="4006"/>
                  </a:lnTo>
                  <a:lnTo>
                    <a:pt x="2984" y="3869"/>
                  </a:lnTo>
                  <a:lnTo>
                    <a:pt x="2993" y="3861"/>
                  </a:lnTo>
                  <a:lnTo>
                    <a:pt x="3013" y="3840"/>
                  </a:lnTo>
                  <a:lnTo>
                    <a:pt x="3051" y="3803"/>
                  </a:lnTo>
                  <a:lnTo>
                    <a:pt x="3097" y="3757"/>
                  </a:lnTo>
                  <a:lnTo>
                    <a:pt x="3155" y="3699"/>
                  </a:lnTo>
                  <a:lnTo>
                    <a:pt x="3221" y="3633"/>
                  </a:lnTo>
                  <a:lnTo>
                    <a:pt x="3300" y="3554"/>
                  </a:lnTo>
                  <a:lnTo>
                    <a:pt x="3383" y="3471"/>
                  </a:lnTo>
                  <a:lnTo>
                    <a:pt x="3471" y="3384"/>
                  </a:lnTo>
                  <a:lnTo>
                    <a:pt x="3566" y="3288"/>
                  </a:lnTo>
                  <a:lnTo>
                    <a:pt x="3666" y="3189"/>
                  </a:lnTo>
                  <a:lnTo>
                    <a:pt x="3766" y="3089"/>
                  </a:lnTo>
                  <a:lnTo>
                    <a:pt x="3870" y="2985"/>
                  </a:lnTo>
                  <a:lnTo>
                    <a:pt x="3969" y="2886"/>
                  </a:lnTo>
                  <a:lnTo>
                    <a:pt x="4073" y="2782"/>
                  </a:lnTo>
                  <a:lnTo>
                    <a:pt x="4173" y="2682"/>
                  </a:lnTo>
                  <a:lnTo>
                    <a:pt x="4269" y="2587"/>
                  </a:lnTo>
                  <a:lnTo>
                    <a:pt x="4360" y="2495"/>
                  </a:lnTo>
                  <a:lnTo>
                    <a:pt x="4447" y="2412"/>
                  </a:lnTo>
                  <a:lnTo>
                    <a:pt x="4526" y="2333"/>
                  </a:lnTo>
                  <a:lnTo>
                    <a:pt x="4597" y="2263"/>
                  </a:lnTo>
                  <a:lnTo>
                    <a:pt x="4659" y="2201"/>
                  </a:lnTo>
                  <a:lnTo>
                    <a:pt x="4709" y="2147"/>
                  </a:lnTo>
                  <a:lnTo>
                    <a:pt x="4751" y="2109"/>
                  </a:lnTo>
                  <a:lnTo>
                    <a:pt x="4776" y="2080"/>
                  </a:lnTo>
                  <a:lnTo>
                    <a:pt x="4792" y="2068"/>
                  </a:lnTo>
                  <a:lnTo>
                    <a:pt x="5017" y="1843"/>
                  </a:lnTo>
                  <a:lnTo>
                    <a:pt x="5175" y="1698"/>
                  </a:lnTo>
                  <a:lnTo>
                    <a:pt x="5341" y="1574"/>
                  </a:lnTo>
                  <a:lnTo>
                    <a:pt x="5516" y="1474"/>
                  </a:lnTo>
                  <a:lnTo>
                    <a:pt x="5694" y="1395"/>
                  </a:lnTo>
                  <a:lnTo>
                    <a:pt x="5873" y="1337"/>
                  </a:lnTo>
                  <a:lnTo>
                    <a:pt x="6060" y="1304"/>
                  </a:lnTo>
                  <a:lnTo>
                    <a:pt x="6247" y="1291"/>
                  </a:lnTo>
                  <a:lnTo>
                    <a:pt x="6434" y="1300"/>
                  </a:lnTo>
                  <a:lnTo>
                    <a:pt x="6625" y="1333"/>
                  </a:lnTo>
                  <a:lnTo>
                    <a:pt x="6812" y="1383"/>
                  </a:lnTo>
                  <a:lnTo>
                    <a:pt x="7004" y="1457"/>
                  </a:lnTo>
                  <a:lnTo>
                    <a:pt x="7186" y="1557"/>
                  </a:lnTo>
                  <a:lnTo>
                    <a:pt x="7373" y="1673"/>
                  </a:lnTo>
                  <a:lnTo>
                    <a:pt x="7552" y="1814"/>
                  </a:lnTo>
                  <a:lnTo>
                    <a:pt x="7727" y="1976"/>
                  </a:lnTo>
                  <a:lnTo>
                    <a:pt x="7868" y="2130"/>
                  </a:lnTo>
                  <a:lnTo>
                    <a:pt x="7984" y="2296"/>
                  </a:lnTo>
                  <a:lnTo>
                    <a:pt x="8080" y="2470"/>
                  </a:lnTo>
                  <a:lnTo>
                    <a:pt x="8155" y="2649"/>
                  </a:lnTo>
                  <a:lnTo>
                    <a:pt x="8205" y="2832"/>
                  </a:lnTo>
                  <a:lnTo>
                    <a:pt x="8234" y="3018"/>
                  </a:lnTo>
                  <a:lnTo>
                    <a:pt x="8238" y="3209"/>
                  </a:lnTo>
                  <a:lnTo>
                    <a:pt x="8226" y="3396"/>
                  </a:lnTo>
                  <a:lnTo>
                    <a:pt x="8188" y="3587"/>
                  </a:lnTo>
                  <a:lnTo>
                    <a:pt x="8126" y="3770"/>
                  </a:lnTo>
                  <a:lnTo>
                    <a:pt x="8047" y="3952"/>
                  </a:lnTo>
                  <a:lnTo>
                    <a:pt x="7943" y="4131"/>
                  </a:lnTo>
                  <a:lnTo>
                    <a:pt x="7818" y="4301"/>
                  </a:lnTo>
                  <a:lnTo>
                    <a:pt x="7669" y="4463"/>
                  </a:lnTo>
                  <a:lnTo>
                    <a:pt x="6181" y="5949"/>
                  </a:lnTo>
                  <a:lnTo>
                    <a:pt x="5944" y="5713"/>
                  </a:lnTo>
                  <a:lnTo>
                    <a:pt x="7432" y="4226"/>
                  </a:lnTo>
                  <a:lnTo>
                    <a:pt x="7556" y="4081"/>
                  </a:lnTo>
                  <a:lnTo>
                    <a:pt x="7664" y="3932"/>
                  </a:lnTo>
                  <a:lnTo>
                    <a:pt x="7752" y="3778"/>
                  </a:lnTo>
                  <a:lnTo>
                    <a:pt x="7818" y="3616"/>
                  </a:lnTo>
                  <a:lnTo>
                    <a:pt x="7864" y="3454"/>
                  </a:lnTo>
                  <a:lnTo>
                    <a:pt x="7889" y="3288"/>
                  </a:lnTo>
                  <a:lnTo>
                    <a:pt x="7897" y="3126"/>
                  </a:lnTo>
                  <a:lnTo>
                    <a:pt x="7881" y="2960"/>
                  </a:lnTo>
                  <a:lnTo>
                    <a:pt x="7843" y="2802"/>
                  </a:lnTo>
                  <a:lnTo>
                    <a:pt x="7785" y="2645"/>
                  </a:lnTo>
                  <a:lnTo>
                    <a:pt x="7706" y="2495"/>
                  </a:lnTo>
                  <a:lnTo>
                    <a:pt x="7606" y="2350"/>
                  </a:lnTo>
                  <a:lnTo>
                    <a:pt x="7486" y="2217"/>
                  </a:lnTo>
                  <a:lnTo>
                    <a:pt x="7315" y="2055"/>
                  </a:lnTo>
                  <a:lnTo>
                    <a:pt x="7141" y="1922"/>
                  </a:lnTo>
                  <a:lnTo>
                    <a:pt x="6962" y="1814"/>
                  </a:lnTo>
                  <a:lnTo>
                    <a:pt x="6783" y="1731"/>
                  </a:lnTo>
                  <a:lnTo>
                    <a:pt x="6609" y="1669"/>
                  </a:lnTo>
                  <a:lnTo>
                    <a:pt x="6430" y="1636"/>
                  </a:lnTo>
                  <a:lnTo>
                    <a:pt x="6251" y="1623"/>
                  </a:lnTo>
                  <a:lnTo>
                    <a:pt x="6077" y="1640"/>
                  </a:lnTo>
                  <a:lnTo>
                    <a:pt x="5906" y="1677"/>
                  </a:lnTo>
                  <a:lnTo>
                    <a:pt x="5736" y="1740"/>
                  </a:lnTo>
                  <a:lnTo>
                    <a:pt x="5570" y="1831"/>
                  </a:lnTo>
                  <a:lnTo>
                    <a:pt x="5412" y="1943"/>
                  </a:lnTo>
                  <a:lnTo>
                    <a:pt x="5254" y="2084"/>
                  </a:lnTo>
                  <a:lnTo>
                    <a:pt x="5245" y="2093"/>
                  </a:lnTo>
                  <a:lnTo>
                    <a:pt x="5225" y="2113"/>
                  </a:lnTo>
                  <a:lnTo>
                    <a:pt x="5187" y="2151"/>
                  </a:lnTo>
                  <a:lnTo>
                    <a:pt x="5137" y="2201"/>
                  </a:lnTo>
                  <a:lnTo>
                    <a:pt x="5075" y="2263"/>
                  </a:lnTo>
                  <a:lnTo>
                    <a:pt x="5004" y="2333"/>
                  </a:lnTo>
                  <a:lnTo>
                    <a:pt x="4925" y="2412"/>
                  </a:lnTo>
                  <a:lnTo>
                    <a:pt x="4838" y="2499"/>
                  </a:lnTo>
                  <a:lnTo>
                    <a:pt x="4742" y="2591"/>
                  </a:lnTo>
                  <a:lnTo>
                    <a:pt x="4647" y="2690"/>
                  </a:lnTo>
                  <a:lnTo>
                    <a:pt x="4543" y="2794"/>
                  </a:lnTo>
                  <a:lnTo>
                    <a:pt x="4439" y="2898"/>
                  </a:lnTo>
                  <a:lnTo>
                    <a:pt x="4335" y="3002"/>
                  </a:lnTo>
                  <a:lnTo>
                    <a:pt x="4227" y="3106"/>
                  </a:lnTo>
                  <a:lnTo>
                    <a:pt x="4123" y="3209"/>
                  </a:lnTo>
                  <a:lnTo>
                    <a:pt x="4023" y="3309"/>
                  </a:lnTo>
                  <a:lnTo>
                    <a:pt x="3928" y="3409"/>
                  </a:lnTo>
                  <a:lnTo>
                    <a:pt x="3836" y="3500"/>
                  </a:lnTo>
                  <a:lnTo>
                    <a:pt x="3749" y="3583"/>
                  </a:lnTo>
                  <a:lnTo>
                    <a:pt x="3670" y="3662"/>
                  </a:lnTo>
                  <a:lnTo>
                    <a:pt x="3604" y="3728"/>
                  </a:lnTo>
                  <a:lnTo>
                    <a:pt x="3545" y="3786"/>
                  </a:lnTo>
                  <a:lnTo>
                    <a:pt x="3500" y="3832"/>
                  </a:lnTo>
                  <a:lnTo>
                    <a:pt x="3466" y="3865"/>
                  </a:lnTo>
                  <a:lnTo>
                    <a:pt x="3450" y="3882"/>
                  </a:lnTo>
                  <a:lnTo>
                    <a:pt x="3225" y="4110"/>
                  </a:lnTo>
                  <a:lnTo>
                    <a:pt x="3063" y="4256"/>
                  </a:lnTo>
                  <a:lnTo>
                    <a:pt x="2897" y="4376"/>
                  </a:lnTo>
                  <a:lnTo>
                    <a:pt x="2722" y="4480"/>
                  </a:lnTo>
                  <a:lnTo>
                    <a:pt x="2548" y="4559"/>
                  </a:lnTo>
                  <a:lnTo>
                    <a:pt x="2365" y="4613"/>
                  </a:lnTo>
                  <a:lnTo>
                    <a:pt x="2178" y="4650"/>
                  </a:lnTo>
                  <a:lnTo>
                    <a:pt x="1991" y="4662"/>
                  </a:lnTo>
                  <a:lnTo>
                    <a:pt x="1804" y="4650"/>
                  </a:lnTo>
                  <a:lnTo>
                    <a:pt x="1613" y="4621"/>
                  </a:lnTo>
                  <a:lnTo>
                    <a:pt x="1426" y="4567"/>
                  </a:lnTo>
                  <a:lnTo>
                    <a:pt x="1239" y="4492"/>
                  </a:lnTo>
                  <a:lnTo>
                    <a:pt x="1052" y="4397"/>
                  </a:lnTo>
                  <a:lnTo>
                    <a:pt x="869" y="4276"/>
                  </a:lnTo>
                  <a:lnTo>
                    <a:pt x="686" y="4139"/>
                  </a:lnTo>
                  <a:lnTo>
                    <a:pt x="511" y="3977"/>
                  </a:lnTo>
                  <a:lnTo>
                    <a:pt x="374" y="3820"/>
                  </a:lnTo>
                  <a:lnTo>
                    <a:pt x="254" y="3654"/>
                  </a:lnTo>
                  <a:lnTo>
                    <a:pt x="158" y="3483"/>
                  </a:lnTo>
                  <a:lnTo>
                    <a:pt x="87" y="3305"/>
                  </a:lnTo>
                  <a:lnTo>
                    <a:pt x="33" y="3118"/>
                  </a:lnTo>
                  <a:lnTo>
                    <a:pt x="8" y="2931"/>
                  </a:lnTo>
                  <a:lnTo>
                    <a:pt x="0" y="2744"/>
                  </a:lnTo>
                  <a:lnTo>
                    <a:pt x="17" y="2553"/>
                  </a:lnTo>
                  <a:lnTo>
                    <a:pt x="54" y="2367"/>
                  </a:lnTo>
                  <a:lnTo>
                    <a:pt x="112" y="2180"/>
                  </a:lnTo>
                  <a:lnTo>
                    <a:pt x="195" y="1997"/>
                  </a:lnTo>
                  <a:lnTo>
                    <a:pt x="295" y="1819"/>
                  </a:lnTo>
                  <a:lnTo>
                    <a:pt x="424" y="1648"/>
                  </a:lnTo>
                  <a:lnTo>
                    <a:pt x="569" y="1486"/>
                  </a:lnTo>
                  <a:lnTo>
                    <a:pt x="2057" y="0"/>
                  </a:lnTo>
                  <a:close/>
                </a:path>
              </a:pathLst>
            </a:custGeom>
            <a:solidFill>
              <a:srgbClr val="D8D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564" name="Google Shape;564;p24"/>
            <p:cNvSpPr/>
            <p:nvPr/>
          </p:nvSpPr>
          <p:spPr>
            <a:xfrm>
              <a:off x="16714795" y="11088690"/>
              <a:ext cx="2968629" cy="2965449"/>
            </a:xfrm>
            <a:custGeom>
              <a:avLst/>
              <a:gdLst/>
              <a:ahLst/>
              <a:cxnLst/>
              <a:rect l="l" t="t" r="r" b="b"/>
              <a:pathLst>
                <a:path w="1870" h="1868" extrusionOk="0">
                  <a:moveTo>
                    <a:pt x="1002" y="0"/>
                  </a:moveTo>
                  <a:lnTo>
                    <a:pt x="1130" y="20"/>
                  </a:lnTo>
                  <a:lnTo>
                    <a:pt x="1259" y="54"/>
                  </a:lnTo>
                  <a:lnTo>
                    <a:pt x="1380" y="108"/>
                  </a:lnTo>
                  <a:lnTo>
                    <a:pt x="1496" y="182"/>
                  </a:lnTo>
                  <a:lnTo>
                    <a:pt x="1600" y="274"/>
                  </a:lnTo>
                  <a:lnTo>
                    <a:pt x="1691" y="377"/>
                  </a:lnTo>
                  <a:lnTo>
                    <a:pt x="1762" y="494"/>
                  </a:lnTo>
                  <a:lnTo>
                    <a:pt x="1816" y="614"/>
                  </a:lnTo>
                  <a:lnTo>
                    <a:pt x="1854" y="739"/>
                  </a:lnTo>
                  <a:lnTo>
                    <a:pt x="1870" y="871"/>
                  </a:lnTo>
                  <a:lnTo>
                    <a:pt x="1870" y="1000"/>
                  </a:lnTo>
                  <a:lnTo>
                    <a:pt x="1854" y="1129"/>
                  </a:lnTo>
                  <a:lnTo>
                    <a:pt x="1816" y="1258"/>
                  </a:lnTo>
                  <a:lnTo>
                    <a:pt x="1762" y="1378"/>
                  </a:lnTo>
                  <a:lnTo>
                    <a:pt x="1691" y="1494"/>
                  </a:lnTo>
                  <a:lnTo>
                    <a:pt x="1600" y="1598"/>
                  </a:lnTo>
                  <a:lnTo>
                    <a:pt x="1496" y="1689"/>
                  </a:lnTo>
                  <a:lnTo>
                    <a:pt x="1380" y="1760"/>
                  </a:lnTo>
                  <a:lnTo>
                    <a:pt x="1259" y="1814"/>
                  </a:lnTo>
                  <a:lnTo>
                    <a:pt x="1130" y="1851"/>
                  </a:lnTo>
                  <a:lnTo>
                    <a:pt x="1002" y="1868"/>
                  </a:lnTo>
                  <a:lnTo>
                    <a:pt x="869" y="1868"/>
                  </a:lnTo>
                  <a:lnTo>
                    <a:pt x="740" y="1851"/>
                  </a:lnTo>
                  <a:lnTo>
                    <a:pt x="615" y="1814"/>
                  </a:lnTo>
                  <a:lnTo>
                    <a:pt x="490" y="1760"/>
                  </a:lnTo>
                  <a:lnTo>
                    <a:pt x="378" y="1689"/>
                  </a:lnTo>
                  <a:lnTo>
                    <a:pt x="274" y="1598"/>
                  </a:lnTo>
                  <a:lnTo>
                    <a:pt x="183" y="1494"/>
                  </a:lnTo>
                  <a:lnTo>
                    <a:pt x="108" y="1378"/>
                  </a:lnTo>
                  <a:lnTo>
                    <a:pt x="54" y="1258"/>
                  </a:lnTo>
                  <a:lnTo>
                    <a:pt x="16" y="1129"/>
                  </a:lnTo>
                  <a:lnTo>
                    <a:pt x="0" y="1000"/>
                  </a:lnTo>
                  <a:lnTo>
                    <a:pt x="0" y="871"/>
                  </a:lnTo>
                  <a:lnTo>
                    <a:pt x="16" y="739"/>
                  </a:lnTo>
                  <a:lnTo>
                    <a:pt x="54" y="614"/>
                  </a:lnTo>
                  <a:lnTo>
                    <a:pt x="108" y="494"/>
                  </a:lnTo>
                  <a:lnTo>
                    <a:pt x="183" y="377"/>
                  </a:lnTo>
                  <a:lnTo>
                    <a:pt x="274" y="274"/>
                  </a:lnTo>
                  <a:lnTo>
                    <a:pt x="378" y="182"/>
                  </a:lnTo>
                  <a:lnTo>
                    <a:pt x="490" y="108"/>
                  </a:lnTo>
                  <a:lnTo>
                    <a:pt x="615" y="54"/>
                  </a:lnTo>
                  <a:lnTo>
                    <a:pt x="740" y="20"/>
                  </a:lnTo>
                  <a:lnTo>
                    <a:pt x="869" y="0"/>
                  </a:lnTo>
                  <a:lnTo>
                    <a:pt x="1002" y="0"/>
                  </a:lnTo>
                  <a:close/>
                </a:path>
              </a:pathLst>
            </a:custGeom>
            <a:solidFill>
              <a:srgbClr val="3F3F3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565" name="Google Shape;565;p24"/>
            <p:cNvSpPr/>
            <p:nvPr/>
          </p:nvSpPr>
          <p:spPr>
            <a:xfrm>
              <a:off x="13673140" y="-7681913"/>
              <a:ext cx="5357811" cy="3736977"/>
            </a:xfrm>
            <a:custGeom>
              <a:avLst/>
              <a:gdLst/>
              <a:ahLst/>
              <a:cxnLst/>
              <a:rect l="l" t="t" r="r" b="b"/>
              <a:pathLst>
                <a:path w="3375" h="2354" extrusionOk="0">
                  <a:moveTo>
                    <a:pt x="2506" y="0"/>
                  </a:moveTo>
                  <a:lnTo>
                    <a:pt x="2610" y="4"/>
                  </a:lnTo>
                  <a:lnTo>
                    <a:pt x="2722" y="25"/>
                  </a:lnTo>
                  <a:lnTo>
                    <a:pt x="2834" y="58"/>
                  </a:lnTo>
                  <a:lnTo>
                    <a:pt x="2959" y="108"/>
                  </a:lnTo>
                  <a:lnTo>
                    <a:pt x="3088" y="175"/>
                  </a:lnTo>
                  <a:lnTo>
                    <a:pt x="3225" y="262"/>
                  </a:lnTo>
                  <a:lnTo>
                    <a:pt x="3375" y="365"/>
                  </a:lnTo>
                  <a:lnTo>
                    <a:pt x="3217" y="581"/>
                  </a:lnTo>
                  <a:lnTo>
                    <a:pt x="3084" y="486"/>
                  </a:lnTo>
                  <a:lnTo>
                    <a:pt x="2963" y="411"/>
                  </a:lnTo>
                  <a:lnTo>
                    <a:pt x="2851" y="353"/>
                  </a:lnTo>
                  <a:lnTo>
                    <a:pt x="2747" y="312"/>
                  </a:lnTo>
                  <a:lnTo>
                    <a:pt x="2652" y="282"/>
                  </a:lnTo>
                  <a:lnTo>
                    <a:pt x="2560" y="270"/>
                  </a:lnTo>
                  <a:lnTo>
                    <a:pt x="2477" y="274"/>
                  </a:lnTo>
                  <a:lnTo>
                    <a:pt x="2394" y="291"/>
                  </a:lnTo>
                  <a:lnTo>
                    <a:pt x="2311" y="320"/>
                  </a:lnTo>
                  <a:lnTo>
                    <a:pt x="2228" y="365"/>
                  </a:lnTo>
                  <a:lnTo>
                    <a:pt x="2149" y="419"/>
                  </a:lnTo>
                  <a:lnTo>
                    <a:pt x="2061" y="486"/>
                  </a:lnTo>
                  <a:lnTo>
                    <a:pt x="1974" y="565"/>
                  </a:lnTo>
                  <a:lnTo>
                    <a:pt x="1883" y="656"/>
                  </a:lnTo>
                  <a:lnTo>
                    <a:pt x="1783" y="752"/>
                  </a:lnTo>
                  <a:lnTo>
                    <a:pt x="1679" y="860"/>
                  </a:lnTo>
                  <a:lnTo>
                    <a:pt x="1575" y="967"/>
                  </a:lnTo>
                  <a:lnTo>
                    <a:pt x="1467" y="1075"/>
                  </a:lnTo>
                  <a:lnTo>
                    <a:pt x="187" y="2354"/>
                  </a:lnTo>
                  <a:lnTo>
                    <a:pt x="0" y="2167"/>
                  </a:lnTo>
                  <a:lnTo>
                    <a:pt x="1280" y="889"/>
                  </a:lnTo>
                  <a:lnTo>
                    <a:pt x="1388" y="781"/>
                  </a:lnTo>
                  <a:lnTo>
                    <a:pt x="1488" y="677"/>
                  </a:lnTo>
                  <a:lnTo>
                    <a:pt x="1587" y="573"/>
                  </a:lnTo>
                  <a:lnTo>
                    <a:pt x="1679" y="478"/>
                  </a:lnTo>
                  <a:lnTo>
                    <a:pt x="1775" y="390"/>
                  </a:lnTo>
                  <a:lnTo>
                    <a:pt x="1862" y="307"/>
                  </a:lnTo>
                  <a:lnTo>
                    <a:pt x="1953" y="233"/>
                  </a:lnTo>
                  <a:lnTo>
                    <a:pt x="2041" y="170"/>
                  </a:lnTo>
                  <a:lnTo>
                    <a:pt x="2128" y="112"/>
                  </a:lnTo>
                  <a:lnTo>
                    <a:pt x="2219" y="67"/>
                  </a:lnTo>
                  <a:lnTo>
                    <a:pt x="2311" y="33"/>
                  </a:lnTo>
                  <a:lnTo>
                    <a:pt x="2406" y="8"/>
                  </a:lnTo>
                  <a:lnTo>
                    <a:pt x="2506" y="0"/>
                  </a:lnTo>
                  <a:close/>
                </a:path>
              </a:pathLst>
            </a:custGeom>
            <a:solidFill>
              <a:srgbClr val="D8D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566" name="Google Shape;566;p24"/>
            <p:cNvSpPr/>
            <p:nvPr/>
          </p:nvSpPr>
          <p:spPr>
            <a:xfrm>
              <a:off x="18495966" y="-7339014"/>
              <a:ext cx="1358900" cy="1357312"/>
            </a:xfrm>
            <a:custGeom>
              <a:avLst/>
              <a:gdLst/>
              <a:ahLst/>
              <a:cxnLst/>
              <a:rect l="l" t="t" r="r" b="b"/>
              <a:pathLst>
                <a:path w="856" h="855" extrusionOk="0">
                  <a:moveTo>
                    <a:pt x="303" y="0"/>
                  </a:moveTo>
                  <a:lnTo>
                    <a:pt x="794" y="490"/>
                  </a:lnTo>
                  <a:lnTo>
                    <a:pt x="836" y="544"/>
                  </a:lnTo>
                  <a:lnTo>
                    <a:pt x="856" y="610"/>
                  </a:lnTo>
                  <a:lnTo>
                    <a:pt x="856" y="673"/>
                  </a:lnTo>
                  <a:lnTo>
                    <a:pt x="836" y="739"/>
                  </a:lnTo>
                  <a:lnTo>
                    <a:pt x="794" y="793"/>
                  </a:lnTo>
                  <a:lnTo>
                    <a:pt x="740" y="834"/>
                  </a:lnTo>
                  <a:lnTo>
                    <a:pt x="678" y="855"/>
                  </a:lnTo>
                  <a:lnTo>
                    <a:pt x="611" y="855"/>
                  </a:lnTo>
                  <a:lnTo>
                    <a:pt x="545" y="834"/>
                  </a:lnTo>
                  <a:lnTo>
                    <a:pt x="491" y="793"/>
                  </a:lnTo>
                  <a:lnTo>
                    <a:pt x="0" y="303"/>
                  </a:lnTo>
                  <a:lnTo>
                    <a:pt x="303" y="0"/>
                  </a:lnTo>
                  <a:close/>
                </a:path>
              </a:pathLst>
            </a:custGeom>
            <a:solidFill>
              <a:srgbClr val="B76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567" name="Google Shape;567;p24"/>
            <p:cNvSpPr/>
            <p:nvPr/>
          </p:nvSpPr>
          <p:spPr>
            <a:xfrm>
              <a:off x="19505615" y="-3470273"/>
              <a:ext cx="3741742" cy="5351466"/>
            </a:xfrm>
            <a:custGeom>
              <a:avLst/>
              <a:gdLst/>
              <a:ahLst/>
              <a:cxnLst/>
              <a:rect l="l" t="t" r="r" b="b"/>
              <a:pathLst>
                <a:path w="2357" h="3371" extrusionOk="0">
                  <a:moveTo>
                    <a:pt x="1991" y="0"/>
                  </a:moveTo>
                  <a:lnTo>
                    <a:pt x="2095" y="149"/>
                  </a:lnTo>
                  <a:lnTo>
                    <a:pt x="2178" y="286"/>
                  </a:lnTo>
                  <a:lnTo>
                    <a:pt x="2249" y="415"/>
                  </a:lnTo>
                  <a:lnTo>
                    <a:pt x="2298" y="540"/>
                  </a:lnTo>
                  <a:lnTo>
                    <a:pt x="2332" y="652"/>
                  </a:lnTo>
                  <a:lnTo>
                    <a:pt x="2353" y="764"/>
                  </a:lnTo>
                  <a:lnTo>
                    <a:pt x="2357" y="868"/>
                  </a:lnTo>
                  <a:lnTo>
                    <a:pt x="2344" y="967"/>
                  </a:lnTo>
                  <a:lnTo>
                    <a:pt x="2323" y="1059"/>
                  </a:lnTo>
                  <a:lnTo>
                    <a:pt x="2290" y="1154"/>
                  </a:lnTo>
                  <a:lnTo>
                    <a:pt x="2244" y="1241"/>
                  </a:lnTo>
                  <a:lnTo>
                    <a:pt x="2186" y="1333"/>
                  </a:lnTo>
                  <a:lnTo>
                    <a:pt x="2124" y="1420"/>
                  </a:lnTo>
                  <a:lnTo>
                    <a:pt x="2049" y="1511"/>
                  </a:lnTo>
                  <a:lnTo>
                    <a:pt x="1966" y="1598"/>
                  </a:lnTo>
                  <a:lnTo>
                    <a:pt x="1875" y="1690"/>
                  </a:lnTo>
                  <a:lnTo>
                    <a:pt x="1783" y="1785"/>
                  </a:lnTo>
                  <a:lnTo>
                    <a:pt x="1679" y="1885"/>
                  </a:lnTo>
                  <a:lnTo>
                    <a:pt x="1575" y="1984"/>
                  </a:lnTo>
                  <a:lnTo>
                    <a:pt x="1467" y="2092"/>
                  </a:lnTo>
                  <a:lnTo>
                    <a:pt x="187" y="3371"/>
                  </a:lnTo>
                  <a:lnTo>
                    <a:pt x="0" y="3184"/>
                  </a:lnTo>
                  <a:lnTo>
                    <a:pt x="1280" y="1906"/>
                  </a:lnTo>
                  <a:lnTo>
                    <a:pt x="1388" y="1798"/>
                  </a:lnTo>
                  <a:lnTo>
                    <a:pt x="1496" y="1694"/>
                  </a:lnTo>
                  <a:lnTo>
                    <a:pt x="1604" y="1590"/>
                  </a:lnTo>
                  <a:lnTo>
                    <a:pt x="1700" y="1490"/>
                  </a:lnTo>
                  <a:lnTo>
                    <a:pt x="1791" y="1399"/>
                  </a:lnTo>
                  <a:lnTo>
                    <a:pt x="1870" y="1312"/>
                  </a:lnTo>
                  <a:lnTo>
                    <a:pt x="1937" y="1225"/>
                  </a:lnTo>
                  <a:lnTo>
                    <a:pt x="1991" y="1146"/>
                  </a:lnTo>
                  <a:lnTo>
                    <a:pt x="2037" y="1063"/>
                  </a:lnTo>
                  <a:lnTo>
                    <a:pt x="2066" y="980"/>
                  </a:lnTo>
                  <a:lnTo>
                    <a:pt x="2082" y="897"/>
                  </a:lnTo>
                  <a:lnTo>
                    <a:pt x="2087" y="810"/>
                  </a:lnTo>
                  <a:lnTo>
                    <a:pt x="2074" y="722"/>
                  </a:lnTo>
                  <a:lnTo>
                    <a:pt x="2045" y="623"/>
                  </a:lnTo>
                  <a:lnTo>
                    <a:pt x="2003" y="523"/>
                  </a:lnTo>
                  <a:lnTo>
                    <a:pt x="1945" y="411"/>
                  </a:lnTo>
                  <a:lnTo>
                    <a:pt x="1870" y="291"/>
                  </a:lnTo>
                  <a:lnTo>
                    <a:pt x="1775" y="158"/>
                  </a:lnTo>
                  <a:lnTo>
                    <a:pt x="1991" y="0"/>
                  </a:lnTo>
                  <a:close/>
                </a:path>
              </a:pathLst>
            </a:custGeom>
            <a:solidFill>
              <a:srgbClr val="D8D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568" name="Google Shape;568;p24"/>
            <p:cNvSpPr/>
            <p:nvPr/>
          </p:nvSpPr>
          <p:spPr>
            <a:xfrm>
              <a:off x="10796592" y="-4465639"/>
              <a:ext cx="9229728" cy="9220200"/>
            </a:xfrm>
            <a:custGeom>
              <a:avLst/>
              <a:gdLst/>
              <a:ahLst/>
              <a:cxnLst/>
              <a:rect l="l" t="t" r="r" b="b"/>
              <a:pathLst>
                <a:path w="5814" h="5808" extrusionOk="0">
                  <a:moveTo>
                    <a:pt x="1749" y="0"/>
                  </a:moveTo>
                  <a:lnTo>
                    <a:pt x="2061" y="316"/>
                  </a:lnTo>
                  <a:lnTo>
                    <a:pt x="1837" y="544"/>
                  </a:lnTo>
                  <a:lnTo>
                    <a:pt x="1629" y="760"/>
                  </a:lnTo>
                  <a:lnTo>
                    <a:pt x="1442" y="967"/>
                  </a:lnTo>
                  <a:lnTo>
                    <a:pt x="1276" y="1163"/>
                  </a:lnTo>
                  <a:lnTo>
                    <a:pt x="1122" y="1353"/>
                  </a:lnTo>
                  <a:lnTo>
                    <a:pt x="989" y="1532"/>
                  </a:lnTo>
                  <a:lnTo>
                    <a:pt x="868" y="1698"/>
                  </a:lnTo>
                  <a:lnTo>
                    <a:pt x="768" y="1860"/>
                  </a:lnTo>
                  <a:lnTo>
                    <a:pt x="681" y="2018"/>
                  </a:lnTo>
                  <a:lnTo>
                    <a:pt x="611" y="2163"/>
                  </a:lnTo>
                  <a:lnTo>
                    <a:pt x="552" y="2304"/>
                  </a:lnTo>
                  <a:lnTo>
                    <a:pt x="507" y="2437"/>
                  </a:lnTo>
                  <a:lnTo>
                    <a:pt x="478" y="2566"/>
                  </a:lnTo>
                  <a:lnTo>
                    <a:pt x="457" y="2690"/>
                  </a:lnTo>
                  <a:lnTo>
                    <a:pt x="453" y="2811"/>
                  </a:lnTo>
                  <a:lnTo>
                    <a:pt x="457" y="2923"/>
                  </a:lnTo>
                  <a:lnTo>
                    <a:pt x="473" y="3035"/>
                  </a:lnTo>
                  <a:lnTo>
                    <a:pt x="498" y="3143"/>
                  </a:lnTo>
                  <a:lnTo>
                    <a:pt x="536" y="3247"/>
                  </a:lnTo>
                  <a:lnTo>
                    <a:pt x="581" y="3350"/>
                  </a:lnTo>
                  <a:lnTo>
                    <a:pt x="635" y="3454"/>
                  </a:lnTo>
                  <a:lnTo>
                    <a:pt x="698" y="3554"/>
                  </a:lnTo>
                  <a:lnTo>
                    <a:pt x="768" y="3653"/>
                  </a:lnTo>
                  <a:lnTo>
                    <a:pt x="847" y="3753"/>
                  </a:lnTo>
                  <a:lnTo>
                    <a:pt x="931" y="3853"/>
                  </a:lnTo>
                  <a:lnTo>
                    <a:pt x="1022" y="3952"/>
                  </a:lnTo>
                  <a:lnTo>
                    <a:pt x="1118" y="4056"/>
                  </a:lnTo>
                  <a:lnTo>
                    <a:pt x="1217" y="4160"/>
                  </a:lnTo>
                  <a:lnTo>
                    <a:pt x="1325" y="4268"/>
                  </a:lnTo>
                  <a:lnTo>
                    <a:pt x="1433" y="4376"/>
                  </a:lnTo>
                  <a:lnTo>
                    <a:pt x="1542" y="4484"/>
                  </a:lnTo>
                  <a:lnTo>
                    <a:pt x="1650" y="4592"/>
                  </a:lnTo>
                  <a:lnTo>
                    <a:pt x="1754" y="4691"/>
                  </a:lnTo>
                  <a:lnTo>
                    <a:pt x="1857" y="4787"/>
                  </a:lnTo>
                  <a:lnTo>
                    <a:pt x="1957" y="4878"/>
                  </a:lnTo>
                  <a:lnTo>
                    <a:pt x="2057" y="4961"/>
                  </a:lnTo>
                  <a:lnTo>
                    <a:pt x="2157" y="5040"/>
                  </a:lnTo>
                  <a:lnTo>
                    <a:pt x="2256" y="5111"/>
                  </a:lnTo>
                  <a:lnTo>
                    <a:pt x="2356" y="5173"/>
                  </a:lnTo>
                  <a:lnTo>
                    <a:pt x="2460" y="5227"/>
                  </a:lnTo>
                  <a:lnTo>
                    <a:pt x="2564" y="5273"/>
                  </a:lnTo>
                  <a:lnTo>
                    <a:pt x="2668" y="5310"/>
                  </a:lnTo>
                  <a:lnTo>
                    <a:pt x="2776" y="5335"/>
                  </a:lnTo>
                  <a:lnTo>
                    <a:pt x="2888" y="5351"/>
                  </a:lnTo>
                  <a:lnTo>
                    <a:pt x="3000" y="5356"/>
                  </a:lnTo>
                  <a:lnTo>
                    <a:pt x="3121" y="5351"/>
                  </a:lnTo>
                  <a:lnTo>
                    <a:pt x="3246" y="5331"/>
                  </a:lnTo>
                  <a:lnTo>
                    <a:pt x="3375" y="5302"/>
                  </a:lnTo>
                  <a:lnTo>
                    <a:pt x="3508" y="5256"/>
                  </a:lnTo>
                  <a:lnTo>
                    <a:pt x="3649" y="5198"/>
                  </a:lnTo>
                  <a:lnTo>
                    <a:pt x="3794" y="5127"/>
                  </a:lnTo>
                  <a:lnTo>
                    <a:pt x="3952" y="5040"/>
                  </a:lnTo>
                  <a:lnTo>
                    <a:pt x="4110" y="4936"/>
                  </a:lnTo>
                  <a:lnTo>
                    <a:pt x="4281" y="4820"/>
                  </a:lnTo>
                  <a:lnTo>
                    <a:pt x="4459" y="4687"/>
                  </a:lnTo>
                  <a:lnTo>
                    <a:pt x="4651" y="4534"/>
                  </a:lnTo>
                  <a:lnTo>
                    <a:pt x="4846" y="4367"/>
                  </a:lnTo>
                  <a:lnTo>
                    <a:pt x="5054" y="4181"/>
                  </a:lnTo>
                  <a:lnTo>
                    <a:pt x="5270" y="3973"/>
                  </a:lnTo>
                  <a:lnTo>
                    <a:pt x="5498" y="3749"/>
                  </a:lnTo>
                  <a:lnTo>
                    <a:pt x="5814" y="4060"/>
                  </a:lnTo>
                  <a:lnTo>
                    <a:pt x="5569" y="4301"/>
                  </a:lnTo>
                  <a:lnTo>
                    <a:pt x="5336" y="4525"/>
                  </a:lnTo>
                  <a:lnTo>
                    <a:pt x="5112" y="4725"/>
                  </a:lnTo>
                  <a:lnTo>
                    <a:pt x="4896" y="4907"/>
                  </a:lnTo>
                  <a:lnTo>
                    <a:pt x="4688" y="5073"/>
                  </a:lnTo>
                  <a:lnTo>
                    <a:pt x="4493" y="5219"/>
                  </a:lnTo>
                  <a:lnTo>
                    <a:pt x="4301" y="5347"/>
                  </a:lnTo>
                  <a:lnTo>
                    <a:pt x="4119" y="5459"/>
                  </a:lnTo>
                  <a:lnTo>
                    <a:pt x="3944" y="5559"/>
                  </a:lnTo>
                  <a:lnTo>
                    <a:pt x="3778" y="5638"/>
                  </a:lnTo>
                  <a:lnTo>
                    <a:pt x="3611" y="5700"/>
                  </a:lnTo>
                  <a:lnTo>
                    <a:pt x="3458" y="5750"/>
                  </a:lnTo>
                  <a:lnTo>
                    <a:pt x="3304" y="5783"/>
                  </a:lnTo>
                  <a:lnTo>
                    <a:pt x="3154" y="5804"/>
                  </a:lnTo>
                  <a:lnTo>
                    <a:pt x="3009" y="5808"/>
                  </a:lnTo>
                  <a:lnTo>
                    <a:pt x="2867" y="5800"/>
                  </a:lnTo>
                  <a:lnTo>
                    <a:pt x="2730" y="5779"/>
                  </a:lnTo>
                  <a:lnTo>
                    <a:pt x="2593" y="5746"/>
                  </a:lnTo>
                  <a:lnTo>
                    <a:pt x="2460" y="5700"/>
                  </a:lnTo>
                  <a:lnTo>
                    <a:pt x="2327" y="5642"/>
                  </a:lnTo>
                  <a:lnTo>
                    <a:pt x="2194" y="5576"/>
                  </a:lnTo>
                  <a:lnTo>
                    <a:pt x="2061" y="5493"/>
                  </a:lnTo>
                  <a:lnTo>
                    <a:pt x="1928" y="5405"/>
                  </a:lnTo>
                  <a:lnTo>
                    <a:pt x="1795" y="5306"/>
                  </a:lnTo>
                  <a:lnTo>
                    <a:pt x="1662" y="5194"/>
                  </a:lnTo>
                  <a:lnTo>
                    <a:pt x="1454" y="5401"/>
                  </a:lnTo>
                  <a:lnTo>
                    <a:pt x="407" y="4355"/>
                  </a:lnTo>
                  <a:lnTo>
                    <a:pt x="615" y="4147"/>
                  </a:lnTo>
                  <a:lnTo>
                    <a:pt x="502" y="4015"/>
                  </a:lnTo>
                  <a:lnTo>
                    <a:pt x="403" y="3882"/>
                  </a:lnTo>
                  <a:lnTo>
                    <a:pt x="311" y="3749"/>
                  </a:lnTo>
                  <a:lnTo>
                    <a:pt x="232" y="3616"/>
                  </a:lnTo>
                  <a:lnTo>
                    <a:pt x="166" y="3483"/>
                  </a:lnTo>
                  <a:lnTo>
                    <a:pt x="108" y="3350"/>
                  </a:lnTo>
                  <a:lnTo>
                    <a:pt x="62" y="3218"/>
                  </a:lnTo>
                  <a:lnTo>
                    <a:pt x="29" y="3081"/>
                  </a:lnTo>
                  <a:lnTo>
                    <a:pt x="8" y="2944"/>
                  </a:lnTo>
                  <a:lnTo>
                    <a:pt x="0" y="2802"/>
                  </a:lnTo>
                  <a:lnTo>
                    <a:pt x="4" y="2657"/>
                  </a:lnTo>
                  <a:lnTo>
                    <a:pt x="24" y="2508"/>
                  </a:lnTo>
                  <a:lnTo>
                    <a:pt x="58" y="2354"/>
                  </a:lnTo>
                  <a:lnTo>
                    <a:pt x="108" y="2200"/>
                  </a:lnTo>
                  <a:lnTo>
                    <a:pt x="170" y="2034"/>
                  </a:lnTo>
                  <a:lnTo>
                    <a:pt x="249" y="1868"/>
                  </a:lnTo>
                  <a:lnTo>
                    <a:pt x="345" y="1694"/>
                  </a:lnTo>
                  <a:lnTo>
                    <a:pt x="461" y="1511"/>
                  </a:lnTo>
                  <a:lnTo>
                    <a:pt x="590" y="1320"/>
                  </a:lnTo>
                  <a:lnTo>
                    <a:pt x="735" y="1125"/>
                  </a:lnTo>
                  <a:lnTo>
                    <a:pt x="901" y="918"/>
                  </a:lnTo>
                  <a:lnTo>
                    <a:pt x="1084" y="702"/>
                  </a:lnTo>
                  <a:lnTo>
                    <a:pt x="1284" y="478"/>
                  </a:lnTo>
                  <a:lnTo>
                    <a:pt x="1508" y="245"/>
                  </a:lnTo>
                  <a:lnTo>
                    <a:pt x="1749" y="0"/>
                  </a:lnTo>
                  <a:close/>
                </a:path>
              </a:pathLst>
            </a:custGeom>
            <a:solidFill>
              <a:srgbClr val="B76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569" name="Google Shape;569;p24"/>
            <p:cNvSpPr/>
            <p:nvPr/>
          </p:nvSpPr>
          <p:spPr>
            <a:xfrm>
              <a:off x="21543962" y="-4294186"/>
              <a:ext cx="1360485" cy="1357312"/>
            </a:xfrm>
            <a:custGeom>
              <a:avLst/>
              <a:gdLst/>
              <a:ahLst/>
              <a:cxnLst/>
              <a:rect l="l" t="t" r="r" b="b"/>
              <a:pathLst>
                <a:path w="857" h="855" extrusionOk="0">
                  <a:moveTo>
                    <a:pt x="246" y="0"/>
                  </a:moveTo>
                  <a:lnTo>
                    <a:pt x="312" y="21"/>
                  </a:lnTo>
                  <a:lnTo>
                    <a:pt x="366" y="62"/>
                  </a:lnTo>
                  <a:lnTo>
                    <a:pt x="857" y="552"/>
                  </a:lnTo>
                  <a:lnTo>
                    <a:pt x="553" y="855"/>
                  </a:lnTo>
                  <a:lnTo>
                    <a:pt x="63" y="365"/>
                  </a:lnTo>
                  <a:lnTo>
                    <a:pt x="21" y="311"/>
                  </a:lnTo>
                  <a:lnTo>
                    <a:pt x="0" y="245"/>
                  </a:lnTo>
                  <a:lnTo>
                    <a:pt x="0" y="179"/>
                  </a:lnTo>
                  <a:lnTo>
                    <a:pt x="21" y="116"/>
                  </a:lnTo>
                  <a:lnTo>
                    <a:pt x="63" y="62"/>
                  </a:lnTo>
                  <a:lnTo>
                    <a:pt x="63" y="62"/>
                  </a:lnTo>
                  <a:lnTo>
                    <a:pt x="117" y="21"/>
                  </a:lnTo>
                  <a:lnTo>
                    <a:pt x="179" y="0"/>
                  </a:lnTo>
                  <a:lnTo>
                    <a:pt x="246" y="0"/>
                  </a:lnTo>
                  <a:close/>
                </a:path>
              </a:pathLst>
            </a:custGeom>
            <a:solidFill>
              <a:srgbClr val="B76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grpSp>
        <p:nvGrpSpPr>
          <p:cNvPr id="570" name="Google Shape;570;p24"/>
          <p:cNvGrpSpPr/>
          <p:nvPr/>
        </p:nvGrpSpPr>
        <p:grpSpPr>
          <a:xfrm>
            <a:off x="3834882" y="2711965"/>
            <a:ext cx="2380585" cy="1465057"/>
            <a:chOff x="3834882" y="2711965"/>
            <a:chExt cx="2380585" cy="1465057"/>
          </a:xfrm>
        </p:grpSpPr>
        <p:sp>
          <p:nvSpPr>
            <p:cNvPr id="571" name="Google Shape;571;p24"/>
            <p:cNvSpPr/>
            <p:nvPr/>
          </p:nvSpPr>
          <p:spPr>
            <a:xfrm>
              <a:off x="3834882" y="2711965"/>
              <a:ext cx="2380585" cy="1465057"/>
            </a:xfrm>
            <a:prstGeom prst="rect">
              <a:avLst/>
            </a:prstGeom>
            <a:solidFill>
              <a:srgbClr val="F2F2F2"/>
            </a:solidFill>
            <a:ln>
              <a:noFill/>
            </a:ln>
          </p:spPr>
          <p:txBody>
            <a:bodyPr spcFirstLastPara="1" wrap="square" lIns="91425" tIns="777225" rIns="91425" bIns="91425" anchor="t" anchorCtr="0">
              <a:noAutofit/>
            </a:bodyPr>
            <a:lstStyle/>
            <a:p>
              <a:pPr marL="0" marR="0" lvl="0" indent="0" algn="ctr" rtl="0">
                <a:spcBef>
                  <a:spcPts val="0"/>
                </a:spcBef>
                <a:spcAft>
                  <a:spcPts val="0"/>
                </a:spcAft>
                <a:buNone/>
              </a:pPr>
              <a:r>
                <a:rPr lang="en-US" sz="1500">
                  <a:solidFill>
                    <a:srgbClr val="595959"/>
                  </a:solidFill>
                  <a:latin typeface="Arial"/>
                  <a:ea typeface="Arial"/>
                  <a:cs typeface="Arial"/>
                  <a:sym typeface="Arial"/>
                </a:rPr>
                <a:t>A</a:t>
              </a:r>
              <a:r>
                <a:rPr lang="en-US">
                  <a:solidFill>
                    <a:srgbClr val="595959"/>
                  </a:solidFill>
                  <a:latin typeface="Arial"/>
                  <a:ea typeface="Arial"/>
                  <a:cs typeface="Arial"/>
                  <a:sym typeface="Arial"/>
                </a:rPr>
                <a:t>sistencia sanitaria y medicamentos de venta con receta</a:t>
              </a:r>
              <a:endParaRPr sz="1000"/>
            </a:p>
          </p:txBody>
        </p:sp>
        <p:grpSp>
          <p:nvGrpSpPr>
            <p:cNvPr id="572" name="Google Shape;572;p24"/>
            <p:cNvGrpSpPr/>
            <p:nvPr/>
          </p:nvGrpSpPr>
          <p:grpSpPr>
            <a:xfrm>
              <a:off x="3834882" y="2711965"/>
              <a:ext cx="2380100" cy="1465057"/>
              <a:chOff x="4687636" y="2448175"/>
              <a:chExt cx="2448690" cy="1591056"/>
            </a:xfrm>
          </p:grpSpPr>
          <p:sp>
            <p:nvSpPr>
              <p:cNvPr id="573" name="Google Shape;573;p24"/>
              <p:cNvSpPr/>
              <p:nvPr/>
            </p:nvSpPr>
            <p:spPr>
              <a:xfrm>
                <a:off x="4687636" y="3953506"/>
                <a:ext cx="2448690" cy="85725"/>
              </a:xfrm>
              <a:prstGeom prst="rect">
                <a:avLst/>
              </a:prstGeom>
              <a:solidFill>
                <a:srgbClr val="595959"/>
              </a:solidFill>
              <a:ln>
                <a:noFill/>
              </a:ln>
            </p:spPr>
            <p:txBody>
              <a:bodyPr spcFirstLastPara="1" wrap="square" lIns="91425" tIns="91425" rIns="91425" bIns="365750" anchor="t" anchorCtr="0">
                <a:noAutofit/>
              </a:bodyPr>
              <a:lstStyle/>
              <a:p>
                <a:pPr marL="182880" marR="0" lvl="0" indent="-68579" algn="l" rtl="0">
                  <a:lnSpc>
                    <a:spcPct val="110000"/>
                  </a:lnSpc>
                  <a:spcBef>
                    <a:spcPts val="0"/>
                  </a:spcBef>
                  <a:spcAft>
                    <a:spcPts val="0"/>
                  </a:spcAft>
                  <a:buClr>
                    <a:schemeClr val="lt1"/>
                  </a:buClr>
                  <a:buSzPts val="1800"/>
                  <a:buFont typeface="Arial"/>
                  <a:buNone/>
                </a:pPr>
                <a:endParaRPr sz="1800">
                  <a:solidFill>
                    <a:srgbClr val="595959"/>
                  </a:solidFill>
                  <a:latin typeface="Arial"/>
                  <a:ea typeface="Arial"/>
                  <a:cs typeface="Arial"/>
                  <a:sym typeface="Arial"/>
                </a:endParaRPr>
              </a:p>
            </p:txBody>
          </p:sp>
          <p:sp>
            <p:nvSpPr>
              <p:cNvPr id="574" name="Google Shape;574;p24"/>
              <p:cNvSpPr/>
              <p:nvPr/>
            </p:nvSpPr>
            <p:spPr>
              <a:xfrm>
                <a:off x="4687636" y="2448175"/>
                <a:ext cx="2448690" cy="85725"/>
              </a:xfrm>
              <a:prstGeom prst="rect">
                <a:avLst/>
              </a:prstGeom>
              <a:solidFill>
                <a:srgbClr val="595959"/>
              </a:solidFill>
              <a:ln>
                <a:noFill/>
              </a:ln>
            </p:spPr>
            <p:txBody>
              <a:bodyPr spcFirstLastPara="1" wrap="square" lIns="91425" tIns="91425" rIns="91425" bIns="365750" anchor="t" anchorCtr="0">
                <a:noAutofit/>
              </a:bodyPr>
              <a:lstStyle/>
              <a:p>
                <a:pPr marL="182880" marR="0" lvl="0" indent="-68579" algn="l" rtl="0">
                  <a:lnSpc>
                    <a:spcPct val="110000"/>
                  </a:lnSpc>
                  <a:spcBef>
                    <a:spcPts val="0"/>
                  </a:spcBef>
                  <a:spcAft>
                    <a:spcPts val="0"/>
                  </a:spcAft>
                  <a:buClr>
                    <a:schemeClr val="lt1"/>
                  </a:buClr>
                  <a:buSzPts val="1800"/>
                  <a:buFont typeface="Arial"/>
                  <a:buNone/>
                </a:pPr>
                <a:endParaRPr sz="1800">
                  <a:solidFill>
                    <a:srgbClr val="595959"/>
                  </a:solidFill>
                  <a:latin typeface="Arial"/>
                  <a:ea typeface="Arial"/>
                  <a:cs typeface="Arial"/>
                  <a:sym typeface="Arial"/>
                </a:endParaRPr>
              </a:p>
            </p:txBody>
          </p:sp>
        </p:grpSp>
        <p:sp>
          <p:nvSpPr>
            <p:cNvPr id="575" name="Google Shape;575;p24"/>
            <p:cNvSpPr/>
            <p:nvPr/>
          </p:nvSpPr>
          <p:spPr>
            <a:xfrm>
              <a:off x="4693800" y="2850972"/>
              <a:ext cx="662748" cy="553448"/>
            </a:xfrm>
            <a:custGeom>
              <a:avLst/>
              <a:gdLst/>
              <a:ahLst/>
              <a:cxnLst/>
              <a:rect l="l" t="t" r="r" b="b"/>
              <a:pathLst>
                <a:path w="382" h="319" extrusionOk="0">
                  <a:moveTo>
                    <a:pt x="170" y="118"/>
                  </a:moveTo>
                  <a:lnTo>
                    <a:pt x="214" y="118"/>
                  </a:lnTo>
                  <a:lnTo>
                    <a:pt x="216" y="118"/>
                  </a:lnTo>
                  <a:lnTo>
                    <a:pt x="217" y="120"/>
                  </a:lnTo>
                  <a:lnTo>
                    <a:pt x="219" y="123"/>
                  </a:lnTo>
                  <a:lnTo>
                    <a:pt x="219" y="157"/>
                  </a:lnTo>
                  <a:lnTo>
                    <a:pt x="253" y="157"/>
                  </a:lnTo>
                  <a:lnTo>
                    <a:pt x="254" y="157"/>
                  </a:lnTo>
                  <a:lnTo>
                    <a:pt x="256" y="160"/>
                  </a:lnTo>
                  <a:lnTo>
                    <a:pt x="258" y="162"/>
                  </a:lnTo>
                  <a:lnTo>
                    <a:pt x="258" y="206"/>
                  </a:lnTo>
                  <a:lnTo>
                    <a:pt x="258" y="208"/>
                  </a:lnTo>
                  <a:lnTo>
                    <a:pt x="256" y="210"/>
                  </a:lnTo>
                  <a:lnTo>
                    <a:pt x="254" y="210"/>
                  </a:lnTo>
                  <a:lnTo>
                    <a:pt x="253" y="212"/>
                  </a:lnTo>
                  <a:lnTo>
                    <a:pt x="219" y="212"/>
                  </a:lnTo>
                  <a:lnTo>
                    <a:pt x="219" y="245"/>
                  </a:lnTo>
                  <a:lnTo>
                    <a:pt x="217" y="247"/>
                  </a:lnTo>
                  <a:lnTo>
                    <a:pt x="216" y="249"/>
                  </a:lnTo>
                  <a:lnTo>
                    <a:pt x="214" y="250"/>
                  </a:lnTo>
                  <a:lnTo>
                    <a:pt x="170" y="250"/>
                  </a:lnTo>
                  <a:lnTo>
                    <a:pt x="168" y="249"/>
                  </a:lnTo>
                  <a:lnTo>
                    <a:pt x="164" y="247"/>
                  </a:lnTo>
                  <a:lnTo>
                    <a:pt x="164" y="245"/>
                  </a:lnTo>
                  <a:lnTo>
                    <a:pt x="164" y="212"/>
                  </a:lnTo>
                  <a:lnTo>
                    <a:pt x="131" y="212"/>
                  </a:lnTo>
                  <a:lnTo>
                    <a:pt x="129" y="210"/>
                  </a:lnTo>
                  <a:lnTo>
                    <a:pt x="127" y="210"/>
                  </a:lnTo>
                  <a:lnTo>
                    <a:pt x="126" y="208"/>
                  </a:lnTo>
                  <a:lnTo>
                    <a:pt x="126" y="206"/>
                  </a:lnTo>
                  <a:lnTo>
                    <a:pt x="126" y="162"/>
                  </a:lnTo>
                  <a:lnTo>
                    <a:pt x="126" y="160"/>
                  </a:lnTo>
                  <a:lnTo>
                    <a:pt x="127" y="159"/>
                  </a:lnTo>
                  <a:lnTo>
                    <a:pt x="131" y="157"/>
                  </a:lnTo>
                  <a:lnTo>
                    <a:pt x="164" y="157"/>
                  </a:lnTo>
                  <a:lnTo>
                    <a:pt x="164" y="123"/>
                  </a:lnTo>
                  <a:lnTo>
                    <a:pt x="164" y="120"/>
                  </a:lnTo>
                  <a:lnTo>
                    <a:pt x="168" y="118"/>
                  </a:lnTo>
                  <a:lnTo>
                    <a:pt x="170" y="118"/>
                  </a:lnTo>
                  <a:close/>
                  <a:moveTo>
                    <a:pt x="191" y="95"/>
                  </a:moveTo>
                  <a:lnTo>
                    <a:pt x="164" y="100"/>
                  </a:lnTo>
                  <a:lnTo>
                    <a:pt x="140" y="113"/>
                  </a:lnTo>
                  <a:lnTo>
                    <a:pt x="120" y="132"/>
                  </a:lnTo>
                  <a:lnTo>
                    <a:pt x="108" y="157"/>
                  </a:lnTo>
                  <a:lnTo>
                    <a:pt x="103" y="183"/>
                  </a:lnTo>
                  <a:lnTo>
                    <a:pt x="108" y="212"/>
                  </a:lnTo>
                  <a:lnTo>
                    <a:pt x="120" y="236"/>
                  </a:lnTo>
                  <a:lnTo>
                    <a:pt x="140" y="256"/>
                  </a:lnTo>
                  <a:lnTo>
                    <a:pt x="164" y="268"/>
                  </a:lnTo>
                  <a:lnTo>
                    <a:pt x="191" y="272"/>
                  </a:lnTo>
                  <a:lnTo>
                    <a:pt x="219" y="268"/>
                  </a:lnTo>
                  <a:lnTo>
                    <a:pt x="244" y="256"/>
                  </a:lnTo>
                  <a:lnTo>
                    <a:pt x="263" y="236"/>
                  </a:lnTo>
                  <a:lnTo>
                    <a:pt x="276" y="212"/>
                  </a:lnTo>
                  <a:lnTo>
                    <a:pt x="279" y="183"/>
                  </a:lnTo>
                  <a:lnTo>
                    <a:pt x="276" y="157"/>
                  </a:lnTo>
                  <a:lnTo>
                    <a:pt x="263" y="132"/>
                  </a:lnTo>
                  <a:lnTo>
                    <a:pt x="244" y="113"/>
                  </a:lnTo>
                  <a:lnTo>
                    <a:pt x="219" y="100"/>
                  </a:lnTo>
                  <a:lnTo>
                    <a:pt x="191" y="95"/>
                  </a:lnTo>
                  <a:close/>
                  <a:moveTo>
                    <a:pt x="159" y="19"/>
                  </a:moveTo>
                  <a:lnTo>
                    <a:pt x="152" y="21"/>
                  </a:lnTo>
                  <a:lnTo>
                    <a:pt x="149" y="24"/>
                  </a:lnTo>
                  <a:lnTo>
                    <a:pt x="145" y="30"/>
                  </a:lnTo>
                  <a:lnTo>
                    <a:pt x="143" y="35"/>
                  </a:lnTo>
                  <a:lnTo>
                    <a:pt x="143" y="49"/>
                  </a:lnTo>
                  <a:lnTo>
                    <a:pt x="240" y="49"/>
                  </a:lnTo>
                  <a:lnTo>
                    <a:pt x="240" y="35"/>
                  </a:lnTo>
                  <a:lnTo>
                    <a:pt x="239" y="30"/>
                  </a:lnTo>
                  <a:lnTo>
                    <a:pt x="235" y="24"/>
                  </a:lnTo>
                  <a:lnTo>
                    <a:pt x="230" y="21"/>
                  </a:lnTo>
                  <a:lnTo>
                    <a:pt x="224" y="19"/>
                  </a:lnTo>
                  <a:lnTo>
                    <a:pt x="159" y="19"/>
                  </a:lnTo>
                  <a:close/>
                  <a:moveTo>
                    <a:pt x="159" y="0"/>
                  </a:moveTo>
                  <a:lnTo>
                    <a:pt x="224" y="0"/>
                  </a:lnTo>
                  <a:lnTo>
                    <a:pt x="242" y="3"/>
                  </a:lnTo>
                  <a:lnTo>
                    <a:pt x="256" y="17"/>
                  </a:lnTo>
                  <a:lnTo>
                    <a:pt x="260" y="35"/>
                  </a:lnTo>
                  <a:lnTo>
                    <a:pt x="260" y="49"/>
                  </a:lnTo>
                  <a:lnTo>
                    <a:pt x="286" y="49"/>
                  </a:lnTo>
                  <a:lnTo>
                    <a:pt x="286" y="37"/>
                  </a:lnTo>
                  <a:lnTo>
                    <a:pt x="286" y="35"/>
                  </a:lnTo>
                  <a:lnTo>
                    <a:pt x="288" y="31"/>
                  </a:lnTo>
                  <a:lnTo>
                    <a:pt x="292" y="31"/>
                  </a:lnTo>
                  <a:lnTo>
                    <a:pt x="320" y="31"/>
                  </a:lnTo>
                  <a:lnTo>
                    <a:pt x="323" y="31"/>
                  </a:lnTo>
                  <a:lnTo>
                    <a:pt x="325" y="35"/>
                  </a:lnTo>
                  <a:lnTo>
                    <a:pt x="325" y="37"/>
                  </a:lnTo>
                  <a:lnTo>
                    <a:pt x="325" y="49"/>
                  </a:lnTo>
                  <a:lnTo>
                    <a:pt x="332" y="49"/>
                  </a:lnTo>
                  <a:lnTo>
                    <a:pt x="352" y="53"/>
                  </a:lnTo>
                  <a:lnTo>
                    <a:pt x="367" y="63"/>
                  </a:lnTo>
                  <a:lnTo>
                    <a:pt x="378" y="79"/>
                  </a:lnTo>
                  <a:lnTo>
                    <a:pt x="382" y="97"/>
                  </a:lnTo>
                  <a:lnTo>
                    <a:pt x="382" y="270"/>
                  </a:lnTo>
                  <a:lnTo>
                    <a:pt x="378" y="289"/>
                  </a:lnTo>
                  <a:lnTo>
                    <a:pt x="367" y="305"/>
                  </a:lnTo>
                  <a:lnTo>
                    <a:pt x="352" y="316"/>
                  </a:lnTo>
                  <a:lnTo>
                    <a:pt x="332" y="319"/>
                  </a:lnTo>
                  <a:lnTo>
                    <a:pt x="50" y="319"/>
                  </a:lnTo>
                  <a:lnTo>
                    <a:pt x="30" y="316"/>
                  </a:lnTo>
                  <a:lnTo>
                    <a:pt x="16" y="305"/>
                  </a:lnTo>
                  <a:lnTo>
                    <a:pt x="5" y="289"/>
                  </a:lnTo>
                  <a:lnTo>
                    <a:pt x="0" y="270"/>
                  </a:lnTo>
                  <a:lnTo>
                    <a:pt x="0" y="97"/>
                  </a:lnTo>
                  <a:lnTo>
                    <a:pt x="5" y="79"/>
                  </a:lnTo>
                  <a:lnTo>
                    <a:pt x="16" y="63"/>
                  </a:lnTo>
                  <a:lnTo>
                    <a:pt x="30" y="53"/>
                  </a:lnTo>
                  <a:lnTo>
                    <a:pt x="50" y="49"/>
                  </a:lnTo>
                  <a:lnTo>
                    <a:pt x="57" y="49"/>
                  </a:lnTo>
                  <a:lnTo>
                    <a:pt x="57" y="37"/>
                  </a:lnTo>
                  <a:lnTo>
                    <a:pt x="58" y="35"/>
                  </a:lnTo>
                  <a:lnTo>
                    <a:pt x="60" y="31"/>
                  </a:lnTo>
                  <a:lnTo>
                    <a:pt x="62" y="31"/>
                  </a:lnTo>
                  <a:lnTo>
                    <a:pt x="92" y="31"/>
                  </a:lnTo>
                  <a:lnTo>
                    <a:pt x="94" y="31"/>
                  </a:lnTo>
                  <a:lnTo>
                    <a:pt x="96" y="35"/>
                  </a:lnTo>
                  <a:lnTo>
                    <a:pt x="97" y="37"/>
                  </a:lnTo>
                  <a:lnTo>
                    <a:pt x="97" y="49"/>
                  </a:lnTo>
                  <a:lnTo>
                    <a:pt x="122" y="49"/>
                  </a:lnTo>
                  <a:lnTo>
                    <a:pt x="122" y="35"/>
                  </a:lnTo>
                  <a:lnTo>
                    <a:pt x="127" y="17"/>
                  </a:lnTo>
                  <a:lnTo>
                    <a:pt x="140" y="3"/>
                  </a:lnTo>
                  <a:lnTo>
                    <a:pt x="159" y="0"/>
                  </a:lnTo>
                  <a:close/>
                </a:path>
              </a:pathLst>
            </a:custGeom>
            <a:solidFill>
              <a:srgbClr val="5959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6" name="Google Shape;576;p24"/>
          <p:cNvGrpSpPr/>
          <p:nvPr/>
        </p:nvGrpSpPr>
        <p:grpSpPr>
          <a:xfrm>
            <a:off x="6349480" y="2711965"/>
            <a:ext cx="2381522" cy="1465057"/>
            <a:chOff x="6349480" y="2711965"/>
            <a:chExt cx="2381522" cy="1465057"/>
          </a:xfrm>
        </p:grpSpPr>
        <p:sp>
          <p:nvSpPr>
            <p:cNvPr id="577" name="Google Shape;577;p24"/>
            <p:cNvSpPr/>
            <p:nvPr/>
          </p:nvSpPr>
          <p:spPr>
            <a:xfrm>
              <a:off x="6349480" y="2711965"/>
              <a:ext cx="2381522" cy="1465057"/>
            </a:xfrm>
            <a:prstGeom prst="rect">
              <a:avLst/>
            </a:prstGeom>
            <a:solidFill>
              <a:srgbClr val="F2F2F2"/>
            </a:solidFill>
            <a:ln>
              <a:noFill/>
            </a:ln>
          </p:spPr>
          <p:txBody>
            <a:bodyPr spcFirstLastPara="1" wrap="square" lIns="91425" tIns="777225" rIns="91425" bIns="91425" anchor="t" anchorCtr="0">
              <a:noAutofit/>
            </a:bodyPr>
            <a:lstStyle/>
            <a:p>
              <a:pPr marL="0" marR="0" lvl="0" indent="0" algn="ctr" rtl="0">
                <a:spcBef>
                  <a:spcPts val="0"/>
                </a:spcBef>
                <a:spcAft>
                  <a:spcPts val="0"/>
                </a:spcAft>
                <a:buNone/>
              </a:pPr>
              <a:r>
                <a:rPr lang="en-US" sz="1800">
                  <a:solidFill>
                    <a:srgbClr val="595959"/>
                  </a:solidFill>
                  <a:latin typeface="Arial"/>
                  <a:ea typeface="Arial"/>
                  <a:cs typeface="Arial"/>
                  <a:sym typeface="Arial"/>
                </a:rPr>
                <a:t>Centros de atención a largo plazo</a:t>
              </a:r>
              <a:endParaRPr/>
            </a:p>
          </p:txBody>
        </p:sp>
        <p:grpSp>
          <p:nvGrpSpPr>
            <p:cNvPr id="578" name="Google Shape;578;p24"/>
            <p:cNvGrpSpPr/>
            <p:nvPr/>
          </p:nvGrpSpPr>
          <p:grpSpPr>
            <a:xfrm>
              <a:off x="6350902" y="2711965"/>
              <a:ext cx="2380100" cy="1465057"/>
              <a:chOff x="4687636" y="2448175"/>
              <a:chExt cx="2448690" cy="1591056"/>
            </a:xfrm>
          </p:grpSpPr>
          <p:sp>
            <p:nvSpPr>
              <p:cNvPr id="579" name="Google Shape;579;p24"/>
              <p:cNvSpPr/>
              <p:nvPr/>
            </p:nvSpPr>
            <p:spPr>
              <a:xfrm>
                <a:off x="4687636" y="3953506"/>
                <a:ext cx="2448690" cy="85725"/>
              </a:xfrm>
              <a:prstGeom prst="rect">
                <a:avLst/>
              </a:prstGeom>
              <a:solidFill>
                <a:schemeClr val="accent3"/>
              </a:solidFill>
              <a:ln>
                <a:noFill/>
              </a:ln>
            </p:spPr>
            <p:txBody>
              <a:bodyPr spcFirstLastPara="1" wrap="square" lIns="91425" tIns="91425" rIns="91425" bIns="365750" anchor="t" anchorCtr="0">
                <a:noAutofit/>
              </a:bodyPr>
              <a:lstStyle/>
              <a:p>
                <a:pPr marL="182880" marR="0" lvl="0" indent="-68579" algn="l" rtl="0">
                  <a:lnSpc>
                    <a:spcPct val="110000"/>
                  </a:lnSpc>
                  <a:spcBef>
                    <a:spcPts val="0"/>
                  </a:spcBef>
                  <a:spcAft>
                    <a:spcPts val="0"/>
                  </a:spcAft>
                  <a:buClr>
                    <a:schemeClr val="lt1"/>
                  </a:buClr>
                  <a:buSzPts val="1800"/>
                  <a:buFont typeface="Arial"/>
                  <a:buNone/>
                </a:pPr>
                <a:endParaRPr sz="1800">
                  <a:solidFill>
                    <a:srgbClr val="595959"/>
                  </a:solidFill>
                  <a:latin typeface="Arial"/>
                  <a:ea typeface="Arial"/>
                  <a:cs typeface="Arial"/>
                  <a:sym typeface="Arial"/>
                </a:endParaRPr>
              </a:p>
            </p:txBody>
          </p:sp>
          <p:sp>
            <p:nvSpPr>
              <p:cNvPr id="580" name="Google Shape;580;p24"/>
              <p:cNvSpPr/>
              <p:nvPr/>
            </p:nvSpPr>
            <p:spPr>
              <a:xfrm>
                <a:off x="4687636" y="2448175"/>
                <a:ext cx="2448690" cy="85725"/>
              </a:xfrm>
              <a:prstGeom prst="rect">
                <a:avLst/>
              </a:prstGeom>
              <a:solidFill>
                <a:schemeClr val="accent3"/>
              </a:solidFill>
              <a:ln>
                <a:noFill/>
              </a:ln>
            </p:spPr>
            <p:txBody>
              <a:bodyPr spcFirstLastPara="1" wrap="square" lIns="91425" tIns="91425" rIns="91425" bIns="365750" anchor="t" anchorCtr="0">
                <a:noAutofit/>
              </a:bodyPr>
              <a:lstStyle/>
              <a:p>
                <a:pPr marL="182880" marR="0" lvl="0" indent="-68579" algn="l" rtl="0">
                  <a:lnSpc>
                    <a:spcPct val="110000"/>
                  </a:lnSpc>
                  <a:spcBef>
                    <a:spcPts val="0"/>
                  </a:spcBef>
                  <a:spcAft>
                    <a:spcPts val="0"/>
                  </a:spcAft>
                  <a:buClr>
                    <a:schemeClr val="lt1"/>
                  </a:buClr>
                  <a:buSzPts val="1800"/>
                  <a:buFont typeface="Arial"/>
                  <a:buNone/>
                </a:pPr>
                <a:endParaRPr sz="1800">
                  <a:solidFill>
                    <a:srgbClr val="595959"/>
                  </a:solidFill>
                  <a:latin typeface="Arial"/>
                  <a:ea typeface="Arial"/>
                  <a:cs typeface="Arial"/>
                  <a:sym typeface="Arial"/>
                </a:endParaRPr>
              </a:p>
            </p:txBody>
          </p:sp>
        </p:grpSp>
        <p:sp>
          <p:nvSpPr>
            <p:cNvPr id="581" name="Google Shape;581;p24"/>
            <p:cNvSpPr/>
            <p:nvPr/>
          </p:nvSpPr>
          <p:spPr>
            <a:xfrm>
              <a:off x="7148482" y="2883746"/>
              <a:ext cx="783518" cy="487900"/>
            </a:xfrm>
            <a:custGeom>
              <a:avLst/>
              <a:gdLst/>
              <a:ahLst/>
              <a:cxnLst/>
              <a:rect l="l" t="t" r="r" b="b"/>
              <a:pathLst>
                <a:path w="446" h="307" extrusionOk="0">
                  <a:moveTo>
                    <a:pt x="84" y="169"/>
                  </a:moveTo>
                  <a:lnTo>
                    <a:pt x="176" y="169"/>
                  </a:lnTo>
                  <a:lnTo>
                    <a:pt x="183" y="171"/>
                  </a:lnTo>
                  <a:lnTo>
                    <a:pt x="189" y="175"/>
                  </a:lnTo>
                  <a:lnTo>
                    <a:pt x="192" y="180"/>
                  </a:lnTo>
                  <a:lnTo>
                    <a:pt x="192" y="185"/>
                  </a:lnTo>
                  <a:lnTo>
                    <a:pt x="192" y="192"/>
                  </a:lnTo>
                  <a:lnTo>
                    <a:pt x="189" y="198"/>
                  </a:lnTo>
                  <a:lnTo>
                    <a:pt x="183" y="201"/>
                  </a:lnTo>
                  <a:lnTo>
                    <a:pt x="176" y="203"/>
                  </a:lnTo>
                  <a:lnTo>
                    <a:pt x="84" y="203"/>
                  </a:lnTo>
                  <a:lnTo>
                    <a:pt x="79" y="201"/>
                  </a:lnTo>
                  <a:lnTo>
                    <a:pt x="74" y="198"/>
                  </a:lnTo>
                  <a:lnTo>
                    <a:pt x="69" y="192"/>
                  </a:lnTo>
                  <a:lnTo>
                    <a:pt x="69" y="185"/>
                  </a:lnTo>
                  <a:lnTo>
                    <a:pt x="69" y="180"/>
                  </a:lnTo>
                  <a:lnTo>
                    <a:pt x="74" y="175"/>
                  </a:lnTo>
                  <a:lnTo>
                    <a:pt x="79" y="171"/>
                  </a:lnTo>
                  <a:lnTo>
                    <a:pt x="84" y="169"/>
                  </a:lnTo>
                  <a:close/>
                  <a:moveTo>
                    <a:pt x="26" y="81"/>
                  </a:moveTo>
                  <a:lnTo>
                    <a:pt x="33" y="83"/>
                  </a:lnTo>
                  <a:lnTo>
                    <a:pt x="40" y="85"/>
                  </a:lnTo>
                  <a:lnTo>
                    <a:pt x="46" y="90"/>
                  </a:lnTo>
                  <a:lnTo>
                    <a:pt x="51" y="95"/>
                  </a:lnTo>
                  <a:lnTo>
                    <a:pt x="53" y="100"/>
                  </a:lnTo>
                  <a:lnTo>
                    <a:pt x="54" y="109"/>
                  </a:lnTo>
                  <a:lnTo>
                    <a:pt x="54" y="215"/>
                  </a:lnTo>
                  <a:lnTo>
                    <a:pt x="392" y="215"/>
                  </a:lnTo>
                  <a:lnTo>
                    <a:pt x="392" y="159"/>
                  </a:lnTo>
                  <a:lnTo>
                    <a:pt x="393" y="152"/>
                  </a:lnTo>
                  <a:lnTo>
                    <a:pt x="395" y="145"/>
                  </a:lnTo>
                  <a:lnTo>
                    <a:pt x="401" y="139"/>
                  </a:lnTo>
                  <a:lnTo>
                    <a:pt x="406" y="136"/>
                  </a:lnTo>
                  <a:lnTo>
                    <a:pt x="411" y="132"/>
                  </a:lnTo>
                  <a:lnTo>
                    <a:pt x="418" y="130"/>
                  </a:lnTo>
                  <a:lnTo>
                    <a:pt x="425" y="132"/>
                  </a:lnTo>
                  <a:lnTo>
                    <a:pt x="432" y="136"/>
                  </a:lnTo>
                  <a:lnTo>
                    <a:pt x="438" y="139"/>
                  </a:lnTo>
                  <a:lnTo>
                    <a:pt x="443" y="145"/>
                  </a:lnTo>
                  <a:lnTo>
                    <a:pt x="445" y="152"/>
                  </a:lnTo>
                  <a:lnTo>
                    <a:pt x="446" y="159"/>
                  </a:lnTo>
                  <a:lnTo>
                    <a:pt x="446" y="298"/>
                  </a:lnTo>
                  <a:lnTo>
                    <a:pt x="445" y="302"/>
                  </a:lnTo>
                  <a:lnTo>
                    <a:pt x="441" y="305"/>
                  </a:lnTo>
                  <a:lnTo>
                    <a:pt x="436" y="307"/>
                  </a:lnTo>
                  <a:lnTo>
                    <a:pt x="401" y="307"/>
                  </a:lnTo>
                  <a:lnTo>
                    <a:pt x="397" y="305"/>
                  </a:lnTo>
                  <a:lnTo>
                    <a:pt x="393" y="302"/>
                  </a:lnTo>
                  <a:lnTo>
                    <a:pt x="392" y="298"/>
                  </a:lnTo>
                  <a:lnTo>
                    <a:pt x="392" y="272"/>
                  </a:lnTo>
                  <a:lnTo>
                    <a:pt x="54" y="272"/>
                  </a:lnTo>
                  <a:lnTo>
                    <a:pt x="54" y="298"/>
                  </a:lnTo>
                  <a:lnTo>
                    <a:pt x="53" y="302"/>
                  </a:lnTo>
                  <a:lnTo>
                    <a:pt x="49" y="305"/>
                  </a:lnTo>
                  <a:lnTo>
                    <a:pt x="44" y="307"/>
                  </a:lnTo>
                  <a:lnTo>
                    <a:pt x="9" y="307"/>
                  </a:lnTo>
                  <a:lnTo>
                    <a:pt x="5" y="305"/>
                  </a:lnTo>
                  <a:lnTo>
                    <a:pt x="1" y="302"/>
                  </a:lnTo>
                  <a:lnTo>
                    <a:pt x="0" y="298"/>
                  </a:lnTo>
                  <a:lnTo>
                    <a:pt x="0" y="109"/>
                  </a:lnTo>
                  <a:lnTo>
                    <a:pt x="1" y="100"/>
                  </a:lnTo>
                  <a:lnTo>
                    <a:pt x="3" y="95"/>
                  </a:lnTo>
                  <a:lnTo>
                    <a:pt x="7" y="90"/>
                  </a:lnTo>
                  <a:lnTo>
                    <a:pt x="14" y="85"/>
                  </a:lnTo>
                  <a:lnTo>
                    <a:pt x="19" y="83"/>
                  </a:lnTo>
                  <a:lnTo>
                    <a:pt x="26" y="81"/>
                  </a:lnTo>
                  <a:close/>
                  <a:moveTo>
                    <a:pt x="270" y="0"/>
                  </a:moveTo>
                  <a:lnTo>
                    <a:pt x="318" y="0"/>
                  </a:lnTo>
                  <a:lnTo>
                    <a:pt x="319" y="2"/>
                  </a:lnTo>
                  <a:lnTo>
                    <a:pt x="321" y="3"/>
                  </a:lnTo>
                  <a:lnTo>
                    <a:pt x="323" y="5"/>
                  </a:lnTo>
                  <a:lnTo>
                    <a:pt x="323" y="42"/>
                  </a:lnTo>
                  <a:lnTo>
                    <a:pt x="358" y="42"/>
                  </a:lnTo>
                  <a:lnTo>
                    <a:pt x="358" y="42"/>
                  </a:lnTo>
                  <a:lnTo>
                    <a:pt x="362" y="42"/>
                  </a:lnTo>
                  <a:lnTo>
                    <a:pt x="363" y="44"/>
                  </a:lnTo>
                  <a:lnTo>
                    <a:pt x="363" y="46"/>
                  </a:lnTo>
                  <a:lnTo>
                    <a:pt x="363" y="47"/>
                  </a:lnTo>
                  <a:lnTo>
                    <a:pt x="363" y="93"/>
                  </a:lnTo>
                  <a:lnTo>
                    <a:pt x="363" y="97"/>
                  </a:lnTo>
                  <a:lnTo>
                    <a:pt x="362" y="99"/>
                  </a:lnTo>
                  <a:lnTo>
                    <a:pt x="358" y="99"/>
                  </a:lnTo>
                  <a:lnTo>
                    <a:pt x="323" y="99"/>
                  </a:lnTo>
                  <a:lnTo>
                    <a:pt x="323" y="136"/>
                  </a:lnTo>
                  <a:lnTo>
                    <a:pt x="321" y="139"/>
                  </a:lnTo>
                  <a:lnTo>
                    <a:pt x="319" y="141"/>
                  </a:lnTo>
                  <a:lnTo>
                    <a:pt x="318" y="141"/>
                  </a:lnTo>
                  <a:lnTo>
                    <a:pt x="270" y="141"/>
                  </a:lnTo>
                  <a:lnTo>
                    <a:pt x="268" y="141"/>
                  </a:lnTo>
                  <a:lnTo>
                    <a:pt x="266" y="139"/>
                  </a:lnTo>
                  <a:lnTo>
                    <a:pt x="265" y="136"/>
                  </a:lnTo>
                  <a:lnTo>
                    <a:pt x="265" y="99"/>
                  </a:lnTo>
                  <a:lnTo>
                    <a:pt x="228" y="99"/>
                  </a:lnTo>
                  <a:lnTo>
                    <a:pt x="226" y="99"/>
                  </a:lnTo>
                  <a:lnTo>
                    <a:pt x="224" y="99"/>
                  </a:lnTo>
                  <a:lnTo>
                    <a:pt x="224" y="97"/>
                  </a:lnTo>
                  <a:lnTo>
                    <a:pt x="222" y="93"/>
                  </a:lnTo>
                  <a:lnTo>
                    <a:pt x="222" y="47"/>
                  </a:lnTo>
                  <a:lnTo>
                    <a:pt x="224" y="46"/>
                  </a:lnTo>
                  <a:lnTo>
                    <a:pt x="226" y="44"/>
                  </a:lnTo>
                  <a:lnTo>
                    <a:pt x="228" y="42"/>
                  </a:lnTo>
                  <a:lnTo>
                    <a:pt x="265" y="42"/>
                  </a:lnTo>
                  <a:lnTo>
                    <a:pt x="265" y="5"/>
                  </a:lnTo>
                  <a:lnTo>
                    <a:pt x="266" y="3"/>
                  </a:lnTo>
                  <a:lnTo>
                    <a:pt x="268" y="2"/>
                  </a:lnTo>
                  <a:lnTo>
                    <a:pt x="27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82" name="Google Shape;582;p24"/>
          <p:cNvGrpSpPr/>
          <p:nvPr/>
        </p:nvGrpSpPr>
        <p:grpSpPr>
          <a:xfrm>
            <a:off x="3834882" y="4314131"/>
            <a:ext cx="2380585" cy="1465057"/>
            <a:chOff x="3834882" y="4314131"/>
            <a:chExt cx="2380585" cy="1465057"/>
          </a:xfrm>
        </p:grpSpPr>
        <p:sp>
          <p:nvSpPr>
            <p:cNvPr id="583" name="Google Shape;583;p24"/>
            <p:cNvSpPr/>
            <p:nvPr/>
          </p:nvSpPr>
          <p:spPr>
            <a:xfrm>
              <a:off x="3834882" y="4318096"/>
              <a:ext cx="2380585" cy="1461092"/>
            </a:xfrm>
            <a:prstGeom prst="rect">
              <a:avLst/>
            </a:prstGeom>
            <a:solidFill>
              <a:srgbClr val="F2F2F2"/>
            </a:solidFill>
            <a:ln>
              <a:noFill/>
            </a:ln>
          </p:spPr>
          <p:txBody>
            <a:bodyPr spcFirstLastPara="1" wrap="square" lIns="91425" tIns="777225" rIns="91425" bIns="91425" anchor="t" anchorCtr="0">
              <a:noAutofit/>
            </a:bodyPr>
            <a:lstStyle/>
            <a:p>
              <a:pPr marL="0" marR="0" lvl="0" indent="0" algn="ctr" rtl="0">
                <a:spcBef>
                  <a:spcPts val="0"/>
                </a:spcBef>
                <a:spcAft>
                  <a:spcPts val="0"/>
                </a:spcAft>
                <a:buNone/>
              </a:pPr>
              <a:r>
                <a:rPr lang="en-US" sz="1800">
                  <a:solidFill>
                    <a:srgbClr val="595959"/>
                  </a:solidFill>
                  <a:latin typeface="Arial"/>
                  <a:ea typeface="Arial"/>
                  <a:cs typeface="Arial"/>
                  <a:sym typeface="Arial"/>
                </a:rPr>
                <a:t>Terapias y ayudas</a:t>
              </a:r>
              <a:endParaRPr/>
            </a:p>
          </p:txBody>
        </p:sp>
        <p:grpSp>
          <p:nvGrpSpPr>
            <p:cNvPr id="584" name="Google Shape;584;p24"/>
            <p:cNvGrpSpPr/>
            <p:nvPr/>
          </p:nvGrpSpPr>
          <p:grpSpPr>
            <a:xfrm>
              <a:off x="3834882" y="4314131"/>
              <a:ext cx="2380100" cy="1465057"/>
              <a:chOff x="4687636" y="2448175"/>
              <a:chExt cx="2448690" cy="1591056"/>
            </a:xfrm>
          </p:grpSpPr>
          <p:sp>
            <p:nvSpPr>
              <p:cNvPr id="585" name="Google Shape;585;p24"/>
              <p:cNvSpPr/>
              <p:nvPr/>
            </p:nvSpPr>
            <p:spPr>
              <a:xfrm>
                <a:off x="4687636" y="3953506"/>
                <a:ext cx="2448690" cy="85725"/>
              </a:xfrm>
              <a:prstGeom prst="rect">
                <a:avLst/>
              </a:prstGeom>
              <a:solidFill>
                <a:schemeClr val="accent3"/>
              </a:solidFill>
              <a:ln>
                <a:noFill/>
              </a:ln>
            </p:spPr>
            <p:txBody>
              <a:bodyPr spcFirstLastPara="1" wrap="square" lIns="91425" tIns="91425" rIns="91425" bIns="365750" anchor="t" anchorCtr="0">
                <a:noAutofit/>
              </a:bodyPr>
              <a:lstStyle/>
              <a:p>
                <a:pPr marL="182880" marR="0" lvl="0" indent="-68579" algn="l" rtl="0">
                  <a:lnSpc>
                    <a:spcPct val="110000"/>
                  </a:lnSpc>
                  <a:spcBef>
                    <a:spcPts val="0"/>
                  </a:spcBef>
                  <a:spcAft>
                    <a:spcPts val="0"/>
                  </a:spcAft>
                  <a:buClr>
                    <a:schemeClr val="lt1"/>
                  </a:buClr>
                  <a:buSzPts val="1800"/>
                  <a:buFont typeface="Arial"/>
                  <a:buNone/>
                </a:pPr>
                <a:endParaRPr sz="1800">
                  <a:solidFill>
                    <a:schemeClr val="lt1"/>
                  </a:solidFill>
                  <a:latin typeface="Calibri"/>
                  <a:ea typeface="Calibri"/>
                  <a:cs typeface="Calibri"/>
                  <a:sym typeface="Calibri"/>
                </a:endParaRPr>
              </a:p>
            </p:txBody>
          </p:sp>
          <p:sp>
            <p:nvSpPr>
              <p:cNvPr id="586" name="Google Shape;586;p24"/>
              <p:cNvSpPr/>
              <p:nvPr/>
            </p:nvSpPr>
            <p:spPr>
              <a:xfrm>
                <a:off x="4687636" y="2448175"/>
                <a:ext cx="2448690" cy="85725"/>
              </a:xfrm>
              <a:prstGeom prst="rect">
                <a:avLst/>
              </a:prstGeom>
              <a:solidFill>
                <a:schemeClr val="accent3"/>
              </a:solidFill>
              <a:ln>
                <a:noFill/>
              </a:ln>
            </p:spPr>
            <p:txBody>
              <a:bodyPr spcFirstLastPara="1" wrap="square" lIns="91425" tIns="91425" rIns="91425" bIns="365750" anchor="t" anchorCtr="0">
                <a:noAutofit/>
              </a:bodyPr>
              <a:lstStyle/>
              <a:p>
                <a:pPr marL="182880" marR="0" lvl="0" indent="-68579" algn="l" rtl="0">
                  <a:lnSpc>
                    <a:spcPct val="110000"/>
                  </a:lnSpc>
                  <a:spcBef>
                    <a:spcPts val="0"/>
                  </a:spcBef>
                  <a:spcAft>
                    <a:spcPts val="0"/>
                  </a:spcAft>
                  <a:buClr>
                    <a:schemeClr val="lt1"/>
                  </a:buClr>
                  <a:buSzPts val="1800"/>
                  <a:buFont typeface="Arial"/>
                  <a:buNone/>
                </a:pPr>
                <a:endParaRPr sz="1800">
                  <a:solidFill>
                    <a:schemeClr val="lt1"/>
                  </a:solidFill>
                  <a:latin typeface="Calibri"/>
                  <a:ea typeface="Calibri"/>
                  <a:cs typeface="Calibri"/>
                  <a:sym typeface="Calibri"/>
                </a:endParaRPr>
              </a:p>
            </p:txBody>
          </p:sp>
        </p:grpSp>
        <p:grpSp>
          <p:nvGrpSpPr>
            <p:cNvPr id="587" name="Google Shape;587;p24"/>
            <p:cNvGrpSpPr/>
            <p:nvPr/>
          </p:nvGrpSpPr>
          <p:grpSpPr>
            <a:xfrm>
              <a:off x="4811510" y="4493870"/>
              <a:ext cx="427328" cy="550956"/>
              <a:chOff x="7161213" y="1554163"/>
              <a:chExt cx="504825" cy="650875"/>
            </a:xfrm>
          </p:grpSpPr>
          <p:sp>
            <p:nvSpPr>
              <p:cNvPr id="588" name="Google Shape;588;p24"/>
              <p:cNvSpPr/>
              <p:nvPr/>
            </p:nvSpPr>
            <p:spPr>
              <a:xfrm>
                <a:off x="7435850" y="1831975"/>
                <a:ext cx="25400" cy="25400"/>
              </a:xfrm>
              <a:custGeom>
                <a:avLst/>
                <a:gdLst/>
                <a:ahLst/>
                <a:cxnLst/>
                <a:rect l="l" t="t" r="r" b="b"/>
                <a:pathLst>
                  <a:path w="16" h="16" extrusionOk="0">
                    <a:moveTo>
                      <a:pt x="9" y="0"/>
                    </a:moveTo>
                    <a:lnTo>
                      <a:pt x="12" y="0"/>
                    </a:lnTo>
                    <a:lnTo>
                      <a:pt x="16" y="4"/>
                    </a:lnTo>
                    <a:lnTo>
                      <a:pt x="16" y="7"/>
                    </a:lnTo>
                    <a:lnTo>
                      <a:pt x="16" y="13"/>
                    </a:lnTo>
                    <a:lnTo>
                      <a:pt x="12" y="16"/>
                    </a:lnTo>
                    <a:lnTo>
                      <a:pt x="9" y="16"/>
                    </a:lnTo>
                    <a:lnTo>
                      <a:pt x="4" y="16"/>
                    </a:lnTo>
                    <a:lnTo>
                      <a:pt x="0" y="13"/>
                    </a:lnTo>
                    <a:lnTo>
                      <a:pt x="0" y="7"/>
                    </a:lnTo>
                    <a:lnTo>
                      <a:pt x="0" y="4"/>
                    </a:lnTo>
                    <a:lnTo>
                      <a:pt x="4" y="0"/>
                    </a:lnTo>
                    <a:lnTo>
                      <a:pt x="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4"/>
              <p:cNvSpPr/>
              <p:nvPr/>
            </p:nvSpPr>
            <p:spPr>
              <a:xfrm>
                <a:off x="7505700" y="1733550"/>
                <a:ext cx="36512" cy="34925"/>
              </a:xfrm>
              <a:custGeom>
                <a:avLst/>
                <a:gdLst/>
                <a:ahLst/>
                <a:cxnLst/>
                <a:rect l="l" t="t" r="r" b="b"/>
                <a:pathLst>
                  <a:path w="23" h="22" extrusionOk="0">
                    <a:moveTo>
                      <a:pt x="13" y="0"/>
                    </a:moveTo>
                    <a:lnTo>
                      <a:pt x="16" y="0"/>
                    </a:lnTo>
                    <a:lnTo>
                      <a:pt x="20" y="4"/>
                    </a:lnTo>
                    <a:lnTo>
                      <a:pt x="21" y="8"/>
                    </a:lnTo>
                    <a:lnTo>
                      <a:pt x="23" y="11"/>
                    </a:lnTo>
                    <a:lnTo>
                      <a:pt x="21" y="16"/>
                    </a:lnTo>
                    <a:lnTo>
                      <a:pt x="20" y="20"/>
                    </a:lnTo>
                    <a:lnTo>
                      <a:pt x="16" y="22"/>
                    </a:lnTo>
                    <a:lnTo>
                      <a:pt x="13" y="22"/>
                    </a:lnTo>
                    <a:lnTo>
                      <a:pt x="7" y="22"/>
                    </a:lnTo>
                    <a:lnTo>
                      <a:pt x="4" y="20"/>
                    </a:lnTo>
                    <a:lnTo>
                      <a:pt x="2" y="16"/>
                    </a:lnTo>
                    <a:lnTo>
                      <a:pt x="0" y="11"/>
                    </a:lnTo>
                    <a:lnTo>
                      <a:pt x="2" y="8"/>
                    </a:lnTo>
                    <a:lnTo>
                      <a:pt x="4" y="4"/>
                    </a:lnTo>
                    <a:lnTo>
                      <a:pt x="7" y="0"/>
                    </a:lnTo>
                    <a:lnTo>
                      <a:pt x="1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4"/>
              <p:cNvSpPr/>
              <p:nvPr/>
            </p:nvSpPr>
            <p:spPr>
              <a:xfrm>
                <a:off x="7348538" y="1706563"/>
                <a:ext cx="47625" cy="44450"/>
              </a:xfrm>
              <a:custGeom>
                <a:avLst/>
                <a:gdLst/>
                <a:ahLst/>
                <a:cxnLst/>
                <a:rect l="l" t="t" r="r" b="b"/>
                <a:pathLst>
                  <a:path w="30" h="28" extrusionOk="0">
                    <a:moveTo>
                      <a:pt x="14" y="0"/>
                    </a:moveTo>
                    <a:lnTo>
                      <a:pt x="20" y="0"/>
                    </a:lnTo>
                    <a:lnTo>
                      <a:pt x="25" y="3"/>
                    </a:lnTo>
                    <a:lnTo>
                      <a:pt x="29" y="9"/>
                    </a:lnTo>
                    <a:lnTo>
                      <a:pt x="30" y="14"/>
                    </a:lnTo>
                    <a:lnTo>
                      <a:pt x="29" y="19"/>
                    </a:lnTo>
                    <a:lnTo>
                      <a:pt x="25" y="25"/>
                    </a:lnTo>
                    <a:lnTo>
                      <a:pt x="20" y="28"/>
                    </a:lnTo>
                    <a:lnTo>
                      <a:pt x="14" y="28"/>
                    </a:lnTo>
                    <a:lnTo>
                      <a:pt x="9" y="28"/>
                    </a:lnTo>
                    <a:lnTo>
                      <a:pt x="4" y="25"/>
                    </a:lnTo>
                    <a:lnTo>
                      <a:pt x="0" y="19"/>
                    </a:lnTo>
                    <a:lnTo>
                      <a:pt x="0" y="14"/>
                    </a:lnTo>
                    <a:lnTo>
                      <a:pt x="0" y="9"/>
                    </a:lnTo>
                    <a:lnTo>
                      <a:pt x="4" y="3"/>
                    </a:lnTo>
                    <a:lnTo>
                      <a:pt x="9" y="0"/>
                    </a:lnTo>
                    <a:lnTo>
                      <a:pt x="14"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24"/>
              <p:cNvSpPr/>
              <p:nvPr/>
            </p:nvSpPr>
            <p:spPr>
              <a:xfrm>
                <a:off x="7161213" y="1554163"/>
                <a:ext cx="504825" cy="650875"/>
              </a:xfrm>
              <a:custGeom>
                <a:avLst/>
                <a:gdLst/>
                <a:ahLst/>
                <a:cxnLst/>
                <a:rect l="l" t="t" r="r" b="b"/>
                <a:pathLst>
                  <a:path w="318" h="410" extrusionOk="0">
                    <a:moveTo>
                      <a:pt x="177" y="154"/>
                    </a:moveTo>
                    <a:lnTo>
                      <a:pt x="170" y="156"/>
                    </a:lnTo>
                    <a:lnTo>
                      <a:pt x="168" y="158"/>
                    </a:lnTo>
                    <a:lnTo>
                      <a:pt x="168" y="159"/>
                    </a:lnTo>
                    <a:lnTo>
                      <a:pt x="168" y="163"/>
                    </a:lnTo>
                    <a:lnTo>
                      <a:pt x="164" y="166"/>
                    </a:lnTo>
                    <a:lnTo>
                      <a:pt x="161" y="165"/>
                    </a:lnTo>
                    <a:lnTo>
                      <a:pt x="159" y="163"/>
                    </a:lnTo>
                    <a:lnTo>
                      <a:pt x="157" y="165"/>
                    </a:lnTo>
                    <a:lnTo>
                      <a:pt x="154" y="172"/>
                    </a:lnTo>
                    <a:lnTo>
                      <a:pt x="154" y="174"/>
                    </a:lnTo>
                    <a:lnTo>
                      <a:pt x="154" y="175"/>
                    </a:lnTo>
                    <a:lnTo>
                      <a:pt x="157" y="177"/>
                    </a:lnTo>
                    <a:lnTo>
                      <a:pt x="157" y="182"/>
                    </a:lnTo>
                    <a:lnTo>
                      <a:pt x="154" y="184"/>
                    </a:lnTo>
                    <a:lnTo>
                      <a:pt x="152" y="184"/>
                    </a:lnTo>
                    <a:lnTo>
                      <a:pt x="152" y="186"/>
                    </a:lnTo>
                    <a:lnTo>
                      <a:pt x="154" y="195"/>
                    </a:lnTo>
                    <a:lnTo>
                      <a:pt x="155" y="196"/>
                    </a:lnTo>
                    <a:lnTo>
                      <a:pt x="157" y="196"/>
                    </a:lnTo>
                    <a:lnTo>
                      <a:pt x="161" y="195"/>
                    </a:lnTo>
                    <a:lnTo>
                      <a:pt x="164" y="200"/>
                    </a:lnTo>
                    <a:lnTo>
                      <a:pt x="163" y="204"/>
                    </a:lnTo>
                    <a:lnTo>
                      <a:pt x="161" y="205"/>
                    </a:lnTo>
                    <a:lnTo>
                      <a:pt x="163" y="207"/>
                    </a:lnTo>
                    <a:lnTo>
                      <a:pt x="170" y="211"/>
                    </a:lnTo>
                    <a:lnTo>
                      <a:pt x="171" y="211"/>
                    </a:lnTo>
                    <a:lnTo>
                      <a:pt x="173" y="209"/>
                    </a:lnTo>
                    <a:lnTo>
                      <a:pt x="175" y="207"/>
                    </a:lnTo>
                    <a:lnTo>
                      <a:pt x="180" y="207"/>
                    </a:lnTo>
                    <a:lnTo>
                      <a:pt x="182" y="211"/>
                    </a:lnTo>
                    <a:lnTo>
                      <a:pt x="182" y="212"/>
                    </a:lnTo>
                    <a:lnTo>
                      <a:pt x="185" y="212"/>
                    </a:lnTo>
                    <a:lnTo>
                      <a:pt x="193" y="211"/>
                    </a:lnTo>
                    <a:lnTo>
                      <a:pt x="194" y="209"/>
                    </a:lnTo>
                    <a:lnTo>
                      <a:pt x="194" y="207"/>
                    </a:lnTo>
                    <a:lnTo>
                      <a:pt x="194" y="204"/>
                    </a:lnTo>
                    <a:lnTo>
                      <a:pt x="198" y="200"/>
                    </a:lnTo>
                    <a:lnTo>
                      <a:pt x="201" y="202"/>
                    </a:lnTo>
                    <a:lnTo>
                      <a:pt x="203" y="202"/>
                    </a:lnTo>
                    <a:lnTo>
                      <a:pt x="205" y="202"/>
                    </a:lnTo>
                    <a:lnTo>
                      <a:pt x="208" y="195"/>
                    </a:lnTo>
                    <a:lnTo>
                      <a:pt x="208" y="193"/>
                    </a:lnTo>
                    <a:lnTo>
                      <a:pt x="208" y="191"/>
                    </a:lnTo>
                    <a:lnTo>
                      <a:pt x="205" y="189"/>
                    </a:lnTo>
                    <a:lnTo>
                      <a:pt x="205" y="184"/>
                    </a:lnTo>
                    <a:lnTo>
                      <a:pt x="208" y="182"/>
                    </a:lnTo>
                    <a:lnTo>
                      <a:pt x="210" y="182"/>
                    </a:lnTo>
                    <a:lnTo>
                      <a:pt x="210" y="179"/>
                    </a:lnTo>
                    <a:lnTo>
                      <a:pt x="208" y="172"/>
                    </a:lnTo>
                    <a:lnTo>
                      <a:pt x="207" y="170"/>
                    </a:lnTo>
                    <a:lnTo>
                      <a:pt x="205" y="170"/>
                    </a:lnTo>
                    <a:lnTo>
                      <a:pt x="201" y="170"/>
                    </a:lnTo>
                    <a:lnTo>
                      <a:pt x="198" y="166"/>
                    </a:lnTo>
                    <a:lnTo>
                      <a:pt x="200" y="163"/>
                    </a:lnTo>
                    <a:lnTo>
                      <a:pt x="201" y="161"/>
                    </a:lnTo>
                    <a:lnTo>
                      <a:pt x="200" y="159"/>
                    </a:lnTo>
                    <a:lnTo>
                      <a:pt x="193" y="156"/>
                    </a:lnTo>
                    <a:lnTo>
                      <a:pt x="191" y="156"/>
                    </a:lnTo>
                    <a:lnTo>
                      <a:pt x="189" y="156"/>
                    </a:lnTo>
                    <a:lnTo>
                      <a:pt x="187" y="159"/>
                    </a:lnTo>
                    <a:lnTo>
                      <a:pt x="182" y="159"/>
                    </a:lnTo>
                    <a:lnTo>
                      <a:pt x="180" y="156"/>
                    </a:lnTo>
                    <a:lnTo>
                      <a:pt x="180" y="154"/>
                    </a:lnTo>
                    <a:lnTo>
                      <a:pt x="177" y="154"/>
                    </a:lnTo>
                    <a:close/>
                    <a:moveTo>
                      <a:pt x="224" y="85"/>
                    </a:moveTo>
                    <a:lnTo>
                      <a:pt x="214" y="89"/>
                    </a:lnTo>
                    <a:lnTo>
                      <a:pt x="212" y="91"/>
                    </a:lnTo>
                    <a:lnTo>
                      <a:pt x="212" y="92"/>
                    </a:lnTo>
                    <a:lnTo>
                      <a:pt x="212" y="98"/>
                    </a:lnTo>
                    <a:lnTo>
                      <a:pt x="207" y="101"/>
                    </a:lnTo>
                    <a:lnTo>
                      <a:pt x="203" y="99"/>
                    </a:lnTo>
                    <a:lnTo>
                      <a:pt x="200" y="99"/>
                    </a:lnTo>
                    <a:lnTo>
                      <a:pt x="198" y="99"/>
                    </a:lnTo>
                    <a:lnTo>
                      <a:pt x="193" y="110"/>
                    </a:lnTo>
                    <a:lnTo>
                      <a:pt x="193" y="112"/>
                    </a:lnTo>
                    <a:lnTo>
                      <a:pt x="194" y="115"/>
                    </a:lnTo>
                    <a:lnTo>
                      <a:pt x="198" y="117"/>
                    </a:lnTo>
                    <a:lnTo>
                      <a:pt x="198" y="124"/>
                    </a:lnTo>
                    <a:lnTo>
                      <a:pt x="193" y="124"/>
                    </a:lnTo>
                    <a:lnTo>
                      <a:pt x="191" y="126"/>
                    </a:lnTo>
                    <a:lnTo>
                      <a:pt x="191" y="129"/>
                    </a:lnTo>
                    <a:lnTo>
                      <a:pt x="193" y="140"/>
                    </a:lnTo>
                    <a:lnTo>
                      <a:pt x="194" y="142"/>
                    </a:lnTo>
                    <a:lnTo>
                      <a:pt x="198" y="142"/>
                    </a:lnTo>
                    <a:lnTo>
                      <a:pt x="201" y="140"/>
                    </a:lnTo>
                    <a:lnTo>
                      <a:pt x="207" y="145"/>
                    </a:lnTo>
                    <a:lnTo>
                      <a:pt x="203" y="151"/>
                    </a:lnTo>
                    <a:lnTo>
                      <a:pt x="203" y="152"/>
                    </a:lnTo>
                    <a:lnTo>
                      <a:pt x="205" y="156"/>
                    </a:lnTo>
                    <a:lnTo>
                      <a:pt x="214" y="161"/>
                    </a:lnTo>
                    <a:lnTo>
                      <a:pt x="217" y="161"/>
                    </a:lnTo>
                    <a:lnTo>
                      <a:pt x="219" y="159"/>
                    </a:lnTo>
                    <a:lnTo>
                      <a:pt x="223" y="154"/>
                    </a:lnTo>
                    <a:lnTo>
                      <a:pt x="228" y="156"/>
                    </a:lnTo>
                    <a:lnTo>
                      <a:pt x="230" y="161"/>
                    </a:lnTo>
                    <a:lnTo>
                      <a:pt x="231" y="163"/>
                    </a:lnTo>
                    <a:lnTo>
                      <a:pt x="233" y="163"/>
                    </a:lnTo>
                    <a:lnTo>
                      <a:pt x="244" y="161"/>
                    </a:lnTo>
                    <a:lnTo>
                      <a:pt x="247" y="159"/>
                    </a:lnTo>
                    <a:lnTo>
                      <a:pt x="247" y="156"/>
                    </a:lnTo>
                    <a:lnTo>
                      <a:pt x="245" y="151"/>
                    </a:lnTo>
                    <a:lnTo>
                      <a:pt x="251" y="147"/>
                    </a:lnTo>
                    <a:lnTo>
                      <a:pt x="254" y="151"/>
                    </a:lnTo>
                    <a:lnTo>
                      <a:pt x="258" y="151"/>
                    </a:lnTo>
                    <a:lnTo>
                      <a:pt x="260" y="149"/>
                    </a:lnTo>
                    <a:lnTo>
                      <a:pt x="265" y="138"/>
                    </a:lnTo>
                    <a:lnTo>
                      <a:pt x="265" y="136"/>
                    </a:lnTo>
                    <a:lnTo>
                      <a:pt x="265" y="135"/>
                    </a:lnTo>
                    <a:lnTo>
                      <a:pt x="260" y="131"/>
                    </a:lnTo>
                    <a:lnTo>
                      <a:pt x="260" y="126"/>
                    </a:lnTo>
                    <a:lnTo>
                      <a:pt x="265" y="124"/>
                    </a:lnTo>
                    <a:lnTo>
                      <a:pt x="267" y="122"/>
                    </a:lnTo>
                    <a:lnTo>
                      <a:pt x="268" y="119"/>
                    </a:lnTo>
                    <a:lnTo>
                      <a:pt x="265" y="108"/>
                    </a:lnTo>
                    <a:lnTo>
                      <a:pt x="263" y="106"/>
                    </a:lnTo>
                    <a:lnTo>
                      <a:pt x="261" y="106"/>
                    </a:lnTo>
                    <a:lnTo>
                      <a:pt x="256" y="108"/>
                    </a:lnTo>
                    <a:lnTo>
                      <a:pt x="253" y="103"/>
                    </a:lnTo>
                    <a:lnTo>
                      <a:pt x="254" y="98"/>
                    </a:lnTo>
                    <a:lnTo>
                      <a:pt x="254" y="96"/>
                    </a:lnTo>
                    <a:lnTo>
                      <a:pt x="253" y="94"/>
                    </a:lnTo>
                    <a:lnTo>
                      <a:pt x="244" y="89"/>
                    </a:lnTo>
                    <a:lnTo>
                      <a:pt x="240" y="87"/>
                    </a:lnTo>
                    <a:lnTo>
                      <a:pt x="238" y="89"/>
                    </a:lnTo>
                    <a:lnTo>
                      <a:pt x="237" y="94"/>
                    </a:lnTo>
                    <a:lnTo>
                      <a:pt x="230" y="92"/>
                    </a:lnTo>
                    <a:lnTo>
                      <a:pt x="228" y="87"/>
                    </a:lnTo>
                    <a:lnTo>
                      <a:pt x="226" y="85"/>
                    </a:lnTo>
                    <a:lnTo>
                      <a:pt x="224" y="85"/>
                    </a:lnTo>
                    <a:close/>
                    <a:moveTo>
                      <a:pt x="138" y="57"/>
                    </a:moveTo>
                    <a:lnTo>
                      <a:pt x="134" y="57"/>
                    </a:lnTo>
                    <a:lnTo>
                      <a:pt x="132" y="59"/>
                    </a:lnTo>
                    <a:lnTo>
                      <a:pt x="131" y="60"/>
                    </a:lnTo>
                    <a:lnTo>
                      <a:pt x="131" y="68"/>
                    </a:lnTo>
                    <a:lnTo>
                      <a:pt x="122" y="69"/>
                    </a:lnTo>
                    <a:lnTo>
                      <a:pt x="118" y="64"/>
                    </a:lnTo>
                    <a:lnTo>
                      <a:pt x="117" y="62"/>
                    </a:lnTo>
                    <a:lnTo>
                      <a:pt x="113" y="60"/>
                    </a:lnTo>
                    <a:lnTo>
                      <a:pt x="111" y="62"/>
                    </a:lnTo>
                    <a:lnTo>
                      <a:pt x="99" y="69"/>
                    </a:lnTo>
                    <a:lnTo>
                      <a:pt x="97" y="71"/>
                    </a:lnTo>
                    <a:lnTo>
                      <a:pt x="97" y="75"/>
                    </a:lnTo>
                    <a:lnTo>
                      <a:pt x="97" y="76"/>
                    </a:lnTo>
                    <a:lnTo>
                      <a:pt x="101" y="82"/>
                    </a:lnTo>
                    <a:lnTo>
                      <a:pt x="95" y="89"/>
                    </a:lnTo>
                    <a:lnTo>
                      <a:pt x="88" y="87"/>
                    </a:lnTo>
                    <a:lnTo>
                      <a:pt x="87" y="87"/>
                    </a:lnTo>
                    <a:lnTo>
                      <a:pt x="85" y="89"/>
                    </a:lnTo>
                    <a:lnTo>
                      <a:pt x="83" y="91"/>
                    </a:lnTo>
                    <a:lnTo>
                      <a:pt x="80" y="106"/>
                    </a:lnTo>
                    <a:lnTo>
                      <a:pt x="81" y="108"/>
                    </a:lnTo>
                    <a:lnTo>
                      <a:pt x="81" y="110"/>
                    </a:lnTo>
                    <a:lnTo>
                      <a:pt x="83" y="112"/>
                    </a:lnTo>
                    <a:lnTo>
                      <a:pt x="90" y="113"/>
                    </a:lnTo>
                    <a:lnTo>
                      <a:pt x="92" y="121"/>
                    </a:lnTo>
                    <a:lnTo>
                      <a:pt x="87" y="126"/>
                    </a:lnTo>
                    <a:lnTo>
                      <a:pt x="85" y="128"/>
                    </a:lnTo>
                    <a:lnTo>
                      <a:pt x="85" y="129"/>
                    </a:lnTo>
                    <a:lnTo>
                      <a:pt x="85" y="131"/>
                    </a:lnTo>
                    <a:lnTo>
                      <a:pt x="92" y="143"/>
                    </a:lnTo>
                    <a:lnTo>
                      <a:pt x="94" y="145"/>
                    </a:lnTo>
                    <a:lnTo>
                      <a:pt x="97" y="147"/>
                    </a:lnTo>
                    <a:lnTo>
                      <a:pt x="99" y="145"/>
                    </a:lnTo>
                    <a:lnTo>
                      <a:pt x="104" y="142"/>
                    </a:lnTo>
                    <a:lnTo>
                      <a:pt x="111" y="147"/>
                    </a:lnTo>
                    <a:lnTo>
                      <a:pt x="111" y="154"/>
                    </a:lnTo>
                    <a:lnTo>
                      <a:pt x="111" y="156"/>
                    </a:lnTo>
                    <a:lnTo>
                      <a:pt x="111" y="158"/>
                    </a:lnTo>
                    <a:lnTo>
                      <a:pt x="115" y="159"/>
                    </a:lnTo>
                    <a:lnTo>
                      <a:pt x="129" y="163"/>
                    </a:lnTo>
                    <a:lnTo>
                      <a:pt x="131" y="163"/>
                    </a:lnTo>
                    <a:lnTo>
                      <a:pt x="132" y="161"/>
                    </a:lnTo>
                    <a:lnTo>
                      <a:pt x="134" y="159"/>
                    </a:lnTo>
                    <a:lnTo>
                      <a:pt x="136" y="152"/>
                    </a:lnTo>
                    <a:lnTo>
                      <a:pt x="145" y="151"/>
                    </a:lnTo>
                    <a:lnTo>
                      <a:pt x="148" y="156"/>
                    </a:lnTo>
                    <a:lnTo>
                      <a:pt x="150" y="158"/>
                    </a:lnTo>
                    <a:lnTo>
                      <a:pt x="152" y="159"/>
                    </a:lnTo>
                    <a:lnTo>
                      <a:pt x="154" y="158"/>
                    </a:lnTo>
                    <a:lnTo>
                      <a:pt x="166" y="151"/>
                    </a:lnTo>
                    <a:lnTo>
                      <a:pt x="168" y="149"/>
                    </a:lnTo>
                    <a:lnTo>
                      <a:pt x="170" y="145"/>
                    </a:lnTo>
                    <a:lnTo>
                      <a:pt x="168" y="143"/>
                    </a:lnTo>
                    <a:lnTo>
                      <a:pt x="164" y="138"/>
                    </a:lnTo>
                    <a:lnTo>
                      <a:pt x="170" y="131"/>
                    </a:lnTo>
                    <a:lnTo>
                      <a:pt x="177" y="133"/>
                    </a:lnTo>
                    <a:lnTo>
                      <a:pt x="178" y="133"/>
                    </a:lnTo>
                    <a:lnTo>
                      <a:pt x="180" y="131"/>
                    </a:lnTo>
                    <a:lnTo>
                      <a:pt x="182" y="129"/>
                    </a:lnTo>
                    <a:lnTo>
                      <a:pt x="185" y="113"/>
                    </a:lnTo>
                    <a:lnTo>
                      <a:pt x="185" y="112"/>
                    </a:lnTo>
                    <a:lnTo>
                      <a:pt x="184" y="110"/>
                    </a:lnTo>
                    <a:lnTo>
                      <a:pt x="182" y="108"/>
                    </a:lnTo>
                    <a:lnTo>
                      <a:pt x="175" y="106"/>
                    </a:lnTo>
                    <a:lnTo>
                      <a:pt x="173" y="99"/>
                    </a:lnTo>
                    <a:lnTo>
                      <a:pt x="180" y="94"/>
                    </a:lnTo>
                    <a:lnTo>
                      <a:pt x="180" y="92"/>
                    </a:lnTo>
                    <a:lnTo>
                      <a:pt x="182" y="91"/>
                    </a:lnTo>
                    <a:lnTo>
                      <a:pt x="180" y="89"/>
                    </a:lnTo>
                    <a:lnTo>
                      <a:pt x="173" y="76"/>
                    </a:lnTo>
                    <a:lnTo>
                      <a:pt x="171" y="75"/>
                    </a:lnTo>
                    <a:lnTo>
                      <a:pt x="170" y="75"/>
                    </a:lnTo>
                    <a:lnTo>
                      <a:pt x="166" y="75"/>
                    </a:lnTo>
                    <a:lnTo>
                      <a:pt x="161" y="78"/>
                    </a:lnTo>
                    <a:lnTo>
                      <a:pt x="154" y="73"/>
                    </a:lnTo>
                    <a:lnTo>
                      <a:pt x="155" y="66"/>
                    </a:lnTo>
                    <a:lnTo>
                      <a:pt x="155" y="64"/>
                    </a:lnTo>
                    <a:lnTo>
                      <a:pt x="154" y="62"/>
                    </a:lnTo>
                    <a:lnTo>
                      <a:pt x="152" y="60"/>
                    </a:lnTo>
                    <a:lnTo>
                      <a:pt x="138" y="57"/>
                    </a:lnTo>
                    <a:close/>
                    <a:moveTo>
                      <a:pt x="163" y="0"/>
                    </a:moveTo>
                    <a:lnTo>
                      <a:pt x="198" y="4"/>
                    </a:lnTo>
                    <a:lnTo>
                      <a:pt x="228" y="15"/>
                    </a:lnTo>
                    <a:lnTo>
                      <a:pt x="254" y="30"/>
                    </a:lnTo>
                    <a:lnTo>
                      <a:pt x="274" y="46"/>
                    </a:lnTo>
                    <a:lnTo>
                      <a:pt x="288" y="60"/>
                    </a:lnTo>
                    <a:lnTo>
                      <a:pt x="302" y="83"/>
                    </a:lnTo>
                    <a:lnTo>
                      <a:pt x="313" y="110"/>
                    </a:lnTo>
                    <a:lnTo>
                      <a:pt x="318" y="138"/>
                    </a:lnTo>
                    <a:lnTo>
                      <a:pt x="316" y="168"/>
                    </a:lnTo>
                    <a:lnTo>
                      <a:pt x="307" y="196"/>
                    </a:lnTo>
                    <a:lnTo>
                      <a:pt x="290" y="227"/>
                    </a:lnTo>
                    <a:lnTo>
                      <a:pt x="277" y="246"/>
                    </a:lnTo>
                    <a:lnTo>
                      <a:pt x="267" y="265"/>
                    </a:lnTo>
                    <a:lnTo>
                      <a:pt x="261" y="285"/>
                    </a:lnTo>
                    <a:lnTo>
                      <a:pt x="263" y="306"/>
                    </a:lnTo>
                    <a:lnTo>
                      <a:pt x="263" y="310"/>
                    </a:lnTo>
                    <a:lnTo>
                      <a:pt x="261" y="311"/>
                    </a:lnTo>
                    <a:lnTo>
                      <a:pt x="161" y="408"/>
                    </a:lnTo>
                    <a:lnTo>
                      <a:pt x="159" y="410"/>
                    </a:lnTo>
                    <a:lnTo>
                      <a:pt x="155" y="410"/>
                    </a:lnTo>
                    <a:lnTo>
                      <a:pt x="154" y="410"/>
                    </a:lnTo>
                    <a:lnTo>
                      <a:pt x="152" y="408"/>
                    </a:lnTo>
                    <a:lnTo>
                      <a:pt x="150" y="407"/>
                    </a:lnTo>
                    <a:lnTo>
                      <a:pt x="143" y="385"/>
                    </a:lnTo>
                    <a:lnTo>
                      <a:pt x="134" y="364"/>
                    </a:lnTo>
                    <a:lnTo>
                      <a:pt x="122" y="347"/>
                    </a:lnTo>
                    <a:lnTo>
                      <a:pt x="108" y="336"/>
                    </a:lnTo>
                    <a:lnTo>
                      <a:pt x="104" y="336"/>
                    </a:lnTo>
                    <a:lnTo>
                      <a:pt x="101" y="336"/>
                    </a:lnTo>
                    <a:lnTo>
                      <a:pt x="92" y="336"/>
                    </a:lnTo>
                    <a:lnTo>
                      <a:pt x="83" y="338"/>
                    </a:lnTo>
                    <a:lnTo>
                      <a:pt x="72" y="338"/>
                    </a:lnTo>
                    <a:lnTo>
                      <a:pt x="60" y="340"/>
                    </a:lnTo>
                    <a:lnTo>
                      <a:pt x="51" y="338"/>
                    </a:lnTo>
                    <a:lnTo>
                      <a:pt x="44" y="336"/>
                    </a:lnTo>
                    <a:lnTo>
                      <a:pt x="39" y="334"/>
                    </a:lnTo>
                    <a:lnTo>
                      <a:pt x="35" y="329"/>
                    </a:lnTo>
                    <a:lnTo>
                      <a:pt x="34" y="324"/>
                    </a:lnTo>
                    <a:lnTo>
                      <a:pt x="30" y="306"/>
                    </a:lnTo>
                    <a:lnTo>
                      <a:pt x="28" y="287"/>
                    </a:lnTo>
                    <a:lnTo>
                      <a:pt x="23" y="267"/>
                    </a:lnTo>
                    <a:lnTo>
                      <a:pt x="16" y="253"/>
                    </a:lnTo>
                    <a:lnTo>
                      <a:pt x="4" y="241"/>
                    </a:lnTo>
                    <a:lnTo>
                      <a:pt x="0" y="232"/>
                    </a:lnTo>
                    <a:lnTo>
                      <a:pt x="0" y="223"/>
                    </a:lnTo>
                    <a:lnTo>
                      <a:pt x="5" y="211"/>
                    </a:lnTo>
                    <a:lnTo>
                      <a:pt x="11" y="200"/>
                    </a:lnTo>
                    <a:lnTo>
                      <a:pt x="18" y="189"/>
                    </a:lnTo>
                    <a:lnTo>
                      <a:pt x="21" y="179"/>
                    </a:lnTo>
                    <a:lnTo>
                      <a:pt x="23" y="170"/>
                    </a:lnTo>
                    <a:lnTo>
                      <a:pt x="21" y="163"/>
                    </a:lnTo>
                    <a:lnTo>
                      <a:pt x="18" y="138"/>
                    </a:lnTo>
                    <a:lnTo>
                      <a:pt x="18" y="115"/>
                    </a:lnTo>
                    <a:lnTo>
                      <a:pt x="21" y="94"/>
                    </a:lnTo>
                    <a:lnTo>
                      <a:pt x="30" y="73"/>
                    </a:lnTo>
                    <a:lnTo>
                      <a:pt x="46" y="52"/>
                    </a:lnTo>
                    <a:lnTo>
                      <a:pt x="46" y="52"/>
                    </a:lnTo>
                    <a:lnTo>
                      <a:pt x="83" y="23"/>
                    </a:lnTo>
                    <a:lnTo>
                      <a:pt x="122" y="6"/>
                    </a:lnTo>
                    <a:lnTo>
                      <a:pt x="16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92" name="Google Shape;592;p24"/>
          <p:cNvGrpSpPr/>
          <p:nvPr/>
        </p:nvGrpSpPr>
        <p:grpSpPr>
          <a:xfrm>
            <a:off x="6349480" y="4314131"/>
            <a:ext cx="2381522" cy="1465057"/>
            <a:chOff x="6349480" y="4314131"/>
            <a:chExt cx="2381522" cy="1465057"/>
          </a:xfrm>
        </p:grpSpPr>
        <p:sp>
          <p:nvSpPr>
            <p:cNvPr id="593" name="Google Shape;593;p24"/>
            <p:cNvSpPr/>
            <p:nvPr/>
          </p:nvSpPr>
          <p:spPr>
            <a:xfrm>
              <a:off x="6349480" y="4318096"/>
              <a:ext cx="2381522" cy="1461092"/>
            </a:xfrm>
            <a:prstGeom prst="rect">
              <a:avLst/>
            </a:prstGeom>
            <a:solidFill>
              <a:srgbClr val="F2F2F2"/>
            </a:solidFill>
            <a:ln>
              <a:noFill/>
            </a:ln>
          </p:spPr>
          <p:txBody>
            <a:bodyPr spcFirstLastPara="1" wrap="square" lIns="91425" tIns="777225" rIns="91425" bIns="91425" anchor="t" anchorCtr="0">
              <a:noAutofit/>
            </a:bodyPr>
            <a:lstStyle/>
            <a:p>
              <a:pPr marL="0" marR="0" lvl="0" indent="0" algn="ctr" rtl="0">
                <a:spcBef>
                  <a:spcPts val="0"/>
                </a:spcBef>
                <a:spcAft>
                  <a:spcPts val="0"/>
                </a:spcAft>
                <a:buNone/>
              </a:pPr>
              <a:r>
                <a:rPr lang="en-US" sz="1800">
                  <a:solidFill>
                    <a:srgbClr val="595959"/>
                  </a:solidFill>
                  <a:latin typeface="Arial"/>
                  <a:ea typeface="Arial"/>
                  <a:cs typeface="Arial"/>
                  <a:sym typeface="Arial"/>
                </a:rPr>
                <a:t>Asistencia a domicilio</a:t>
              </a:r>
              <a:endParaRPr/>
            </a:p>
          </p:txBody>
        </p:sp>
        <p:grpSp>
          <p:nvGrpSpPr>
            <p:cNvPr id="594" name="Google Shape;594;p24"/>
            <p:cNvGrpSpPr/>
            <p:nvPr/>
          </p:nvGrpSpPr>
          <p:grpSpPr>
            <a:xfrm>
              <a:off x="6350902" y="4314131"/>
              <a:ext cx="2380100" cy="1465057"/>
              <a:chOff x="4687636" y="2448175"/>
              <a:chExt cx="2448690" cy="1591056"/>
            </a:xfrm>
          </p:grpSpPr>
          <p:sp>
            <p:nvSpPr>
              <p:cNvPr id="595" name="Google Shape;595;p24"/>
              <p:cNvSpPr/>
              <p:nvPr/>
            </p:nvSpPr>
            <p:spPr>
              <a:xfrm>
                <a:off x="4687636" y="3953506"/>
                <a:ext cx="2448690" cy="85725"/>
              </a:xfrm>
              <a:prstGeom prst="rect">
                <a:avLst/>
              </a:prstGeom>
              <a:solidFill>
                <a:schemeClr val="accent3"/>
              </a:solidFill>
              <a:ln>
                <a:noFill/>
              </a:ln>
            </p:spPr>
            <p:txBody>
              <a:bodyPr spcFirstLastPara="1" wrap="square" lIns="91425" tIns="91425" rIns="91425" bIns="365750" anchor="t" anchorCtr="0">
                <a:noAutofit/>
              </a:bodyPr>
              <a:lstStyle/>
              <a:p>
                <a:pPr marL="182880" marR="0" lvl="0" indent="-68579" algn="l" rtl="0">
                  <a:lnSpc>
                    <a:spcPct val="110000"/>
                  </a:lnSpc>
                  <a:spcBef>
                    <a:spcPts val="0"/>
                  </a:spcBef>
                  <a:spcAft>
                    <a:spcPts val="0"/>
                  </a:spcAft>
                  <a:buClr>
                    <a:schemeClr val="lt1"/>
                  </a:buClr>
                  <a:buSzPts val="1800"/>
                  <a:buFont typeface="Arial"/>
                  <a:buNone/>
                </a:pPr>
                <a:endParaRPr sz="1800">
                  <a:solidFill>
                    <a:schemeClr val="lt1"/>
                  </a:solidFill>
                  <a:latin typeface="Calibri"/>
                  <a:ea typeface="Calibri"/>
                  <a:cs typeface="Calibri"/>
                  <a:sym typeface="Calibri"/>
                </a:endParaRPr>
              </a:p>
            </p:txBody>
          </p:sp>
          <p:sp>
            <p:nvSpPr>
              <p:cNvPr id="596" name="Google Shape;596;p24"/>
              <p:cNvSpPr/>
              <p:nvPr/>
            </p:nvSpPr>
            <p:spPr>
              <a:xfrm>
                <a:off x="4687636" y="2448175"/>
                <a:ext cx="2448690" cy="85725"/>
              </a:xfrm>
              <a:prstGeom prst="rect">
                <a:avLst/>
              </a:prstGeom>
              <a:solidFill>
                <a:schemeClr val="accent3"/>
              </a:solidFill>
              <a:ln>
                <a:noFill/>
              </a:ln>
            </p:spPr>
            <p:txBody>
              <a:bodyPr spcFirstLastPara="1" wrap="square" lIns="91425" tIns="91425" rIns="91425" bIns="365750" anchor="t" anchorCtr="0">
                <a:noAutofit/>
              </a:bodyPr>
              <a:lstStyle/>
              <a:p>
                <a:pPr marL="182880" marR="0" lvl="0" indent="-68579" algn="l" rtl="0">
                  <a:lnSpc>
                    <a:spcPct val="110000"/>
                  </a:lnSpc>
                  <a:spcBef>
                    <a:spcPts val="0"/>
                  </a:spcBef>
                  <a:spcAft>
                    <a:spcPts val="0"/>
                  </a:spcAft>
                  <a:buClr>
                    <a:schemeClr val="lt1"/>
                  </a:buClr>
                  <a:buSzPts val="1800"/>
                  <a:buFont typeface="Arial"/>
                  <a:buNone/>
                </a:pPr>
                <a:endParaRPr sz="1800">
                  <a:solidFill>
                    <a:schemeClr val="lt1"/>
                  </a:solidFill>
                  <a:latin typeface="Calibri"/>
                  <a:ea typeface="Calibri"/>
                  <a:cs typeface="Calibri"/>
                  <a:sym typeface="Calibri"/>
                </a:endParaRPr>
              </a:p>
            </p:txBody>
          </p:sp>
        </p:grpSp>
        <p:sp>
          <p:nvSpPr>
            <p:cNvPr id="597" name="Google Shape;597;p24"/>
            <p:cNvSpPr/>
            <p:nvPr/>
          </p:nvSpPr>
          <p:spPr>
            <a:xfrm>
              <a:off x="7231841" y="4493870"/>
              <a:ext cx="616800" cy="533486"/>
            </a:xfrm>
            <a:custGeom>
              <a:avLst/>
              <a:gdLst/>
              <a:ahLst/>
              <a:cxnLst/>
              <a:rect l="l" t="t" r="r" b="b"/>
              <a:pathLst>
                <a:path w="459" h="397" extrusionOk="0">
                  <a:moveTo>
                    <a:pt x="229" y="169"/>
                  </a:moveTo>
                  <a:lnTo>
                    <a:pt x="210" y="197"/>
                  </a:lnTo>
                  <a:lnTo>
                    <a:pt x="183" y="222"/>
                  </a:lnTo>
                  <a:lnTo>
                    <a:pt x="155" y="242"/>
                  </a:lnTo>
                  <a:lnTo>
                    <a:pt x="128" y="256"/>
                  </a:lnTo>
                  <a:lnTo>
                    <a:pt x="123" y="257"/>
                  </a:lnTo>
                  <a:lnTo>
                    <a:pt x="130" y="289"/>
                  </a:lnTo>
                  <a:lnTo>
                    <a:pt x="132" y="295"/>
                  </a:lnTo>
                  <a:lnTo>
                    <a:pt x="144" y="319"/>
                  </a:lnTo>
                  <a:lnTo>
                    <a:pt x="160" y="342"/>
                  </a:lnTo>
                  <a:lnTo>
                    <a:pt x="181" y="360"/>
                  </a:lnTo>
                  <a:lnTo>
                    <a:pt x="204" y="372"/>
                  </a:lnTo>
                  <a:lnTo>
                    <a:pt x="229" y="376"/>
                  </a:lnTo>
                  <a:lnTo>
                    <a:pt x="256" y="371"/>
                  </a:lnTo>
                  <a:lnTo>
                    <a:pt x="279" y="358"/>
                  </a:lnTo>
                  <a:lnTo>
                    <a:pt x="300" y="339"/>
                  </a:lnTo>
                  <a:lnTo>
                    <a:pt x="317" y="314"/>
                  </a:lnTo>
                  <a:lnTo>
                    <a:pt x="328" y="286"/>
                  </a:lnTo>
                  <a:lnTo>
                    <a:pt x="335" y="257"/>
                  </a:lnTo>
                  <a:lnTo>
                    <a:pt x="330" y="256"/>
                  </a:lnTo>
                  <a:lnTo>
                    <a:pt x="302" y="242"/>
                  </a:lnTo>
                  <a:lnTo>
                    <a:pt x="273" y="222"/>
                  </a:lnTo>
                  <a:lnTo>
                    <a:pt x="249" y="197"/>
                  </a:lnTo>
                  <a:lnTo>
                    <a:pt x="229" y="169"/>
                  </a:lnTo>
                  <a:close/>
                  <a:moveTo>
                    <a:pt x="250" y="21"/>
                  </a:moveTo>
                  <a:lnTo>
                    <a:pt x="250" y="40"/>
                  </a:lnTo>
                  <a:lnTo>
                    <a:pt x="272" y="40"/>
                  </a:lnTo>
                  <a:lnTo>
                    <a:pt x="275" y="42"/>
                  </a:lnTo>
                  <a:lnTo>
                    <a:pt x="279" y="44"/>
                  </a:lnTo>
                  <a:lnTo>
                    <a:pt x="279" y="47"/>
                  </a:lnTo>
                  <a:lnTo>
                    <a:pt x="279" y="67"/>
                  </a:lnTo>
                  <a:lnTo>
                    <a:pt x="279" y="70"/>
                  </a:lnTo>
                  <a:lnTo>
                    <a:pt x="275" y="74"/>
                  </a:lnTo>
                  <a:lnTo>
                    <a:pt x="272" y="74"/>
                  </a:lnTo>
                  <a:lnTo>
                    <a:pt x="250" y="74"/>
                  </a:lnTo>
                  <a:lnTo>
                    <a:pt x="250" y="97"/>
                  </a:lnTo>
                  <a:lnTo>
                    <a:pt x="284" y="100"/>
                  </a:lnTo>
                  <a:lnTo>
                    <a:pt x="312" y="109"/>
                  </a:lnTo>
                  <a:lnTo>
                    <a:pt x="335" y="120"/>
                  </a:lnTo>
                  <a:lnTo>
                    <a:pt x="363" y="58"/>
                  </a:lnTo>
                  <a:lnTo>
                    <a:pt x="358" y="49"/>
                  </a:lnTo>
                  <a:lnTo>
                    <a:pt x="342" y="38"/>
                  </a:lnTo>
                  <a:lnTo>
                    <a:pt x="319" y="31"/>
                  </a:lnTo>
                  <a:lnTo>
                    <a:pt x="287" y="24"/>
                  </a:lnTo>
                  <a:lnTo>
                    <a:pt x="250" y="21"/>
                  </a:lnTo>
                  <a:close/>
                  <a:moveTo>
                    <a:pt x="213" y="21"/>
                  </a:moveTo>
                  <a:lnTo>
                    <a:pt x="174" y="24"/>
                  </a:lnTo>
                  <a:lnTo>
                    <a:pt x="141" y="30"/>
                  </a:lnTo>
                  <a:lnTo>
                    <a:pt x="116" y="38"/>
                  </a:lnTo>
                  <a:lnTo>
                    <a:pt x="100" y="49"/>
                  </a:lnTo>
                  <a:lnTo>
                    <a:pt x="93" y="58"/>
                  </a:lnTo>
                  <a:lnTo>
                    <a:pt x="121" y="118"/>
                  </a:lnTo>
                  <a:lnTo>
                    <a:pt x="146" y="107"/>
                  </a:lnTo>
                  <a:lnTo>
                    <a:pt x="178" y="99"/>
                  </a:lnTo>
                  <a:lnTo>
                    <a:pt x="213" y="95"/>
                  </a:lnTo>
                  <a:lnTo>
                    <a:pt x="213" y="74"/>
                  </a:lnTo>
                  <a:lnTo>
                    <a:pt x="192" y="74"/>
                  </a:lnTo>
                  <a:lnTo>
                    <a:pt x="189" y="74"/>
                  </a:lnTo>
                  <a:lnTo>
                    <a:pt x="185" y="70"/>
                  </a:lnTo>
                  <a:lnTo>
                    <a:pt x="185" y="67"/>
                  </a:lnTo>
                  <a:lnTo>
                    <a:pt x="185" y="47"/>
                  </a:lnTo>
                  <a:lnTo>
                    <a:pt x="185" y="44"/>
                  </a:lnTo>
                  <a:lnTo>
                    <a:pt x="189" y="42"/>
                  </a:lnTo>
                  <a:lnTo>
                    <a:pt x="192" y="40"/>
                  </a:lnTo>
                  <a:lnTo>
                    <a:pt x="213" y="40"/>
                  </a:lnTo>
                  <a:lnTo>
                    <a:pt x="213" y="21"/>
                  </a:lnTo>
                  <a:close/>
                  <a:moveTo>
                    <a:pt x="229" y="0"/>
                  </a:moveTo>
                  <a:lnTo>
                    <a:pt x="261" y="1"/>
                  </a:lnTo>
                  <a:lnTo>
                    <a:pt x="294" y="5"/>
                  </a:lnTo>
                  <a:lnTo>
                    <a:pt x="323" y="10"/>
                  </a:lnTo>
                  <a:lnTo>
                    <a:pt x="347" y="19"/>
                  </a:lnTo>
                  <a:lnTo>
                    <a:pt x="367" y="30"/>
                  </a:lnTo>
                  <a:lnTo>
                    <a:pt x="381" y="44"/>
                  </a:lnTo>
                  <a:lnTo>
                    <a:pt x="385" y="60"/>
                  </a:lnTo>
                  <a:lnTo>
                    <a:pt x="385" y="61"/>
                  </a:lnTo>
                  <a:lnTo>
                    <a:pt x="349" y="137"/>
                  </a:lnTo>
                  <a:lnTo>
                    <a:pt x="362" y="148"/>
                  </a:lnTo>
                  <a:lnTo>
                    <a:pt x="383" y="157"/>
                  </a:lnTo>
                  <a:lnTo>
                    <a:pt x="411" y="167"/>
                  </a:lnTo>
                  <a:lnTo>
                    <a:pt x="432" y="182"/>
                  </a:lnTo>
                  <a:lnTo>
                    <a:pt x="445" y="199"/>
                  </a:lnTo>
                  <a:lnTo>
                    <a:pt x="453" y="219"/>
                  </a:lnTo>
                  <a:lnTo>
                    <a:pt x="457" y="238"/>
                  </a:lnTo>
                  <a:lnTo>
                    <a:pt x="459" y="259"/>
                  </a:lnTo>
                  <a:lnTo>
                    <a:pt x="457" y="279"/>
                  </a:lnTo>
                  <a:lnTo>
                    <a:pt x="453" y="289"/>
                  </a:lnTo>
                  <a:lnTo>
                    <a:pt x="450" y="298"/>
                  </a:lnTo>
                  <a:lnTo>
                    <a:pt x="441" y="307"/>
                  </a:lnTo>
                  <a:lnTo>
                    <a:pt x="429" y="316"/>
                  </a:lnTo>
                  <a:lnTo>
                    <a:pt x="411" y="321"/>
                  </a:lnTo>
                  <a:lnTo>
                    <a:pt x="386" y="326"/>
                  </a:lnTo>
                  <a:lnTo>
                    <a:pt x="356" y="328"/>
                  </a:lnTo>
                  <a:lnTo>
                    <a:pt x="356" y="328"/>
                  </a:lnTo>
                  <a:lnTo>
                    <a:pt x="349" y="326"/>
                  </a:lnTo>
                  <a:lnTo>
                    <a:pt x="342" y="325"/>
                  </a:lnTo>
                  <a:lnTo>
                    <a:pt x="337" y="319"/>
                  </a:lnTo>
                  <a:lnTo>
                    <a:pt x="321" y="344"/>
                  </a:lnTo>
                  <a:lnTo>
                    <a:pt x="303" y="365"/>
                  </a:lnTo>
                  <a:lnTo>
                    <a:pt x="280" y="381"/>
                  </a:lnTo>
                  <a:lnTo>
                    <a:pt x="256" y="392"/>
                  </a:lnTo>
                  <a:lnTo>
                    <a:pt x="229" y="397"/>
                  </a:lnTo>
                  <a:lnTo>
                    <a:pt x="203" y="393"/>
                  </a:lnTo>
                  <a:lnTo>
                    <a:pt x="178" y="383"/>
                  </a:lnTo>
                  <a:lnTo>
                    <a:pt x="157" y="367"/>
                  </a:lnTo>
                  <a:lnTo>
                    <a:pt x="137" y="346"/>
                  </a:lnTo>
                  <a:lnTo>
                    <a:pt x="121" y="323"/>
                  </a:lnTo>
                  <a:lnTo>
                    <a:pt x="114" y="326"/>
                  </a:lnTo>
                  <a:lnTo>
                    <a:pt x="107" y="326"/>
                  </a:lnTo>
                  <a:lnTo>
                    <a:pt x="100" y="328"/>
                  </a:lnTo>
                  <a:lnTo>
                    <a:pt x="70" y="326"/>
                  </a:lnTo>
                  <a:lnTo>
                    <a:pt x="47" y="321"/>
                  </a:lnTo>
                  <a:lnTo>
                    <a:pt x="30" y="316"/>
                  </a:lnTo>
                  <a:lnTo>
                    <a:pt x="17" y="307"/>
                  </a:lnTo>
                  <a:lnTo>
                    <a:pt x="8" y="298"/>
                  </a:lnTo>
                  <a:lnTo>
                    <a:pt x="3" y="289"/>
                  </a:lnTo>
                  <a:lnTo>
                    <a:pt x="1" y="279"/>
                  </a:lnTo>
                  <a:lnTo>
                    <a:pt x="0" y="259"/>
                  </a:lnTo>
                  <a:lnTo>
                    <a:pt x="0" y="238"/>
                  </a:lnTo>
                  <a:lnTo>
                    <a:pt x="5" y="219"/>
                  </a:lnTo>
                  <a:lnTo>
                    <a:pt x="12" y="199"/>
                  </a:lnTo>
                  <a:lnTo>
                    <a:pt x="26" y="182"/>
                  </a:lnTo>
                  <a:lnTo>
                    <a:pt x="47" y="167"/>
                  </a:lnTo>
                  <a:lnTo>
                    <a:pt x="74" y="157"/>
                  </a:lnTo>
                  <a:lnTo>
                    <a:pt x="95" y="148"/>
                  </a:lnTo>
                  <a:lnTo>
                    <a:pt x="107" y="137"/>
                  </a:lnTo>
                  <a:lnTo>
                    <a:pt x="72" y="61"/>
                  </a:lnTo>
                  <a:lnTo>
                    <a:pt x="72" y="60"/>
                  </a:lnTo>
                  <a:lnTo>
                    <a:pt x="77" y="44"/>
                  </a:lnTo>
                  <a:lnTo>
                    <a:pt x="90" y="30"/>
                  </a:lnTo>
                  <a:lnTo>
                    <a:pt x="109" y="19"/>
                  </a:lnTo>
                  <a:lnTo>
                    <a:pt x="134" y="10"/>
                  </a:lnTo>
                  <a:lnTo>
                    <a:pt x="164" y="5"/>
                  </a:lnTo>
                  <a:lnTo>
                    <a:pt x="196" y="1"/>
                  </a:lnTo>
                  <a:lnTo>
                    <a:pt x="22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98" name="Google Shape;598;p24"/>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5"/>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Prestaciones de asistencia pública: Exenciones de Medicaid</a:t>
            </a:r>
            <a:endParaRPr/>
          </a:p>
        </p:txBody>
      </p:sp>
      <p:sp>
        <p:nvSpPr>
          <p:cNvPr id="605" name="Google Shape;605;p25"/>
          <p:cNvSpPr/>
          <p:nvPr/>
        </p:nvSpPr>
        <p:spPr>
          <a:xfrm>
            <a:off x="1" y="1242883"/>
            <a:ext cx="9144000" cy="2644179"/>
          </a:xfrm>
          <a:prstGeom prst="rect">
            <a:avLst/>
          </a:prstGeom>
          <a:solidFill>
            <a:srgbClr val="F2F2F2"/>
          </a:solidFill>
          <a:ln>
            <a:noFill/>
          </a:ln>
        </p:spPr>
        <p:txBody>
          <a:bodyPr spcFirstLastPara="1" wrap="square" lIns="1188700" tIns="91425" rIns="411475" bIns="45700" anchor="t" anchorCtr="0">
            <a:noAutofit/>
          </a:bodyPr>
          <a:lstStyle/>
          <a:p>
            <a:pPr marL="228600" marR="0" lvl="0" indent="-215900" algn="l" rtl="0">
              <a:spcBef>
                <a:spcPts val="0"/>
              </a:spcBef>
              <a:spcAft>
                <a:spcPts val="0"/>
              </a:spcAft>
              <a:buClr>
                <a:srgbClr val="595959"/>
              </a:buClr>
              <a:buSzPts val="1400"/>
              <a:buFont typeface="Arial"/>
              <a:buChar char="•"/>
            </a:pPr>
            <a:r>
              <a:rPr lang="en-US">
                <a:solidFill>
                  <a:srgbClr val="595959"/>
                </a:solidFill>
                <a:latin typeface="Arial"/>
                <a:ea typeface="Arial"/>
                <a:cs typeface="Arial"/>
                <a:sym typeface="Arial"/>
              </a:rPr>
              <a:t>Una exención es un programa que puede renunciar, o dejar de lado, algunos de los estrictos requisitos de elegibilidad -incluidas las pautas de ingresos, las prestaciones y las opciones de prestación de asistencia sanitaria- exigidos por la normativa federal del programa Medicaid.</a:t>
            </a:r>
            <a:endParaRPr/>
          </a:p>
          <a:p>
            <a:pPr marL="228600" marR="0" lvl="0" indent="-215900" algn="l" rtl="0">
              <a:spcBef>
                <a:spcPts val="200"/>
              </a:spcBef>
              <a:spcAft>
                <a:spcPts val="0"/>
              </a:spcAft>
              <a:buClr>
                <a:srgbClr val="595959"/>
              </a:buClr>
              <a:buSzPts val="1400"/>
              <a:buFont typeface="Arial"/>
              <a:buChar char="•"/>
            </a:pPr>
            <a:r>
              <a:rPr lang="en-US">
                <a:solidFill>
                  <a:srgbClr val="595959"/>
                </a:solidFill>
                <a:latin typeface="Arial"/>
                <a:ea typeface="Arial"/>
                <a:cs typeface="Arial"/>
                <a:sym typeface="Arial"/>
              </a:rPr>
              <a:t>Una exención para servicios domiciliarios y comunitarios puede proporcionar servicios adicionales que hagan posible vivir en casa. Estos servicios pueden incluir atención personal, enfermería, relevo, atención diurna para adultos, empleo asistido, modificaciones en el hogar, tecnología de asistencia y transporte. </a:t>
            </a:r>
            <a:endParaRPr/>
          </a:p>
          <a:p>
            <a:pPr marL="228600" marR="0" lvl="0" indent="-215900" algn="l" rtl="0">
              <a:spcBef>
                <a:spcPts val="200"/>
              </a:spcBef>
              <a:spcAft>
                <a:spcPts val="0"/>
              </a:spcAft>
              <a:buClr>
                <a:srgbClr val="595959"/>
              </a:buClr>
              <a:buSzPts val="1400"/>
              <a:buFont typeface="Arial"/>
              <a:buChar char="•"/>
            </a:pPr>
            <a:r>
              <a:rPr lang="en-US">
                <a:solidFill>
                  <a:srgbClr val="595959"/>
                </a:solidFill>
                <a:latin typeface="Arial"/>
                <a:ea typeface="Arial"/>
                <a:cs typeface="Arial"/>
                <a:sym typeface="Arial"/>
              </a:rPr>
              <a:t>Aunque las exenciones pueden diferir sustancialmente entre estados y condados en cuanto a elegibilidad y servicios, una ventaja importante es que pueden ampliar los servicios para cubrir a personas que pueden estar por encima de los requisitos de ingresos para el Medicaid tradicional. </a:t>
            </a:r>
            <a:endParaRPr/>
          </a:p>
        </p:txBody>
      </p:sp>
      <p:pic>
        <p:nvPicPr>
          <p:cNvPr id="606" name="Google Shape;606;p25"/>
          <p:cNvPicPr preferRelativeResize="0"/>
          <p:nvPr/>
        </p:nvPicPr>
        <p:blipFill rotWithShape="1">
          <a:blip r:embed="rId3">
            <a:alphaModFix/>
          </a:blip>
          <a:srcRect t="20175" b="47052"/>
          <a:stretch/>
        </p:blipFill>
        <p:spPr>
          <a:xfrm>
            <a:off x="0" y="3931032"/>
            <a:ext cx="9144000" cy="1802256"/>
          </a:xfrm>
          <a:prstGeom prst="rect">
            <a:avLst/>
          </a:prstGeom>
          <a:noFill/>
          <a:ln>
            <a:noFill/>
          </a:ln>
        </p:spPr>
      </p:pic>
      <p:sp>
        <p:nvSpPr>
          <p:cNvPr id="607" name="Google Shape;607;p25"/>
          <p:cNvSpPr/>
          <p:nvPr/>
        </p:nvSpPr>
        <p:spPr>
          <a:xfrm>
            <a:off x="394434" y="5777006"/>
            <a:ext cx="6437687" cy="138499"/>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None/>
            </a:pPr>
            <a:r>
              <a:rPr lang="en-US" sz="900" b="0" i="0" u="none" strike="noStrike" cap="none">
                <a:solidFill>
                  <a:srgbClr val="595959"/>
                </a:solidFill>
                <a:latin typeface="Arial"/>
                <a:ea typeface="Arial"/>
                <a:cs typeface="Arial"/>
                <a:sym typeface="Arial"/>
              </a:rPr>
              <a:t>Fuente: 1999-2018: https://www.cincinnatichildrens.org/patients/child/special-needs/financial/coverage/waivers</a:t>
            </a:r>
            <a:endParaRPr/>
          </a:p>
        </p:txBody>
      </p:sp>
      <p:sp>
        <p:nvSpPr>
          <p:cNvPr id="608" name="Google Shape;608;p25"/>
          <p:cNvSpPr/>
          <p:nvPr/>
        </p:nvSpPr>
        <p:spPr>
          <a:xfrm>
            <a:off x="393700" y="1286853"/>
            <a:ext cx="658723" cy="807937"/>
          </a:xfrm>
          <a:custGeom>
            <a:avLst/>
            <a:gdLst/>
            <a:ahLst/>
            <a:cxnLst/>
            <a:rect l="l" t="t" r="r" b="b"/>
            <a:pathLst>
              <a:path w="153" h="187" extrusionOk="0">
                <a:moveTo>
                  <a:pt x="78" y="13"/>
                </a:moveTo>
                <a:cubicBezTo>
                  <a:pt x="74" y="13"/>
                  <a:pt x="74" y="13"/>
                  <a:pt x="74" y="13"/>
                </a:cubicBezTo>
                <a:cubicBezTo>
                  <a:pt x="72" y="13"/>
                  <a:pt x="70" y="11"/>
                  <a:pt x="70" y="9"/>
                </a:cubicBezTo>
                <a:cubicBezTo>
                  <a:pt x="70" y="9"/>
                  <a:pt x="70" y="9"/>
                  <a:pt x="70" y="9"/>
                </a:cubicBezTo>
                <a:cubicBezTo>
                  <a:pt x="70" y="4"/>
                  <a:pt x="66" y="0"/>
                  <a:pt x="60" y="0"/>
                </a:cubicBezTo>
                <a:cubicBezTo>
                  <a:pt x="60" y="0"/>
                  <a:pt x="60" y="0"/>
                  <a:pt x="60" y="0"/>
                </a:cubicBezTo>
                <a:cubicBezTo>
                  <a:pt x="55" y="0"/>
                  <a:pt x="51" y="4"/>
                  <a:pt x="51" y="9"/>
                </a:cubicBezTo>
                <a:cubicBezTo>
                  <a:pt x="51" y="9"/>
                  <a:pt x="51" y="9"/>
                  <a:pt x="51" y="9"/>
                </a:cubicBezTo>
                <a:cubicBezTo>
                  <a:pt x="51" y="11"/>
                  <a:pt x="49" y="13"/>
                  <a:pt x="47" y="13"/>
                </a:cubicBezTo>
                <a:cubicBezTo>
                  <a:pt x="43" y="13"/>
                  <a:pt x="43" y="13"/>
                  <a:pt x="43" y="13"/>
                </a:cubicBezTo>
                <a:cubicBezTo>
                  <a:pt x="38" y="13"/>
                  <a:pt x="35" y="17"/>
                  <a:pt x="35" y="21"/>
                </a:cubicBezTo>
                <a:cubicBezTo>
                  <a:pt x="35" y="21"/>
                  <a:pt x="35" y="21"/>
                  <a:pt x="35" y="21"/>
                </a:cubicBezTo>
                <a:cubicBezTo>
                  <a:pt x="35" y="26"/>
                  <a:pt x="38" y="29"/>
                  <a:pt x="43" y="29"/>
                </a:cubicBezTo>
                <a:cubicBezTo>
                  <a:pt x="78" y="29"/>
                  <a:pt x="78" y="29"/>
                  <a:pt x="78" y="29"/>
                </a:cubicBezTo>
                <a:cubicBezTo>
                  <a:pt x="82" y="29"/>
                  <a:pt x="86" y="26"/>
                  <a:pt x="86" y="21"/>
                </a:cubicBezTo>
                <a:cubicBezTo>
                  <a:pt x="86" y="21"/>
                  <a:pt x="86" y="21"/>
                  <a:pt x="86" y="21"/>
                </a:cubicBezTo>
                <a:cubicBezTo>
                  <a:pt x="86" y="17"/>
                  <a:pt x="82" y="13"/>
                  <a:pt x="78" y="13"/>
                </a:cubicBezTo>
                <a:close/>
                <a:moveTo>
                  <a:pt x="60" y="13"/>
                </a:moveTo>
                <a:cubicBezTo>
                  <a:pt x="58" y="13"/>
                  <a:pt x="56" y="11"/>
                  <a:pt x="56" y="9"/>
                </a:cubicBezTo>
                <a:cubicBezTo>
                  <a:pt x="56" y="7"/>
                  <a:pt x="58" y="5"/>
                  <a:pt x="60" y="5"/>
                </a:cubicBezTo>
                <a:cubicBezTo>
                  <a:pt x="63" y="5"/>
                  <a:pt x="64" y="7"/>
                  <a:pt x="64" y="9"/>
                </a:cubicBezTo>
                <a:cubicBezTo>
                  <a:pt x="64" y="11"/>
                  <a:pt x="63" y="13"/>
                  <a:pt x="60" y="13"/>
                </a:cubicBezTo>
                <a:close/>
                <a:moveTo>
                  <a:pt x="78" y="168"/>
                </a:moveTo>
                <a:cubicBezTo>
                  <a:pt x="11" y="168"/>
                  <a:pt x="11" y="168"/>
                  <a:pt x="11" y="168"/>
                </a:cubicBezTo>
                <a:cubicBezTo>
                  <a:pt x="5" y="168"/>
                  <a:pt x="0" y="164"/>
                  <a:pt x="0" y="158"/>
                </a:cubicBezTo>
                <a:cubicBezTo>
                  <a:pt x="0" y="29"/>
                  <a:pt x="0" y="29"/>
                  <a:pt x="0" y="29"/>
                </a:cubicBezTo>
                <a:cubicBezTo>
                  <a:pt x="0" y="23"/>
                  <a:pt x="5" y="18"/>
                  <a:pt x="8" y="18"/>
                </a:cubicBezTo>
                <a:cubicBezTo>
                  <a:pt x="30" y="18"/>
                  <a:pt x="30" y="18"/>
                  <a:pt x="30" y="18"/>
                </a:cubicBezTo>
                <a:cubicBezTo>
                  <a:pt x="30" y="19"/>
                  <a:pt x="30" y="20"/>
                  <a:pt x="30" y="21"/>
                </a:cubicBezTo>
                <a:cubicBezTo>
                  <a:pt x="30" y="29"/>
                  <a:pt x="36" y="35"/>
                  <a:pt x="43" y="35"/>
                </a:cubicBezTo>
                <a:cubicBezTo>
                  <a:pt x="78" y="35"/>
                  <a:pt x="78" y="35"/>
                  <a:pt x="78" y="35"/>
                </a:cubicBezTo>
                <a:cubicBezTo>
                  <a:pt x="85" y="35"/>
                  <a:pt x="91" y="29"/>
                  <a:pt x="91" y="21"/>
                </a:cubicBezTo>
                <a:cubicBezTo>
                  <a:pt x="91" y="20"/>
                  <a:pt x="91" y="19"/>
                  <a:pt x="91" y="18"/>
                </a:cubicBezTo>
                <a:cubicBezTo>
                  <a:pt x="107" y="18"/>
                  <a:pt x="107" y="18"/>
                  <a:pt x="107" y="18"/>
                </a:cubicBezTo>
                <a:cubicBezTo>
                  <a:pt x="116" y="18"/>
                  <a:pt x="121" y="23"/>
                  <a:pt x="121" y="29"/>
                </a:cubicBezTo>
                <a:cubicBezTo>
                  <a:pt x="121" y="110"/>
                  <a:pt x="121" y="110"/>
                  <a:pt x="121" y="110"/>
                </a:cubicBezTo>
                <a:cubicBezTo>
                  <a:pt x="120" y="110"/>
                  <a:pt x="119" y="110"/>
                  <a:pt x="118" y="110"/>
                </a:cubicBezTo>
                <a:cubicBezTo>
                  <a:pt x="114" y="110"/>
                  <a:pt x="111" y="110"/>
                  <a:pt x="107" y="111"/>
                </a:cubicBezTo>
                <a:cubicBezTo>
                  <a:pt x="107" y="48"/>
                  <a:pt x="107" y="48"/>
                  <a:pt x="107" y="48"/>
                </a:cubicBezTo>
                <a:cubicBezTo>
                  <a:pt x="13" y="48"/>
                  <a:pt x="13" y="48"/>
                  <a:pt x="13" y="48"/>
                </a:cubicBezTo>
                <a:cubicBezTo>
                  <a:pt x="13" y="155"/>
                  <a:pt x="13" y="155"/>
                  <a:pt x="13" y="155"/>
                </a:cubicBezTo>
                <a:cubicBezTo>
                  <a:pt x="75" y="155"/>
                  <a:pt x="75" y="155"/>
                  <a:pt x="75" y="155"/>
                </a:cubicBezTo>
                <a:cubicBezTo>
                  <a:pt x="76" y="160"/>
                  <a:pt x="77" y="164"/>
                  <a:pt x="78" y="168"/>
                </a:cubicBezTo>
                <a:close/>
                <a:moveTo>
                  <a:pt x="118" y="118"/>
                </a:moveTo>
                <a:cubicBezTo>
                  <a:pt x="99" y="118"/>
                  <a:pt x="83" y="133"/>
                  <a:pt x="83" y="152"/>
                </a:cubicBezTo>
                <a:cubicBezTo>
                  <a:pt x="83" y="172"/>
                  <a:pt x="99" y="187"/>
                  <a:pt x="118" y="187"/>
                </a:cubicBezTo>
                <a:cubicBezTo>
                  <a:pt x="137" y="187"/>
                  <a:pt x="153" y="172"/>
                  <a:pt x="153" y="152"/>
                </a:cubicBezTo>
                <a:cubicBezTo>
                  <a:pt x="153" y="133"/>
                  <a:pt x="137" y="118"/>
                  <a:pt x="118" y="118"/>
                </a:cubicBezTo>
                <a:close/>
                <a:moveTo>
                  <a:pt x="141" y="145"/>
                </a:moveTo>
                <a:cubicBezTo>
                  <a:pt x="119" y="169"/>
                  <a:pt x="119" y="169"/>
                  <a:pt x="119" y="169"/>
                </a:cubicBezTo>
                <a:cubicBezTo>
                  <a:pt x="118" y="170"/>
                  <a:pt x="117" y="171"/>
                  <a:pt x="115" y="171"/>
                </a:cubicBezTo>
                <a:cubicBezTo>
                  <a:pt x="114" y="171"/>
                  <a:pt x="113" y="171"/>
                  <a:pt x="112" y="170"/>
                </a:cubicBezTo>
                <a:cubicBezTo>
                  <a:pt x="99" y="159"/>
                  <a:pt x="99" y="159"/>
                  <a:pt x="99" y="159"/>
                </a:cubicBezTo>
                <a:cubicBezTo>
                  <a:pt x="96" y="157"/>
                  <a:pt x="96" y="154"/>
                  <a:pt x="98" y="152"/>
                </a:cubicBezTo>
                <a:cubicBezTo>
                  <a:pt x="100" y="149"/>
                  <a:pt x="103" y="149"/>
                  <a:pt x="105" y="151"/>
                </a:cubicBezTo>
                <a:cubicBezTo>
                  <a:pt x="115" y="158"/>
                  <a:pt x="115" y="158"/>
                  <a:pt x="115" y="158"/>
                </a:cubicBezTo>
                <a:cubicBezTo>
                  <a:pt x="133" y="138"/>
                  <a:pt x="133" y="138"/>
                  <a:pt x="133" y="138"/>
                </a:cubicBezTo>
                <a:cubicBezTo>
                  <a:pt x="135" y="136"/>
                  <a:pt x="138" y="136"/>
                  <a:pt x="140" y="138"/>
                </a:cubicBezTo>
                <a:cubicBezTo>
                  <a:pt x="142" y="140"/>
                  <a:pt x="143" y="143"/>
                  <a:pt x="141" y="145"/>
                </a:cubicBezTo>
                <a:close/>
                <a:moveTo>
                  <a:pt x="94" y="93"/>
                </a:moveTo>
                <a:cubicBezTo>
                  <a:pt x="51" y="93"/>
                  <a:pt x="51" y="93"/>
                  <a:pt x="51" y="93"/>
                </a:cubicBezTo>
                <a:cubicBezTo>
                  <a:pt x="49" y="93"/>
                  <a:pt x="48" y="92"/>
                  <a:pt x="48" y="91"/>
                </a:cubicBezTo>
                <a:cubicBezTo>
                  <a:pt x="48" y="88"/>
                  <a:pt x="48" y="88"/>
                  <a:pt x="48" y="88"/>
                </a:cubicBezTo>
                <a:cubicBezTo>
                  <a:pt x="48" y="87"/>
                  <a:pt x="49" y="85"/>
                  <a:pt x="51" y="85"/>
                </a:cubicBezTo>
                <a:cubicBezTo>
                  <a:pt x="94" y="85"/>
                  <a:pt x="94" y="85"/>
                  <a:pt x="94" y="85"/>
                </a:cubicBezTo>
                <a:cubicBezTo>
                  <a:pt x="95" y="85"/>
                  <a:pt x="96" y="87"/>
                  <a:pt x="96" y="88"/>
                </a:cubicBezTo>
                <a:cubicBezTo>
                  <a:pt x="96" y="91"/>
                  <a:pt x="96" y="91"/>
                  <a:pt x="96" y="91"/>
                </a:cubicBezTo>
                <a:cubicBezTo>
                  <a:pt x="96" y="92"/>
                  <a:pt x="95" y="93"/>
                  <a:pt x="94" y="93"/>
                </a:cubicBezTo>
                <a:close/>
                <a:moveTo>
                  <a:pt x="94" y="69"/>
                </a:moveTo>
                <a:cubicBezTo>
                  <a:pt x="51" y="69"/>
                  <a:pt x="51" y="69"/>
                  <a:pt x="51" y="69"/>
                </a:cubicBezTo>
                <a:cubicBezTo>
                  <a:pt x="49" y="69"/>
                  <a:pt x="48" y="68"/>
                  <a:pt x="48" y="67"/>
                </a:cubicBezTo>
                <a:cubicBezTo>
                  <a:pt x="48" y="64"/>
                  <a:pt x="48" y="64"/>
                  <a:pt x="48" y="64"/>
                </a:cubicBezTo>
                <a:cubicBezTo>
                  <a:pt x="48" y="63"/>
                  <a:pt x="49" y="61"/>
                  <a:pt x="51" y="61"/>
                </a:cubicBezTo>
                <a:cubicBezTo>
                  <a:pt x="94" y="61"/>
                  <a:pt x="94" y="61"/>
                  <a:pt x="94" y="61"/>
                </a:cubicBezTo>
                <a:cubicBezTo>
                  <a:pt x="95" y="61"/>
                  <a:pt x="96" y="63"/>
                  <a:pt x="96" y="64"/>
                </a:cubicBezTo>
                <a:cubicBezTo>
                  <a:pt x="96" y="67"/>
                  <a:pt x="96" y="67"/>
                  <a:pt x="96" y="67"/>
                </a:cubicBezTo>
                <a:cubicBezTo>
                  <a:pt x="96" y="68"/>
                  <a:pt x="95" y="69"/>
                  <a:pt x="94" y="69"/>
                </a:cubicBezTo>
                <a:close/>
                <a:moveTo>
                  <a:pt x="80" y="115"/>
                </a:moveTo>
                <a:cubicBezTo>
                  <a:pt x="51" y="115"/>
                  <a:pt x="51" y="115"/>
                  <a:pt x="51" y="115"/>
                </a:cubicBezTo>
                <a:cubicBezTo>
                  <a:pt x="49" y="115"/>
                  <a:pt x="48" y="114"/>
                  <a:pt x="48" y="112"/>
                </a:cubicBezTo>
                <a:cubicBezTo>
                  <a:pt x="48" y="110"/>
                  <a:pt x="48" y="110"/>
                  <a:pt x="48" y="110"/>
                </a:cubicBezTo>
                <a:cubicBezTo>
                  <a:pt x="48" y="108"/>
                  <a:pt x="49" y="107"/>
                  <a:pt x="51" y="107"/>
                </a:cubicBezTo>
                <a:cubicBezTo>
                  <a:pt x="80" y="107"/>
                  <a:pt x="80" y="107"/>
                  <a:pt x="80" y="107"/>
                </a:cubicBezTo>
                <a:cubicBezTo>
                  <a:pt x="82" y="107"/>
                  <a:pt x="83" y="108"/>
                  <a:pt x="83" y="110"/>
                </a:cubicBezTo>
                <a:cubicBezTo>
                  <a:pt x="83" y="112"/>
                  <a:pt x="83" y="112"/>
                  <a:pt x="83" y="112"/>
                </a:cubicBezTo>
                <a:cubicBezTo>
                  <a:pt x="83" y="114"/>
                  <a:pt x="82" y="115"/>
                  <a:pt x="80" y="115"/>
                </a:cubicBezTo>
                <a:close/>
                <a:moveTo>
                  <a:pt x="75" y="139"/>
                </a:moveTo>
                <a:cubicBezTo>
                  <a:pt x="51" y="139"/>
                  <a:pt x="51" y="139"/>
                  <a:pt x="51" y="139"/>
                </a:cubicBezTo>
                <a:cubicBezTo>
                  <a:pt x="49" y="139"/>
                  <a:pt x="48" y="138"/>
                  <a:pt x="48" y="136"/>
                </a:cubicBezTo>
                <a:cubicBezTo>
                  <a:pt x="48" y="134"/>
                  <a:pt x="48" y="134"/>
                  <a:pt x="48" y="134"/>
                </a:cubicBezTo>
                <a:cubicBezTo>
                  <a:pt x="48" y="132"/>
                  <a:pt x="49" y="131"/>
                  <a:pt x="51" y="131"/>
                </a:cubicBezTo>
                <a:cubicBezTo>
                  <a:pt x="75" y="131"/>
                  <a:pt x="75" y="131"/>
                  <a:pt x="75" y="131"/>
                </a:cubicBezTo>
                <a:cubicBezTo>
                  <a:pt x="77" y="131"/>
                  <a:pt x="78" y="132"/>
                  <a:pt x="78" y="134"/>
                </a:cubicBezTo>
                <a:cubicBezTo>
                  <a:pt x="78" y="136"/>
                  <a:pt x="78" y="136"/>
                  <a:pt x="78" y="136"/>
                </a:cubicBezTo>
                <a:cubicBezTo>
                  <a:pt x="78" y="138"/>
                  <a:pt x="77" y="139"/>
                  <a:pt x="75" y="139"/>
                </a:cubicBezTo>
                <a:close/>
                <a:moveTo>
                  <a:pt x="43" y="59"/>
                </a:moveTo>
                <a:cubicBezTo>
                  <a:pt x="33" y="71"/>
                  <a:pt x="33" y="71"/>
                  <a:pt x="33" y="71"/>
                </a:cubicBezTo>
                <a:cubicBezTo>
                  <a:pt x="33" y="71"/>
                  <a:pt x="32" y="71"/>
                  <a:pt x="31" y="71"/>
                </a:cubicBezTo>
                <a:cubicBezTo>
                  <a:pt x="31" y="71"/>
                  <a:pt x="30" y="71"/>
                  <a:pt x="30" y="71"/>
                </a:cubicBezTo>
                <a:cubicBezTo>
                  <a:pt x="24" y="66"/>
                  <a:pt x="24" y="66"/>
                  <a:pt x="24" y="66"/>
                </a:cubicBezTo>
                <a:cubicBezTo>
                  <a:pt x="23" y="65"/>
                  <a:pt x="23" y="64"/>
                  <a:pt x="23" y="62"/>
                </a:cubicBezTo>
                <a:cubicBezTo>
                  <a:pt x="24" y="61"/>
                  <a:pt x="26" y="61"/>
                  <a:pt x="27" y="62"/>
                </a:cubicBezTo>
                <a:cubicBezTo>
                  <a:pt x="31" y="66"/>
                  <a:pt x="31" y="66"/>
                  <a:pt x="31" y="66"/>
                </a:cubicBezTo>
                <a:cubicBezTo>
                  <a:pt x="39" y="56"/>
                  <a:pt x="39" y="56"/>
                  <a:pt x="39" y="56"/>
                </a:cubicBezTo>
                <a:cubicBezTo>
                  <a:pt x="40" y="55"/>
                  <a:pt x="42" y="55"/>
                  <a:pt x="43" y="56"/>
                </a:cubicBezTo>
                <a:cubicBezTo>
                  <a:pt x="44" y="57"/>
                  <a:pt x="44" y="58"/>
                  <a:pt x="43" y="59"/>
                </a:cubicBezTo>
                <a:close/>
                <a:moveTo>
                  <a:pt x="43" y="83"/>
                </a:moveTo>
                <a:cubicBezTo>
                  <a:pt x="33" y="94"/>
                  <a:pt x="33" y="94"/>
                  <a:pt x="33" y="94"/>
                </a:cubicBezTo>
                <a:cubicBezTo>
                  <a:pt x="33" y="95"/>
                  <a:pt x="32" y="95"/>
                  <a:pt x="31" y="95"/>
                </a:cubicBezTo>
                <a:cubicBezTo>
                  <a:pt x="31" y="95"/>
                  <a:pt x="30" y="95"/>
                  <a:pt x="30" y="95"/>
                </a:cubicBezTo>
                <a:cubicBezTo>
                  <a:pt x="24" y="90"/>
                  <a:pt x="24" y="90"/>
                  <a:pt x="24" y="90"/>
                </a:cubicBezTo>
                <a:cubicBezTo>
                  <a:pt x="23" y="89"/>
                  <a:pt x="23" y="87"/>
                  <a:pt x="23" y="86"/>
                </a:cubicBezTo>
                <a:cubicBezTo>
                  <a:pt x="24" y="85"/>
                  <a:pt x="26" y="85"/>
                  <a:pt x="27" y="86"/>
                </a:cubicBezTo>
                <a:cubicBezTo>
                  <a:pt x="31" y="89"/>
                  <a:pt x="31" y="89"/>
                  <a:pt x="31" y="89"/>
                </a:cubicBezTo>
                <a:cubicBezTo>
                  <a:pt x="39" y="80"/>
                  <a:pt x="39" y="80"/>
                  <a:pt x="39" y="80"/>
                </a:cubicBezTo>
                <a:cubicBezTo>
                  <a:pt x="40" y="79"/>
                  <a:pt x="42" y="79"/>
                  <a:pt x="43" y="80"/>
                </a:cubicBezTo>
                <a:cubicBezTo>
                  <a:pt x="44" y="81"/>
                  <a:pt x="44" y="82"/>
                  <a:pt x="43" y="83"/>
                </a:cubicBezTo>
                <a:close/>
                <a:moveTo>
                  <a:pt x="43" y="106"/>
                </a:moveTo>
                <a:cubicBezTo>
                  <a:pt x="33" y="117"/>
                  <a:pt x="33" y="117"/>
                  <a:pt x="33" y="117"/>
                </a:cubicBezTo>
                <a:cubicBezTo>
                  <a:pt x="33" y="118"/>
                  <a:pt x="32" y="118"/>
                  <a:pt x="31" y="118"/>
                </a:cubicBezTo>
                <a:cubicBezTo>
                  <a:pt x="31" y="118"/>
                  <a:pt x="30" y="118"/>
                  <a:pt x="30" y="117"/>
                </a:cubicBezTo>
                <a:cubicBezTo>
                  <a:pt x="24" y="113"/>
                  <a:pt x="24" y="113"/>
                  <a:pt x="24" y="113"/>
                </a:cubicBezTo>
                <a:cubicBezTo>
                  <a:pt x="23" y="112"/>
                  <a:pt x="23" y="110"/>
                  <a:pt x="23" y="109"/>
                </a:cubicBezTo>
                <a:cubicBezTo>
                  <a:pt x="24" y="108"/>
                  <a:pt x="26" y="108"/>
                  <a:pt x="27" y="109"/>
                </a:cubicBezTo>
                <a:cubicBezTo>
                  <a:pt x="31" y="112"/>
                  <a:pt x="31" y="112"/>
                  <a:pt x="31" y="112"/>
                </a:cubicBezTo>
                <a:cubicBezTo>
                  <a:pt x="39" y="103"/>
                  <a:pt x="39" y="103"/>
                  <a:pt x="39" y="103"/>
                </a:cubicBezTo>
                <a:cubicBezTo>
                  <a:pt x="40" y="102"/>
                  <a:pt x="42" y="102"/>
                  <a:pt x="43" y="103"/>
                </a:cubicBezTo>
                <a:cubicBezTo>
                  <a:pt x="44" y="103"/>
                  <a:pt x="44" y="105"/>
                  <a:pt x="43" y="106"/>
                </a:cubicBezTo>
                <a:close/>
                <a:moveTo>
                  <a:pt x="43" y="129"/>
                </a:moveTo>
                <a:cubicBezTo>
                  <a:pt x="33" y="140"/>
                  <a:pt x="33" y="140"/>
                  <a:pt x="33" y="140"/>
                </a:cubicBezTo>
                <a:cubicBezTo>
                  <a:pt x="33" y="141"/>
                  <a:pt x="32" y="141"/>
                  <a:pt x="31" y="141"/>
                </a:cubicBezTo>
                <a:cubicBezTo>
                  <a:pt x="31" y="141"/>
                  <a:pt x="30" y="141"/>
                  <a:pt x="30" y="140"/>
                </a:cubicBezTo>
                <a:cubicBezTo>
                  <a:pt x="24" y="135"/>
                  <a:pt x="24" y="135"/>
                  <a:pt x="24" y="135"/>
                </a:cubicBezTo>
                <a:cubicBezTo>
                  <a:pt x="23" y="135"/>
                  <a:pt x="23" y="133"/>
                  <a:pt x="23" y="132"/>
                </a:cubicBezTo>
                <a:cubicBezTo>
                  <a:pt x="24" y="131"/>
                  <a:pt x="26" y="131"/>
                  <a:pt x="27" y="132"/>
                </a:cubicBezTo>
                <a:cubicBezTo>
                  <a:pt x="31" y="135"/>
                  <a:pt x="31" y="135"/>
                  <a:pt x="31" y="135"/>
                </a:cubicBezTo>
                <a:cubicBezTo>
                  <a:pt x="39" y="126"/>
                  <a:pt x="39" y="126"/>
                  <a:pt x="39" y="126"/>
                </a:cubicBezTo>
                <a:cubicBezTo>
                  <a:pt x="40" y="125"/>
                  <a:pt x="42" y="125"/>
                  <a:pt x="43" y="126"/>
                </a:cubicBezTo>
                <a:cubicBezTo>
                  <a:pt x="44" y="126"/>
                  <a:pt x="44" y="128"/>
                  <a:pt x="43" y="129"/>
                </a:cubicBezTo>
                <a:close/>
                <a:moveTo>
                  <a:pt x="43" y="129"/>
                </a:moveTo>
                <a:cubicBezTo>
                  <a:pt x="43" y="129"/>
                  <a:pt x="43" y="129"/>
                  <a:pt x="43" y="129"/>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25"/>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614"/>
        <p:cNvGrpSpPr/>
        <p:nvPr/>
      </p:nvGrpSpPr>
      <p:grpSpPr>
        <a:xfrm>
          <a:off x="0" y="0"/>
          <a:ext cx="0" cy="0"/>
          <a:chOff x="0" y="0"/>
          <a:chExt cx="0" cy="0"/>
        </a:xfrm>
      </p:grpSpPr>
      <p:sp>
        <p:nvSpPr>
          <p:cNvPr id="615" name="Google Shape;615;p26"/>
          <p:cNvSpPr txBox="1">
            <a:spLocks noGrp="1"/>
          </p:cNvSpPr>
          <p:nvPr>
            <p:ph type="title"/>
          </p:nvPr>
        </p:nvSpPr>
        <p:spPr>
          <a:xfrm>
            <a:off x="393700" y="38238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Maximizar los beneficios potenciales </a:t>
            </a:r>
            <a:endParaRPr/>
          </a:p>
        </p:txBody>
      </p:sp>
      <p:sp>
        <p:nvSpPr>
          <p:cNvPr id="616" name="Google Shape;616;p26"/>
          <p:cNvSpPr/>
          <p:nvPr/>
        </p:nvSpPr>
        <p:spPr>
          <a:xfrm>
            <a:off x="393699" y="1238250"/>
            <a:ext cx="8335963" cy="2040256"/>
          </a:xfrm>
          <a:prstGeom prst="rect">
            <a:avLst/>
          </a:prstGeom>
          <a:solidFill>
            <a:srgbClr val="FFE5CA">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7" name="Google Shape;617;p26"/>
          <p:cNvCxnSpPr>
            <a:stCxn id="618" idx="3"/>
            <a:endCxn id="619" idx="1"/>
          </p:cNvCxnSpPr>
          <p:nvPr/>
        </p:nvCxnSpPr>
        <p:spPr>
          <a:xfrm>
            <a:off x="2989645" y="2258378"/>
            <a:ext cx="349500" cy="0"/>
          </a:xfrm>
          <a:prstGeom prst="straightConnector1">
            <a:avLst/>
          </a:prstGeom>
          <a:solidFill>
            <a:schemeClr val="accent1"/>
          </a:solidFill>
          <a:ln w="25400" cap="flat" cmpd="sng">
            <a:solidFill>
              <a:schemeClr val="lt2"/>
            </a:solidFill>
            <a:prstDash val="solid"/>
            <a:round/>
            <a:headEnd type="none" w="sm" len="sm"/>
            <a:tailEnd type="none" w="sm" len="sm"/>
          </a:ln>
        </p:spPr>
      </p:cxnSp>
      <p:cxnSp>
        <p:nvCxnSpPr>
          <p:cNvPr id="620" name="Google Shape;620;p26"/>
          <p:cNvCxnSpPr>
            <a:stCxn id="619" idx="3"/>
            <a:endCxn id="621" idx="1"/>
          </p:cNvCxnSpPr>
          <p:nvPr/>
        </p:nvCxnSpPr>
        <p:spPr>
          <a:xfrm>
            <a:off x="5787709" y="2258378"/>
            <a:ext cx="349500" cy="0"/>
          </a:xfrm>
          <a:prstGeom prst="straightConnector1">
            <a:avLst/>
          </a:prstGeom>
          <a:solidFill>
            <a:schemeClr val="accent1"/>
          </a:solidFill>
          <a:ln w="25400" cap="flat" cmpd="sng">
            <a:solidFill>
              <a:schemeClr val="lt2"/>
            </a:solidFill>
            <a:prstDash val="solid"/>
            <a:round/>
            <a:headEnd type="none" w="sm" len="sm"/>
            <a:tailEnd type="none" w="sm" len="sm"/>
          </a:ln>
        </p:spPr>
      </p:cxnSp>
      <p:sp>
        <p:nvSpPr>
          <p:cNvPr id="622" name="Google Shape;622;p26"/>
          <p:cNvSpPr/>
          <p:nvPr/>
        </p:nvSpPr>
        <p:spPr>
          <a:xfrm>
            <a:off x="393700" y="3278503"/>
            <a:ext cx="2743199" cy="2493647"/>
          </a:xfrm>
          <a:prstGeom prst="rect">
            <a:avLst/>
          </a:prstGeom>
          <a:solidFill>
            <a:srgbClr val="F2F2F2"/>
          </a:solidFill>
          <a:ln>
            <a:noFill/>
          </a:ln>
        </p:spPr>
        <p:txBody>
          <a:bodyPr spcFirstLastPara="1" wrap="square" lIns="91425" tIns="91425" rIns="91425" bIns="91425" anchor="t" anchorCtr="0">
            <a:noAutofit/>
          </a:bodyPr>
          <a:lstStyle/>
          <a:p>
            <a:pPr marL="182880" marR="0" lvl="0" indent="-182880" algn="l" rtl="0">
              <a:spcBef>
                <a:spcPts val="0"/>
              </a:spcBef>
              <a:spcAft>
                <a:spcPts val="0"/>
              </a:spcAft>
              <a:buClr>
                <a:srgbClr val="595959"/>
              </a:buClr>
              <a:buSzPts val="1400"/>
              <a:buFont typeface="Arial"/>
              <a:buChar char="•"/>
            </a:pPr>
            <a:r>
              <a:rPr lang="en-US" sz="1400">
                <a:solidFill>
                  <a:srgbClr val="595959"/>
                </a:solidFill>
                <a:latin typeface="Arial"/>
                <a:ea typeface="Arial"/>
                <a:cs typeface="Arial"/>
                <a:sym typeface="Arial"/>
              </a:rPr>
              <a:t>Visite las páginas web sobre discapacidad de su comunidad y de su estado y consulte los programas disponibles.</a:t>
            </a:r>
            <a:endParaRPr/>
          </a:p>
          <a:p>
            <a:pPr marL="182880" marR="0" lvl="0" indent="-182880" algn="l" rtl="0">
              <a:spcBef>
                <a:spcPts val="300"/>
              </a:spcBef>
              <a:spcAft>
                <a:spcPts val="0"/>
              </a:spcAft>
              <a:buClr>
                <a:srgbClr val="595959"/>
              </a:buClr>
              <a:buSzPts val="1400"/>
              <a:buFont typeface="Arial"/>
              <a:buChar char="•"/>
            </a:pPr>
            <a:r>
              <a:rPr lang="en-US" sz="1400">
                <a:solidFill>
                  <a:srgbClr val="595959"/>
                </a:solidFill>
                <a:latin typeface="Arial"/>
                <a:ea typeface="Arial"/>
                <a:cs typeface="Arial"/>
                <a:sym typeface="Arial"/>
              </a:rPr>
              <a:t>Consulte las herramientas y recursos de Voya Cares para acceder a los enlaces https://www.voya.com/articles/tools-and-resources </a:t>
            </a:r>
            <a:endParaRPr/>
          </a:p>
        </p:txBody>
      </p:sp>
      <p:grpSp>
        <p:nvGrpSpPr>
          <p:cNvPr id="623" name="Google Shape;623;p26"/>
          <p:cNvGrpSpPr/>
          <p:nvPr/>
        </p:nvGrpSpPr>
        <p:grpSpPr>
          <a:xfrm>
            <a:off x="539053" y="1510284"/>
            <a:ext cx="2450592" cy="1496188"/>
            <a:chOff x="539053" y="1510284"/>
            <a:chExt cx="2450592" cy="1496188"/>
          </a:xfrm>
        </p:grpSpPr>
        <p:sp>
          <p:nvSpPr>
            <p:cNvPr id="618" name="Google Shape;618;p26"/>
            <p:cNvSpPr/>
            <p:nvPr/>
          </p:nvSpPr>
          <p:spPr>
            <a:xfrm>
              <a:off x="540956" y="1510284"/>
              <a:ext cx="2448689" cy="14961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accent1"/>
                  </a:solidFill>
                  <a:latin typeface="Arial"/>
                  <a:ea typeface="Arial"/>
                  <a:cs typeface="Arial"/>
                  <a:sym typeface="Arial"/>
                </a:rPr>
                <a:t>1</a:t>
              </a:r>
              <a:endParaRPr/>
            </a:p>
          </p:txBody>
        </p:sp>
        <p:cxnSp>
          <p:nvCxnSpPr>
            <p:cNvPr id="624" name="Google Shape;624;p26"/>
            <p:cNvCxnSpPr/>
            <p:nvPr/>
          </p:nvCxnSpPr>
          <p:spPr>
            <a:xfrm>
              <a:off x="539053" y="3006472"/>
              <a:ext cx="2450592"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pSp>
      <p:sp>
        <p:nvSpPr>
          <p:cNvPr id="625" name="Google Shape;625;p26"/>
          <p:cNvSpPr/>
          <p:nvPr/>
        </p:nvSpPr>
        <p:spPr>
          <a:xfrm>
            <a:off x="393700" y="5660814"/>
            <a:ext cx="2743199" cy="85725"/>
          </a:xfrm>
          <a:prstGeom prst="rect">
            <a:avLst/>
          </a:prstGeom>
          <a:solidFill>
            <a:srgbClr val="BFBFBF"/>
          </a:solidFill>
          <a:ln>
            <a:noFill/>
          </a:ln>
        </p:spPr>
        <p:txBody>
          <a:bodyPr spcFirstLastPara="1" wrap="square" lIns="91425" tIns="91425" rIns="91425" bIns="91425" anchor="t" anchorCtr="0">
            <a:noAutofit/>
          </a:bodyPr>
          <a:lstStyle/>
          <a:p>
            <a:pPr marL="182880" marR="0" lvl="0" indent="-106679" algn="l" rtl="0">
              <a:spcBef>
                <a:spcPts val="0"/>
              </a:spcBef>
              <a:spcAft>
                <a:spcPts val="0"/>
              </a:spcAft>
              <a:buClr>
                <a:schemeClr val="lt1"/>
              </a:buClr>
              <a:buSzPts val="1200"/>
              <a:buFont typeface="Arial"/>
              <a:buNone/>
            </a:pPr>
            <a:endParaRPr sz="1200">
              <a:solidFill>
                <a:srgbClr val="595959"/>
              </a:solidFill>
              <a:latin typeface="Arial"/>
              <a:ea typeface="Arial"/>
              <a:cs typeface="Arial"/>
              <a:sym typeface="Arial"/>
            </a:endParaRPr>
          </a:p>
        </p:txBody>
      </p:sp>
      <p:sp>
        <p:nvSpPr>
          <p:cNvPr id="626" name="Google Shape;626;p26"/>
          <p:cNvSpPr/>
          <p:nvPr/>
        </p:nvSpPr>
        <p:spPr>
          <a:xfrm>
            <a:off x="393700" y="5686424"/>
            <a:ext cx="2743199" cy="85725"/>
          </a:xfrm>
          <a:prstGeom prst="rect">
            <a:avLst/>
          </a:prstGeom>
          <a:solidFill>
            <a:schemeClr val="dk2"/>
          </a:solidFill>
          <a:ln>
            <a:noFill/>
          </a:ln>
        </p:spPr>
        <p:txBody>
          <a:bodyPr spcFirstLastPara="1" wrap="square" lIns="91425" tIns="91425" rIns="91425" bIns="91425" anchor="t" anchorCtr="0">
            <a:noAutofit/>
          </a:bodyPr>
          <a:lstStyle/>
          <a:p>
            <a:pPr marL="182880" marR="0" lvl="0" indent="-106679" algn="l" rtl="0">
              <a:spcBef>
                <a:spcPts val="0"/>
              </a:spcBef>
              <a:spcAft>
                <a:spcPts val="0"/>
              </a:spcAft>
              <a:buClr>
                <a:schemeClr val="lt1"/>
              </a:buClr>
              <a:buSzPts val="1200"/>
              <a:buFont typeface="Arial"/>
              <a:buNone/>
            </a:pPr>
            <a:endParaRPr sz="1200">
              <a:solidFill>
                <a:srgbClr val="595959"/>
              </a:solidFill>
              <a:latin typeface="Arial"/>
              <a:ea typeface="Arial"/>
              <a:cs typeface="Arial"/>
              <a:sym typeface="Arial"/>
            </a:endParaRPr>
          </a:p>
        </p:txBody>
      </p:sp>
      <p:sp>
        <p:nvSpPr>
          <p:cNvPr id="627" name="Google Shape;627;p26"/>
          <p:cNvSpPr/>
          <p:nvPr/>
        </p:nvSpPr>
        <p:spPr>
          <a:xfrm>
            <a:off x="3191764" y="3278503"/>
            <a:ext cx="2743200" cy="2493647"/>
          </a:xfrm>
          <a:prstGeom prst="rect">
            <a:avLst/>
          </a:prstGeom>
          <a:solidFill>
            <a:srgbClr val="F2F2F2"/>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400" b="1">
                <a:solidFill>
                  <a:schemeClr val="accent3"/>
                </a:solidFill>
                <a:latin typeface="Arial"/>
                <a:ea typeface="Arial"/>
                <a:cs typeface="Arial"/>
                <a:sym typeface="Arial"/>
              </a:rPr>
              <a:t>Puede optar a otros</a:t>
            </a:r>
            <a:br>
              <a:rPr lang="en-US" sz="1400" b="1">
                <a:solidFill>
                  <a:schemeClr val="accent3"/>
                </a:solidFill>
                <a:latin typeface="Arial"/>
                <a:ea typeface="Arial"/>
                <a:cs typeface="Arial"/>
                <a:sym typeface="Arial"/>
              </a:rPr>
            </a:br>
            <a:r>
              <a:rPr lang="en-US" sz="1400" b="1">
                <a:solidFill>
                  <a:schemeClr val="accent3"/>
                </a:solidFill>
                <a:latin typeface="Arial"/>
                <a:ea typeface="Arial"/>
                <a:cs typeface="Arial"/>
                <a:sym typeface="Arial"/>
              </a:rPr>
              <a:t>programas adicionales, como</a:t>
            </a:r>
            <a:endParaRPr/>
          </a:p>
          <a:p>
            <a:pPr marL="182880" marR="0" lvl="0" indent="-176530" algn="l" rtl="0">
              <a:spcBef>
                <a:spcPts val="300"/>
              </a:spcBef>
              <a:spcAft>
                <a:spcPts val="0"/>
              </a:spcAft>
              <a:buClr>
                <a:srgbClr val="595959"/>
              </a:buClr>
              <a:buSzPts val="1300"/>
              <a:buFont typeface="Arial"/>
              <a:buChar char="•"/>
            </a:pPr>
            <a:r>
              <a:rPr lang="en-US" sz="1300">
                <a:solidFill>
                  <a:srgbClr val="595959"/>
                </a:solidFill>
                <a:latin typeface="Arial"/>
                <a:ea typeface="Arial"/>
                <a:cs typeface="Arial"/>
                <a:sym typeface="Arial"/>
              </a:rPr>
              <a:t>Programa Suplementario de Asistencia Nutricional (SNAP)</a:t>
            </a:r>
            <a:endParaRPr sz="1300"/>
          </a:p>
          <a:p>
            <a:pPr marL="182880" marR="0" lvl="0" indent="-176530" algn="l" rtl="0">
              <a:spcBef>
                <a:spcPts val="300"/>
              </a:spcBef>
              <a:spcAft>
                <a:spcPts val="0"/>
              </a:spcAft>
              <a:buClr>
                <a:srgbClr val="595959"/>
              </a:buClr>
              <a:buSzPts val="1300"/>
              <a:buFont typeface="Arial"/>
              <a:buChar char="•"/>
            </a:pPr>
            <a:r>
              <a:rPr lang="en-US" sz="1300">
                <a:solidFill>
                  <a:srgbClr val="595959"/>
                </a:solidFill>
                <a:latin typeface="Arial"/>
                <a:ea typeface="Arial"/>
                <a:cs typeface="Arial"/>
                <a:sym typeface="Arial"/>
              </a:rPr>
              <a:t>Sección 8 Vivienda</a:t>
            </a:r>
            <a:endParaRPr sz="1300"/>
          </a:p>
          <a:p>
            <a:pPr marL="182880" marR="0" lvl="0" indent="-176530" algn="l" rtl="0">
              <a:spcBef>
                <a:spcPts val="300"/>
              </a:spcBef>
              <a:spcAft>
                <a:spcPts val="0"/>
              </a:spcAft>
              <a:buClr>
                <a:srgbClr val="595959"/>
              </a:buClr>
              <a:buSzPts val="1300"/>
              <a:buFont typeface="Arial"/>
              <a:buChar char="•"/>
            </a:pPr>
            <a:r>
              <a:rPr lang="en-US" sz="1300">
                <a:solidFill>
                  <a:srgbClr val="595959"/>
                </a:solidFill>
                <a:latin typeface="Arial"/>
                <a:ea typeface="Arial"/>
                <a:cs typeface="Arial"/>
                <a:sym typeface="Arial"/>
              </a:rPr>
              <a:t>Programa de Seguro Médico Infantil (CHIP)</a:t>
            </a:r>
            <a:endParaRPr sz="1300"/>
          </a:p>
          <a:p>
            <a:pPr marL="182880" marR="0" lvl="0" indent="-176530" algn="l" rtl="0">
              <a:spcBef>
                <a:spcPts val="300"/>
              </a:spcBef>
              <a:spcAft>
                <a:spcPts val="0"/>
              </a:spcAft>
              <a:buClr>
                <a:srgbClr val="595959"/>
              </a:buClr>
              <a:buSzPts val="1300"/>
              <a:buFont typeface="Arial"/>
              <a:buChar char="•"/>
            </a:pPr>
            <a:r>
              <a:rPr lang="en-US" sz="1300">
                <a:solidFill>
                  <a:srgbClr val="595959"/>
                </a:solidFill>
                <a:latin typeface="Arial"/>
                <a:ea typeface="Arial"/>
                <a:cs typeface="Arial"/>
                <a:sym typeface="Arial"/>
              </a:rPr>
              <a:t>Subvenciones</a:t>
            </a:r>
            <a:endParaRPr sz="1300"/>
          </a:p>
          <a:p>
            <a:pPr marL="182880" marR="0" lvl="0" indent="-176530" algn="l" rtl="0">
              <a:spcBef>
                <a:spcPts val="300"/>
              </a:spcBef>
              <a:spcAft>
                <a:spcPts val="0"/>
              </a:spcAft>
              <a:buClr>
                <a:srgbClr val="595959"/>
              </a:buClr>
              <a:buSzPts val="1300"/>
              <a:buFont typeface="Arial"/>
              <a:buChar char="•"/>
            </a:pPr>
            <a:r>
              <a:rPr lang="en-US" sz="1300">
                <a:solidFill>
                  <a:srgbClr val="595959"/>
                </a:solidFill>
                <a:latin typeface="Arial"/>
                <a:ea typeface="Arial"/>
                <a:cs typeface="Arial"/>
                <a:sym typeface="Arial"/>
              </a:rPr>
              <a:t>Grupos de padres y comunidades</a:t>
            </a:r>
            <a:endParaRPr sz="1300"/>
          </a:p>
        </p:txBody>
      </p:sp>
      <p:grpSp>
        <p:nvGrpSpPr>
          <p:cNvPr id="628" name="Google Shape;628;p26"/>
          <p:cNvGrpSpPr/>
          <p:nvPr/>
        </p:nvGrpSpPr>
        <p:grpSpPr>
          <a:xfrm>
            <a:off x="3337117" y="1510284"/>
            <a:ext cx="2450592" cy="1496188"/>
            <a:chOff x="3337117" y="1510284"/>
            <a:chExt cx="2450592" cy="1496188"/>
          </a:xfrm>
        </p:grpSpPr>
        <p:sp>
          <p:nvSpPr>
            <p:cNvPr id="619" name="Google Shape;619;p26"/>
            <p:cNvSpPr/>
            <p:nvPr/>
          </p:nvSpPr>
          <p:spPr>
            <a:xfrm>
              <a:off x="3339020" y="1510284"/>
              <a:ext cx="2448689" cy="14961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accent3"/>
                  </a:solidFill>
                  <a:latin typeface="Arial"/>
                  <a:ea typeface="Arial"/>
                  <a:cs typeface="Arial"/>
                  <a:sym typeface="Arial"/>
                </a:rPr>
                <a:t>2</a:t>
              </a:r>
              <a:endParaRPr/>
            </a:p>
          </p:txBody>
        </p:sp>
        <p:cxnSp>
          <p:nvCxnSpPr>
            <p:cNvPr id="629" name="Google Shape;629;p26"/>
            <p:cNvCxnSpPr/>
            <p:nvPr/>
          </p:nvCxnSpPr>
          <p:spPr>
            <a:xfrm>
              <a:off x="3337117" y="3006472"/>
              <a:ext cx="2450592" cy="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grpSp>
      <p:sp>
        <p:nvSpPr>
          <p:cNvPr id="630" name="Google Shape;630;p26"/>
          <p:cNvSpPr/>
          <p:nvPr/>
        </p:nvSpPr>
        <p:spPr>
          <a:xfrm>
            <a:off x="3191764" y="5660814"/>
            <a:ext cx="2743200" cy="85725"/>
          </a:xfrm>
          <a:prstGeom prst="rect">
            <a:avLst/>
          </a:prstGeom>
          <a:solidFill>
            <a:srgbClr val="BFBFBF"/>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sp>
        <p:nvSpPr>
          <p:cNvPr id="631" name="Google Shape;631;p26"/>
          <p:cNvSpPr/>
          <p:nvPr/>
        </p:nvSpPr>
        <p:spPr>
          <a:xfrm>
            <a:off x="3191764" y="5686424"/>
            <a:ext cx="2743200" cy="85725"/>
          </a:xfrm>
          <a:prstGeom prst="rect">
            <a:avLst/>
          </a:prstGeom>
          <a:solidFill>
            <a:schemeClr val="accent3"/>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grpSp>
        <p:nvGrpSpPr>
          <p:cNvPr id="632" name="Google Shape;632;p26"/>
          <p:cNvGrpSpPr/>
          <p:nvPr/>
        </p:nvGrpSpPr>
        <p:grpSpPr>
          <a:xfrm>
            <a:off x="6135181" y="1510284"/>
            <a:ext cx="2450592" cy="1496188"/>
            <a:chOff x="6135181" y="1510284"/>
            <a:chExt cx="2450592" cy="1496188"/>
          </a:xfrm>
        </p:grpSpPr>
        <p:sp>
          <p:nvSpPr>
            <p:cNvPr id="621" name="Google Shape;621;p26"/>
            <p:cNvSpPr/>
            <p:nvPr/>
          </p:nvSpPr>
          <p:spPr>
            <a:xfrm>
              <a:off x="6137084" y="1510284"/>
              <a:ext cx="2448689" cy="14961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accent4"/>
                  </a:solidFill>
                  <a:latin typeface="Arial"/>
                  <a:ea typeface="Arial"/>
                  <a:cs typeface="Arial"/>
                  <a:sym typeface="Arial"/>
                </a:rPr>
                <a:t>3</a:t>
              </a:r>
              <a:endParaRPr/>
            </a:p>
          </p:txBody>
        </p:sp>
        <p:cxnSp>
          <p:nvCxnSpPr>
            <p:cNvPr id="633" name="Google Shape;633;p26"/>
            <p:cNvCxnSpPr/>
            <p:nvPr/>
          </p:nvCxnSpPr>
          <p:spPr>
            <a:xfrm>
              <a:off x="6135181" y="3006472"/>
              <a:ext cx="2450592" cy="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634" name="Google Shape;634;p26"/>
          <p:cNvGrpSpPr/>
          <p:nvPr/>
        </p:nvGrpSpPr>
        <p:grpSpPr>
          <a:xfrm>
            <a:off x="5989828" y="3278503"/>
            <a:ext cx="2743200" cy="2493647"/>
            <a:chOff x="6030894" y="3278503"/>
            <a:chExt cx="2448689" cy="2493647"/>
          </a:xfrm>
        </p:grpSpPr>
        <p:sp>
          <p:nvSpPr>
            <p:cNvPr id="635" name="Google Shape;635;p26"/>
            <p:cNvSpPr/>
            <p:nvPr/>
          </p:nvSpPr>
          <p:spPr>
            <a:xfrm>
              <a:off x="6030894" y="3278503"/>
              <a:ext cx="2448689" cy="2493647"/>
            </a:xfrm>
            <a:prstGeom prst="rect">
              <a:avLst/>
            </a:prstGeom>
            <a:solidFill>
              <a:srgbClr val="F2F2F2"/>
            </a:solidFill>
            <a:ln>
              <a:noFill/>
            </a:ln>
          </p:spPr>
          <p:txBody>
            <a:bodyPr spcFirstLastPara="1" wrap="square" lIns="91425" tIns="91425" rIns="91425" bIns="91425" anchor="t" anchorCtr="0">
              <a:noAutofit/>
            </a:bodyPr>
            <a:lstStyle/>
            <a:p>
              <a:pPr marL="182880" marR="0" lvl="0" indent="-182880" algn="l" rtl="0">
                <a:spcBef>
                  <a:spcPts val="0"/>
                </a:spcBef>
                <a:spcAft>
                  <a:spcPts val="0"/>
                </a:spcAft>
                <a:buClr>
                  <a:srgbClr val="595959"/>
                </a:buClr>
                <a:buSzPts val="1400"/>
                <a:buFont typeface="Arial"/>
                <a:buChar char="•"/>
              </a:pPr>
              <a:r>
                <a:rPr lang="en-US" sz="1400">
                  <a:solidFill>
                    <a:srgbClr val="595959"/>
                  </a:solidFill>
                  <a:latin typeface="Arial"/>
                  <a:ea typeface="Arial"/>
                  <a:cs typeface="Arial"/>
                  <a:sym typeface="Arial"/>
                </a:rPr>
                <a:t>Visite </a:t>
              </a:r>
              <a:r>
                <a:rPr lang="en-US" sz="1400" b="1">
                  <a:solidFill>
                    <a:schemeClr val="accent4"/>
                  </a:solidFill>
                  <a:latin typeface="Arial"/>
                  <a:ea typeface="Arial"/>
                  <a:cs typeface="Arial"/>
                  <a:sym typeface="Arial"/>
                </a:rPr>
                <a:t>ssa.gov </a:t>
              </a:r>
              <a:r>
                <a:rPr lang="en-US" sz="1400" u="sng">
                  <a:solidFill>
                    <a:srgbClr val="595959"/>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https://www.ssa.gov</a:t>
              </a:r>
              <a:r>
                <a:rPr lang="en-US" sz="1400">
                  <a:solidFill>
                    <a:srgbClr val="595959"/>
                  </a:solidFill>
                  <a:latin typeface="Arial"/>
                  <a:ea typeface="Arial"/>
                  <a:cs typeface="Arial"/>
                  <a:sym typeface="Arial"/>
                </a:rPr>
                <a:t>/benefits/disability/</a:t>
              </a:r>
              <a:endParaRPr/>
            </a:p>
            <a:p>
              <a:pPr marL="182880" marR="0" lvl="0" indent="-182880" algn="l" rtl="0">
                <a:spcBef>
                  <a:spcPts val="300"/>
                </a:spcBef>
                <a:spcAft>
                  <a:spcPts val="0"/>
                </a:spcAft>
                <a:buClr>
                  <a:srgbClr val="595959"/>
                </a:buClr>
                <a:buSzPts val="1400"/>
                <a:buFont typeface="Arial"/>
                <a:buChar char="•"/>
              </a:pPr>
              <a:r>
                <a:rPr lang="en-US" sz="1400">
                  <a:solidFill>
                    <a:srgbClr val="595959"/>
                  </a:solidFill>
                  <a:latin typeface="Arial"/>
                  <a:ea typeface="Arial"/>
                  <a:cs typeface="Arial"/>
                  <a:sym typeface="Arial"/>
                </a:rPr>
                <a:t>familiarizarse con los programas de la Seguridad Social relacionados con la discapacidad, y cómo solicitarlos</a:t>
              </a:r>
              <a:endParaRPr/>
            </a:p>
          </p:txBody>
        </p:sp>
        <p:sp>
          <p:nvSpPr>
            <p:cNvPr id="636" name="Google Shape;636;p26"/>
            <p:cNvSpPr/>
            <p:nvPr/>
          </p:nvSpPr>
          <p:spPr>
            <a:xfrm>
              <a:off x="6030894" y="5660814"/>
              <a:ext cx="2448689" cy="85725"/>
            </a:xfrm>
            <a:prstGeom prst="rect">
              <a:avLst/>
            </a:prstGeom>
            <a:solidFill>
              <a:srgbClr val="BFBFBF"/>
            </a:solidFill>
            <a:ln>
              <a:noFill/>
            </a:ln>
          </p:spPr>
          <p:txBody>
            <a:bodyPr spcFirstLastPara="1" wrap="square" lIns="91425" tIns="91425" rIns="91425" bIns="91425" anchor="t" anchorCtr="0">
              <a:noAutofit/>
            </a:bodyPr>
            <a:lstStyle/>
            <a:p>
              <a:pPr marL="182880" marR="0" lvl="0" indent="-106679" algn="l" rtl="0">
                <a:spcBef>
                  <a:spcPts val="0"/>
                </a:spcBef>
                <a:spcAft>
                  <a:spcPts val="0"/>
                </a:spcAft>
                <a:buClr>
                  <a:schemeClr val="lt1"/>
                </a:buClr>
                <a:buSzPts val="1200"/>
                <a:buFont typeface="Arial"/>
                <a:buNone/>
              </a:pPr>
              <a:endParaRPr sz="1200">
                <a:solidFill>
                  <a:srgbClr val="595959"/>
                </a:solidFill>
                <a:latin typeface="Arial"/>
                <a:ea typeface="Arial"/>
                <a:cs typeface="Arial"/>
                <a:sym typeface="Arial"/>
              </a:endParaRPr>
            </a:p>
          </p:txBody>
        </p:sp>
        <p:sp>
          <p:nvSpPr>
            <p:cNvPr id="637" name="Google Shape;637;p26"/>
            <p:cNvSpPr/>
            <p:nvPr/>
          </p:nvSpPr>
          <p:spPr>
            <a:xfrm>
              <a:off x="6030894" y="5686424"/>
              <a:ext cx="2448689" cy="85725"/>
            </a:xfrm>
            <a:prstGeom prst="rect">
              <a:avLst/>
            </a:prstGeom>
            <a:solidFill>
              <a:schemeClr val="accent4"/>
            </a:solidFill>
            <a:ln>
              <a:noFill/>
            </a:ln>
          </p:spPr>
          <p:txBody>
            <a:bodyPr spcFirstLastPara="1" wrap="square" lIns="91425" tIns="91425" rIns="91425" bIns="91425" anchor="t" anchorCtr="0">
              <a:noAutofit/>
            </a:bodyPr>
            <a:lstStyle/>
            <a:p>
              <a:pPr marL="182880" marR="0" lvl="0" indent="-106679" algn="l" rtl="0">
                <a:spcBef>
                  <a:spcPts val="0"/>
                </a:spcBef>
                <a:spcAft>
                  <a:spcPts val="0"/>
                </a:spcAft>
                <a:buClr>
                  <a:schemeClr val="lt1"/>
                </a:buClr>
                <a:buSzPts val="1200"/>
                <a:buFont typeface="Arial"/>
                <a:buNone/>
              </a:pPr>
              <a:endParaRPr sz="1200">
                <a:solidFill>
                  <a:srgbClr val="595959"/>
                </a:solidFill>
                <a:latin typeface="Arial"/>
                <a:ea typeface="Arial"/>
                <a:cs typeface="Arial"/>
                <a:sym typeface="Arial"/>
              </a:endParaRPr>
            </a:p>
          </p:txBody>
        </p:sp>
      </p:grpSp>
      <p:sp>
        <p:nvSpPr>
          <p:cNvPr id="638" name="Google Shape;638;p26"/>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7"/>
          <p:cNvSpPr/>
          <p:nvPr/>
        </p:nvSpPr>
        <p:spPr>
          <a:xfrm>
            <a:off x="2984740" y="1242882"/>
            <a:ext cx="6159259" cy="452926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27"/>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Panorama de los instrumentos jurídicos</a:t>
            </a:r>
            <a:endParaRPr/>
          </a:p>
        </p:txBody>
      </p:sp>
      <p:sp>
        <p:nvSpPr>
          <p:cNvPr id="646" name="Google Shape;646;p27"/>
          <p:cNvSpPr txBox="1">
            <a:spLocks noGrp="1"/>
          </p:cNvSpPr>
          <p:nvPr>
            <p:ph type="body" idx="4294967295"/>
          </p:nvPr>
        </p:nvSpPr>
        <p:spPr>
          <a:xfrm>
            <a:off x="3204849" y="1436688"/>
            <a:ext cx="5529262" cy="3648075"/>
          </a:xfrm>
          <a:prstGeom prst="rect">
            <a:avLst/>
          </a:prstGeom>
          <a:noFill/>
          <a:ln>
            <a:noFill/>
          </a:ln>
        </p:spPr>
        <p:txBody>
          <a:bodyPr spcFirstLastPara="1" wrap="square" lIns="0" tIns="0" rIns="91425" bIns="45700" anchor="t" anchorCtr="0">
            <a:noAutofit/>
          </a:bodyPr>
          <a:lstStyle/>
          <a:p>
            <a:pPr marL="228600" lvl="0" indent="-228600" algn="l" rtl="0">
              <a:spcBef>
                <a:spcPts val="0"/>
              </a:spcBef>
              <a:spcAft>
                <a:spcPts val="0"/>
              </a:spcAft>
              <a:buClr>
                <a:srgbClr val="595959"/>
              </a:buClr>
              <a:buSzPts val="1800"/>
              <a:buFont typeface="Arial"/>
              <a:buChar char="•"/>
            </a:pPr>
            <a:r>
              <a:rPr lang="en-US" sz="1800">
                <a:solidFill>
                  <a:srgbClr val="595959"/>
                </a:solidFill>
                <a:latin typeface="Arial"/>
                <a:ea typeface="Arial"/>
                <a:cs typeface="Arial"/>
                <a:sym typeface="Arial"/>
              </a:rPr>
              <a:t>Testamentos</a:t>
            </a:r>
            <a:endParaRPr/>
          </a:p>
          <a:p>
            <a:pPr marL="228600" lvl="0" indent="-228600" algn="l" rtl="0">
              <a:spcBef>
                <a:spcPts val="1200"/>
              </a:spcBef>
              <a:spcAft>
                <a:spcPts val="0"/>
              </a:spcAft>
              <a:buClr>
                <a:srgbClr val="595959"/>
              </a:buClr>
              <a:buSzPts val="1800"/>
              <a:buFont typeface="Arial"/>
              <a:buChar char="•"/>
            </a:pPr>
            <a:r>
              <a:rPr lang="en-US" sz="1800">
                <a:solidFill>
                  <a:srgbClr val="595959"/>
                </a:solidFill>
                <a:latin typeface="Arial"/>
                <a:ea typeface="Arial"/>
                <a:cs typeface="Arial"/>
                <a:sym typeface="Arial"/>
              </a:rPr>
              <a:t>Directivas médicas avanzadas </a:t>
            </a:r>
            <a:endParaRPr/>
          </a:p>
          <a:p>
            <a:pPr marL="228600" lvl="0" indent="-228600" algn="l" rtl="0">
              <a:spcBef>
                <a:spcPts val="1200"/>
              </a:spcBef>
              <a:spcAft>
                <a:spcPts val="0"/>
              </a:spcAft>
              <a:buClr>
                <a:srgbClr val="595959"/>
              </a:buClr>
              <a:buSzPts val="1800"/>
              <a:buFont typeface="Arial"/>
              <a:buChar char="•"/>
            </a:pPr>
            <a:r>
              <a:rPr lang="en-US" sz="1800">
                <a:solidFill>
                  <a:srgbClr val="595959"/>
                </a:solidFill>
                <a:latin typeface="Arial"/>
                <a:ea typeface="Arial"/>
                <a:cs typeface="Arial"/>
                <a:sym typeface="Arial"/>
              </a:rPr>
              <a:t>Poderes duraderos</a:t>
            </a:r>
            <a:endParaRPr/>
          </a:p>
          <a:p>
            <a:pPr marL="228600" lvl="0" indent="-228600" algn="l" rtl="0">
              <a:spcBef>
                <a:spcPts val="1200"/>
              </a:spcBef>
              <a:spcAft>
                <a:spcPts val="0"/>
              </a:spcAft>
              <a:buClr>
                <a:srgbClr val="595959"/>
              </a:buClr>
              <a:buSzPts val="1800"/>
              <a:buFont typeface="Arial"/>
              <a:buChar char="•"/>
            </a:pPr>
            <a:r>
              <a:rPr lang="en-US" sz="1800">
                <a:solidFill>
                  <a:srgbClr val="595959"/>
                </a:solidFill>
                <a:latin typeface="Arial"/>
                <a:ea typeface="Arial"/>
                <a:cs typeface="Arial"/>
                <a:sym typeface="Arial"/>
              </a:rPr>
              <a:t>Tutela (persona) y curatela/fideicomiso (bienes) </a:t>
            </a:r>
            <a:endParaRPr/>
          </a:p>
          <a:p>
            <a:pPr marL="228600" lvl="0" indent="-228600" algn="l" rtl="0">
              <a:spcBef>
                <a:spcPts val="1200"/>
              </a:spcBef>
              <a:spcAft>
                <a:spcPts val="0"/>
              </a:spcAft>
              <a:buClr>
                <a:srgbClr val="595959"/>
              </a:buClr>
              <a:buSzPts val="1800"/>
              <a:buFont typeface="Arial"/>
              <a:buChar char="•"/>
            </a:pPr>
            <a:r>
              <a:rPr lang="en-US" sz="1800">
                <a:solidFill>
                  <a:srgbClr val="595959"/>
                </a:solidFill>
                <a:latin typeface="Arial"/>
                <a:ea typeface="Arial"/>
                <a:cs typeface="Arial"/>
                <a:sym typeface="Arial"/>
              </a:rPr>
              <a:t>Planificación patrimonial</a:t>
            </a:r>
            <a:endParaRPr/>
          </a:p>
          <a:p>
            <a:pPr marL="228600" lvl="0" indent="-228600" algn="l" rtl="0">
              <a:spcBef>
                <a:spcPts val="1200"/>
              </a:spcBef>
              <a:spcAft>
                <a:spcPts val="0"/>
              </a:spcAft>
              <a:buClr>
                <a:srgbClr val="595959"/>
              </a:buClr>
              <a:buSzPts val="1800"/>
              <a:buFont typeface="Arial"/>
              <a:buChar char="•"/>
            </a:pPr>
            <a:r>
              <a:rPr lang="en-US" sz="1800">
                <a:solidFill>
                  <a:srgbClr val="595959"/>
                </a:solidFill>
                <a:latin typeface="Arial"/>
                <a:ea typeface="Arial"/>
                <a:cs typeface="Arial"/>
                <a:sym typeface="Arial"/>
              </a:rPr>
              <a:t>Fideicomisos</a:t>
            </a:r>
            <a:endParaRPr/>
          </a:p>
          <a:p>
            <a:pPr marL="228600" lvl="0" indent="-228600" algn="l" rtl="0">
              <a:spcBef>
                <a:spcPts val="1200"/>
              </a:spcBef>
              <a:spcAft>
                <a:spcPts val="0"/>
              </a:spcAft>
              <a:buClr>
                <a:srgbClr val="595959"/>
              </a:buClr>
              <a:buSzPts val="1800"/>
              <a:buFont typeface="Arial"/>
              <a:buChar char="•"/>
            </a:pPr>
            <a:r>
              <a:rPr lang="en-US" sz="1800">
                <a:solidFill>
                  <a:srgbClr val="595959"/>
                </a:solidFill>
                <a:latin typeface="Arial"/>
                <a:ea typeface="Arial"/>
                <a:cs typeface="Arial"/>
                <a:sym typeface="Arial"/>
              </a:rPr>
              <a:t>Fideicomisos para necesidades especiales (SNT)</a:t>
            </a:r>
            <a:endParaRPr/>
          </a:p>
        </p:txBody>
      </p:sp>
      <p:pic>
        <p:nvPicPr>
          <p:cNvPr id="647" name="Google Shape;647;p27"/>
          <p:cNvPicPr preferRelativeResize="0"/>
          <p:nvPr/>
        </p:nvPicPr>
        <p:blipFill rotWithShape="1">
          <a:blip r:embed="rId3">
            <a:alphaModFix/>
          </a:blip>
          <a:srcRect/>
          <a:stretch/>
        </p:blipFill>
        <p:spPr>
          <a:xfrm>
            <a:off x="0" y="1242882"/>
            <a:ext cx="2984740" cy="4534755"/>
          </a:xfrm>
          <a:prstGeom prst="rect">
            <a:avLst/>
          </a:prstGeom>
          <a:noFill/>
          <a:ln>
            <a:noFill/>
          </a:ln>
        </p:spPr>
      </p:pic>
      <p:pic>
        <p:nvPicPr>
          <p:cNvPr id="648" name="Google Shape;648;p27"/>
          <p:cNvPicPr preferRelativeResize="0"/>
          <p:nvPr/>
        </p:nvPicPr>
        <p:blipFill rotWithShape="1">
          <a:blip r:embed="rId4">
            <a:alphaModFix/>
          </a:blip>
          <a:srcRect/>
          <a:stretch/>
        </p:blipFill>
        <p:spPr>
          <a:xfrm>
            <a:off x="7591245" y="4490048"/>
            <a:ext cx="1175080" cy="1175080"/>
          </a:xfrm>
          <a:prstGeom prst="rect">
            <a:avLst/>
          </a:prstGeom>
          <a:noFill/>
          <a:ln>
            <a:noFill/>
          </a:ln>
        </p:spPr>
      </p:pic>
      <p:sp>
        <p:nvSpPr>
          <p:cNvPr id="649" name="Google Shape;649;p27"/>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28"/>
          <p:cNvSpPr/>
          <p:nvPr/>
        </p:nvSpPr>
        <p:spPr>
          <a:xfrm>
            <a:off x="393701" y="2096854"/>
            <a:ext cx="8335962" cy="317296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6" name="Google Shape;656;p28"/>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Tres tipos de fideicomisos para necesidades especiales</a:t>
            </a:r>
            <a:endParaRPr/>
          </a:p>
        </p:txBody>
      </p:sp>
      <p:sp>
        <p:nvSpPr>
          <p:cNvPr id="657" name="Google Shape;657;p28"/>
          <p:cNvSpPr/>
          <p:nvPr/>
        </p:nvSpPr>
        <p:spPr>
          <a:xfrm>
            <a:off x="475276" y="2186699"/>
            <a:ext cx="2651760" cy="2993279"/>
          </a:xfrm>
          <a:prstGeom prst="rect">
            <a:avLst/>
          </a:prstGeom>
          <a:solidFill>
            <a:schemeClr val="dk2"/>
          </a:solidFill>
          <a:ln>
            <a:noFill/>
          </a:ln>
        </p:spPr>
        <p:txBody>
          <a:bodyPr spcFirstLastPara="1" wrap="square" lIns="91425" tIns="91425" rIns="91425" bIns="137150" anchor="t" anchorCtr="0">
            <a:noAutofit/>
          </a:bodyPr>
          <a:lstStyle/>
          <a:p>
            <a:pPr marL="0" marR="0" lvl="0" indent="0" algn="ctr" rtl="0">
              <a:spcBef>
                <a:spcPts val="0"/>
              </a:spcBef>
              <a:spcAft>
                <a:spcPts val="0"/>
              </a:spcAft>
              <a:buNone/>
            </a:pPr>
            <a:r>
              <a:rPr lang="en-US" sz="1700" b="1">
                <a:solidFill>
                  <a:schemeClr val="lt1"/>
                </a:solidFill>
              </a:rPr>
              <a:t>Fideicomiso de primera parte</a:t>
            </a:r>
            <a:endParaRPr sz="700"/>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1400" b="1">
              <a:solidFill>
                <a:schemeClr val="lt1"/>
              </a:solidFill>
              <a:latin typeface="Arial"/>
              <a:ea typeface="Arial"/>
              <a:cs typeface="Arial"/>
              <a:sym typeface="Arial"/>
            </a:endParaRPr>
          </a:p>
          <a:p>
            <a:pPr marL="0" marR="0" lvl="0" indent="0" algn="ctr" rtl="0">
              <a:spcBef>
                <a:spcPts val="600"/>
              </a:spcBef>
              <a:spcAft>
                <a:spcPts val="0"/>
              </a:spcAft>
              <a:buNone/>
            </a:pPr>
            <a:r>
              <a:rPr lang="en-US" sz="1700">
                <a:solidFill>
                  <a:schemeClr val="lt1"/>
                </a:solidFill>
                <a:latin typeface="Arial"/>
                <a:ea typeface="Arial"/>
                <a:cs typeface="Arial"/>
                <a:sym typeface="Arial"/>
              </a:rPr>
              <a:t>Activos como herencias, indemnizaciones por accidentes o autoliquidaciones</a:t>
            </a:r>
            <a:endParaRPr sz="1700" baseline="30000">
              <a:solidFill>
                <a:schemeClr val="lt1"/>
              </a:solidFill>
              <a:latin typeface="Arial"/>
              <a:ea typeface="Arial"/>
              <a:cs typeface="Arial"/>
              <a:sym typeface="Arial"/>
            </a:endParaRPr>
          </a:p>
        </p:txBody>
      </p:sp>
      <p:cxnSp>
        <p:nvCxnSpPr>
          <p:cNvPr id="658" name="Google Shape;658;p28"/>
          <p:cNvCxnSpPr/>
          <p:nvPr/>
        </p:nvCxnSpPr>
        <p:spPr>
          <a:xfrm rot="10800000" flipH="1">
            <a:off x="635216" y="2806465"/>
            <a:ext cx="2491800" cy="4500"/>
          </a:xfrm>
          <a:prstGeom prst="straightConnector1">
            <a:avLst/>
          </a:prstGeom>
          <a:solidFill>
            <a:srgbClr val="F2F2F2"/>
          </a:solidFill>
          <a:ln w="31750" cap="flat" cmpd="sng">
            <a:solidFill>
              <a:schemeClr val="lt1"/>
            </a:solidFill>
            <a:prstDash val="solid"/>
            <a:round/>
            <a:headEnd type="none" w="sm" len="sm"/>
            <a:tailEnd type="none" w="sm" len="sm"/>
          </a:ln>
        </p:spPr>
      </p:cxnSp>
      <p:sp>
        <p:nvSpPr>
          <p:cNvPr id="659" name="Google Shape;659;p28"/>
          <p:cNvSpPr/>
          <p:nvPr/>
        </p:nvSpPr>
        <p:spPr>
          <a:xfrm>
            <a:off x="3235802" y="2186699"/>
            <a:ext cx="2651760" cy="2993279"/>
          </a:xfrm>
          <a:prstGeom prst="rect">
            <a:avLst/>
          </a:prstGeom>
          <a:solidFill>
            <a:schemeClr val="accent3"/>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Confianza de terceros</a:t>
            </a:r>
            <a:endParaRPr sz="800"/>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1400" b="1">
              <a:solidFill>
                <a:schemeClr val="lt1"/>
              </a:solidFill>
              <a:latin typeface="Arial"/>
              <a:ea typeface="Arial"/>
              <a:cs typeface="Arial"/>
              <a:sym typeface="Arial"/>
            </a:endParaRPr>
          </a:p>
          <a:p>
            <a:pPr marL="0" marR="0" lvl="0" indent="0" algn="ctr" rtl="0">
              <a:spcBef>
                <a:spcPts val="600"/>
              </a:spcBef>
              <a:spcAft>
                <a:spcPts val="0"/>
              </a:spcAft>
              <a:buNone/>
            </a:pPr>
            <a:endParaRPr sz="2000">
              <a:solidFill>
                <a:schemeClr val="lt1"/>
              </a:solidFill>
            </a:endParaRPr>
          </a:p>
          <a:p>
            <a:pPr marL="0" marR="0" lvl="0" indent="0" algn="ctr" rtl="0">
              <a:spcBef>
                <a:spcPts val="600"/>
              </a:spcBef>
              <a:spcAft>
                <a:spcPts val="0"/>
              </a:spcAft>
              <a:buNone/>
            </a:pPr>
            <a:r>
              <a:rPr lang="en-US" sz="2000">
                <a:solidFill>
                  <a:schemeClr val="lt1"/>
                </a:solidFill>
                <a:latin typeface="Arial"/>
                <a:ea typeface="Arial"/>
                <a:cs typeface="Arial"/>
                <a:sym typeface="Arial"/>
              </a:rPr>
              <a:t>Financiado por </a:t>
            </a:r>
            <a:br>
              <a:rPr lang="en-US" sz="2000">
                <a:solidFill>
                  <a:schemeClr val="lt1"/>
                </a:solidFill>
                <a:latin typeface="Arial"/>
                <a:ea typeface="Arial"/>
                <a:cs typeface="Arial"/>
                <a:sym typeface="Arial"/>
              </a:rPr>
            </a:br>
            <a:r>
              <a:rPr lang="en-US" sz="2000">
                <a:solidFill>
                  <a:schemeClr val="lt1"/>
                </a:solidFill>
                <a:latin typeface="Arial"/>
                <a:ea typeface="Arial"/>
                <a:cs typeface="Arial"/>
                <a:sym typeface="Arial"/>
              </a:rPr>
              <a:t>los padres o la familia</a:t>
            </a:r>
            <a:endParaRPr/>
          </a:p>
        </p:txBody>
      </p:sp>
      <p:cxnSp>
        <p:nvCxnSpPr>
          <p:cNvPr id="660" name="Google Shape;660;p28"/>
          <p:cNvCxnSpPr/>
          <p:nvPr/>
        </p:nvCxnSpPr>
        <p:spPr>
          <a:xfrm rot="10800000" flipH="1">
            <a:off x="3306841" y="2727584"/>
            <a:ext cx="2491729" cy="4631"/>
          </a:xfrm>
          <a:prstGeom prst="straightConnector1">
            <a:avLst/>
          </a:prstGeom>
          <a:solidFill>
            <a:srgbClr val="F2F2F2"/>
          </a:solidFill>
          <a:ln w="31750" cap="flat" cmpd="sng">
            <a:solidFill>
              <a:schemeClr val="lt1"/>
            </a:solidFill>
            <a:prstDash val="solid"/>
            <a:round/>
            <a:headEnd type="none" w="sm" len="sm"/>
            <a:tailEnd type="none" w="sm" len="sm"/>
          </a:ln>
        </p:spPr>
      </p:cxnSp>
      <p:sp>
        <p:nvSpPr>
          <p:cNvPr id="661" name="Google Shape;661;p28"/>
          <p:cNvSpPr/>
          <p:nvPr/>
        </p:nvSpPr>
        <p:spPr>
          <a:xfrm>
            <a:off x="5996329" y="2186699"/>
            <a:ext cx="2651760" cy="2993279"/>
          </a:xfrm>
          <a:prstGeom prst="rect">
            <a:avLst/>
          </a:prstGeom>
          <a:solidFill>
            <a:schemeClr val="accent4"/>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500" b="1">
                <a:solidFill>
                  <a:schemeClr val="lt1"/>
                </a:solidFill>
                <a:latin typeface="Arial"/>
                <a:ea typeface="Arial"/>
                <a:cs typeface="Arial"/>
                <a:sym typeface="Arial"/>
              </a:rPr>
              <a:t>Fideicomiso mancomunado</a:t>
            </a:r>
            <a:endParaRPr sz="500"/>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1400" b="1">
              <a:solidFill>
                <a:schemeClr val="lt1"/>
              </a:solidFill>
              <a:latin typeface="Arial"/>
              <a:ea typeface="Arial"/>
              <a:cs typeface="Arial"/>
              <a:sym typeface="Arial"/>
            </a:endParaRPr>
          </a:p>
          <a:p>
            <a:pPr marL="0" marR="0" lvl="0" indent="0" algn="ctr" rtl="0">
              <a:spcBef>
                <a:spcPts val="600"/>
              </a:spcBef>
              <a:spcAft>
                <a:spcPts val="0"/>
              </a:spcAft>
              <a:buNone/>
            </a:pPr>
            <a:r>
              <a:rPr lang="en-US" sz="2000">
                <a:solidFill>
                  <a:schemeClr val="lt1"/>
                </a:solidFill>
                <a:latin typeface="Arial"/>
                <a:ea typeface="Arial"/>
                <a:cs typeface="Arial"/>
                <a:sym typeface="Arial"/>
              </a:rPr>
              <a:t>Administrado por </a:t>
            </a:r>
            <a:br>
              <a:rPr lang="en-US" sz="2000">
                <a:solidFill>
                  <a:schemeClr val="lt1"/>
                </a:solidFill>
                <a:latin typeface="Arial"/>
                <a:ea typeface="Arial"/>
                <a:cs typeface="Arial"/>
                <a:sym typeface="Arial"/>
              </a:rPr>
            </a:br>
            <a:r>
              <a:rPr lang="en-US" sz="2000">
                <a:solidFill>
                  <a:schemeClr val="lt1"/>
                </a:solidFill>
                <a:latin typeface="Arial"/>
                <a:ea typeface="Arial"/>
                <a:cs typeface="Arial"/>
                <a:sym typeface="Arial"/>
              </a:rPr>
              <a:t>organización sin ánimo de lucro</a:t>
            </a:r>
            <a:endParaRPr/>
          </a:p>
        </p:txBody>
      </p:sp>
      <p:cxnSp>
        <p:nvCxnSpPr>
          <p:cNvPr id="662" name="Google Shape;662;p28"/>
          <p:cNvCxnSpPr/>
          <p:nvPr/>
        </p:nvCxnSpPr>
        <p:spPr>
          <a:xfrm rot="10800000" flipH="1">
            <a:off x="6076344" y="2727584"/>
            <a:ext cx="2491729" cy="4631"/>
          </a:xfrm>
          <a:prstGeom prst="straightConnector1">
            <a:avLst/>
          </a:prstGeom>
          <a:solidFill>
            <a:srgbClr val="F2F2F2"/>
          </a:solidFill>
          <a:ln w="31750" cap="flat" cmpd="sng">
            <a:solidFill>
              <a:schemeClr val="lt1"/>
            </a:solidFill>
            <a:prstDash val="solid"/>
            <a:round/>
            <a:headEnd type="none" w="sm" len="sm"/>
            <a:tailEnd type="none" w="sm" len="sm"/>
          </a:ln>
        </p:spPr>
      </p:cxnSp>
      <p:pic>
        <p:nvPicPr>
          <p:cNvPr id="663" name="Google Shape;663;p28"/>
          <p:cNvPicPr preferRelativeResize="0"/>
          <p:nvPr/>
        </p:nvPicPr>
        <p:blipFill rotWithShape="1">
          <a:blip r:embed="rId3">
            <a:alphaModFix/>
          </a:blip>
          <a:srcRect/>
          <a:stretch/>
        </p:blipFill>
        <p:spPr>
          <a:xfrm>
            <a:off x="1258919" y="2762086"/>
            <a:ext cx="1105112" cy="1105112"/>
          </a:xfrm>
          <a:prstGeom prst="rect">
            <a:avLst/>
          </a:prstGeom>
          <a:noFill/>
          <a:ln>
            <a:noFill/>
          </a:ln>
        </p:spPr>
      </p:pic>
      <p:pic>
        <p:nvPicPr>
          <p:cNvPr id="664" name="Google Shape;664;p28"/>
          <p:cNvPicPr preferRelativeResize="0"/>
          <p:nvPr/>
        </p:nvPicPr>
        <p:blipFill rotWithShape="1">
          <a:blip r:embed="rId4">
            <a:alphaModFix/>
          </a:blip>
          <a:srcRect/>
          <a:stretch/>
        </p:blipFill>
        <p:spPr>
          <a:xfrm>
            <a:off x="4040160" y="2907488"/>
            <a:ext cx="1043032" cy="1043032"/>
          </a:xfrm>
          <a:prstGeom prst="rect">
            <a:avLst/>
          </a:prstGeom>
          <a:noFill/>
          <a:ln>
            <a:noFill/>
          </a:ln>
        </p:spPr>
      </p:pic>
      <p:pic>
        <p:nvPicPr>
          <p:cNvPr id="665" name="Google Shape;665;p28"/>
          <p:cNvPicPr preferRelativeResize="0"/>
          <p:nvPr/>
        </p:nvPicPr>
        <p:blipFill rotWithShape="1">
          <a:blip r:embed="rId5">
            <a:alphaModFix/>
          </a:blip>
          <a:srcRect/>
          <a:stretch/>
        </p:blipFill>
        <p:spPr>
          <a:xfrm>
            <a:off x="6824370" y="2806484"/>
            <a:ext cx="1016316" cy="1016316"/>
          </a:xfrm>
          <a:prstGeom prst="rect">
            <a:avLst/>
          </a:prstGeom>
          <a:noFill/>
          <a:ln>
            <a:noFill/>
          </a:ln>
        </p:spPr>
      </p:pic>
      <p:sp>
        <p:nvSpPr>
          <p:cNvPr id="666" name="Google Shape;666;p28"/>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671"/>
        <p:cNvGrpSpPr/>
        <p:nvPr/>
      </p:nvGrpSpPr>
      <p:grpSpPr>
        <a:xfrm>
          <a:off x="0" y="0"/>
          <a:ext cx="0" cy="0"/>
          <a:chOff x="0" y="0"/>
          <a:chExt cx="0" cy="0"/>
        </a:xfrm>
      </p:grpSpPr>
      <p:pic>
        <p:nvPicPr>
          <p:cNvPr id="672" name="Google Shape;672;p29"/>
          <p:cNvPicPr preferRelativeResize="0"/>
          <p:nvPr/>
        </p:nvPicPr>
        <p:blipFill rotWithShape="1">
          <a:blip r:embed="rId3">
            <a:alphaModFix/>
          </a:blip>
          <a:srcRect t="10402" b="18943"/>
          <a:stretch/>
        </p:blipFill>
        <p:spPr>
          <a:xfrm>
            <a:off x="0" y="1242883"/>
            <a:ext cx="9144000" cy="4529268"/>
          </a:xfrm>
          <a:prstGeom prst="rect">
            <a:avLst/>
          </a:prstGeom>
          <a:noFill/>
          <a:ln>
            <a:noFill/>
          </a:ln>
        </p:spPr>
      </p:pic>
      <p:sp>
        <p:nvSpPr>
          <p:cNvPr id="673" name="Google Shape;673;p29"/>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Planificación jurídica: Fideicomiso para necesidades especiales</a:t>
            </a:r>
            <a:endParaRPr/>
          </a:p>
        </p:txBody>
      </p:sp>
      <p:sp>
        <p:nvSpPr>
          <p:cNvPr id="674" name="Google Shape;674;p29"/>
          <p:cNvSpPr/>
          <p:nvPr/>
        </p:nvSpPr>
        <p:spPr>
          <a:xfrm>
            <a:off x="394434" y="5790722"/>
            <a:ext cx="6707406" cy="138499"/>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None/>
            </a:pPr>
            <a:r>
              <a:rPr lang="en-US" sz="900" b="0" i="0" u="none" strike="noStrike" cap="none">
                <a:solidFill>
                  <a:srgbClr val="595959"/>
                </a:solidFill>
                <a:latin typeface="Arial"/>
                <a:ea typeface="Arial"/>
                <a:cs typeface="Arial"/>
                <a:sym typeface="Arial"/>
              </a:rPr>
              <a:t>Fuente: https://www.ssa.gov</a:t>
            </a:r>
            <a:endParaRPr/>
          </a:p>
        </p:txBody>
      </p:sp>
      <p:sp>
        <p:nvSpPr>
          <p:cNvPr id="675" name="Google Shape;675;p29"/>
          <p:cNvSpPr txBox="1"/>
          <p:nvPr/>
        </p:nvSpPr>
        <p:spPr>
          <a:xfrm>
            <a:off x="4686300" y="1254504"/>
            <a:ext cx="4043363" cy="3648417"/>
          </a:xfrm>
          <a:prstGeom prst="rect">
            <a:avLst/>
          </a:prstGeom>
          <a:noFill/>
          <a:ln>
            <a:noFill/>
          </a:ln>
        </p:spPr>
        <p:txBody>
          <a:bodyPr spcFirstLastPara="1" wrap="square" lIns="0" tIns="0" rIns="91425" bIns="45700" anchor="t" anchorCtr="0">
            <a:noAutofit/>
          </a:bodyPr>
          <a:lstStyle/>
          <a:p>
            <a:pPr marL="0" marR="0" lvl="0" indent="0" algn="l" rtl="0">
              <a:spcBef>
                <a:spcPts val="0"/>
              </a:spcBef>
              <a:spcAft>
                <a:spcPts val="0"/>
              </a:spcAft>
              <a:buClr>
                <a:schemeClr val="accent3"/>
              </a:buClr>
              <a:buSzPts val="1600"/>
              <a:buFont typeface="Noto Sans Symbols"/>
              <a:buNone/>
            </a:pPr>
            <a:r>
              <a:rPr lang="en-US" sz="1500" b="1">
                <a:solidFill>
                  <a:schemeClr val="accent3"/>
                </a:solidFill>
                <a:latin typeface="Arial"/>
                <a:ea typeface="Arial"/>
                <a:cs typeface="Arial"/>
                <a:sym typeface="Arial"/>
              </a:rPr>
              <a:t>Un fideicomiso para necesidades especiales puede complementar las prestaciones públicas y proporcionar una mayor calidad de vida a su ser querido con necesidades especiales.</a:t>
            </a:r>
            <a:endParaRPr sz="1300"/>
          </a:p>
          <a:p>
            <a:pPr marL="0" marR="0" lvl="0" indent="0" algn="l" rtl="0">
              <a:spcBef>
                <a:spcPts val="400"/>
              </a:spcBef>
              <a:spcAft>
                <a:spcPts val="0"/>
              </a:spcAft>
              <a:buClr>
                <a:srgbClr val="595959"/>
              </a:buClr>
              <a:buSzPts val="1400"/>
              <a:buFont typeface="Noto Sans Symbols"/>
              <a:buNone/>
            </a:pPr>
            <a:r>
              <a:rPr lang="en-US" sz="1300">
                <a:solidFill>
                  <a:srgbClr val="595959"/>
                </a:solidFill>
                <a:latin typeface="Arial"/>
                <a:ea typeface="Arial"/>
                <a:cs typeface="Arial"/>
                <a:sym typeface="Arial"/>
              </a:rPr>
              <a:t>Tras el nacimiento de su hijo Paul, Martin y Sally Johnson crearon un plan de sucesión en el que le nombraban único beneficiario. Sus vidas cambiaron radicalmente cuando Paul sufrió epilepsia grave y regresión del desarrollo a los cuatro años. Quedó claro que Paul tendría necesidades especiales de por vida, y los Johnson tuvieron que replantearse todo, especialmente nombrar a Paul como único beneficiario.</a:t>
            </a:r>
            <a:endParaRPr sz="1300"/>
          </a:p>
          <a:p>
            <a:pPr marL="0" marR="0" lvl="0" indent="0" algn="l" rtl="0">
              <a:spcBef>
                <a:spcPts val="400"/>
              </a:spcBef>
              <a:spcAft>
                <a:spcPts val="0"/>
              </a:spcAft>
              <a:buClr>
                <a:srgbClr val="595959"/>
              </a:buClr>
              <a:buSzPts val="1400"/>
              <a:buFont typeface="Noto Sans Symbols"/>
              <a:buNone/>
            </a:pPr>
            <a:r>
              <a:rPr lang="en-US" sz="1300">
                <a:solidFill>
                  <a:srgbClr val="595959"/>
                </a:solidFill>
                <a:latin typeface="Arial"/>
                <a:ea typeface="Arial"/>
                <a:cs typeface="Arial"/>
                <a:sym typeface="Arial"/>
              </a:rPr>
              <a:t>Debido a las directrices basadas en los ingresos, dejar a Paul tan sólo 2.000 dólares podría afectar a su derecho a la Seguridad de Ingreso Suplementario (SSI), Medicaid y otras prestaciones condicionadas a los recursos. Los Johnson decidieron consultar a un profesional de las finanzas para que les orientara en la planificación de los cuidados de por vida de Paul.</a:t>
            </a:r>
            <a:endParaRPr sz="1300"/>
          </a:p>
        </p:txBody>
      </p:sp>
      <p:sp>
        <p:nvSpPr>
          <p:cNvPr id="676" name="Google Shape;676;p29"/>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681"/>
        <p:cNvGrpSpPr/>
        <p:nvPr/>
      </p:nvGrpSpPr>
      <p:grpSpPr>
        <a:xfrm>
          <a:off x="0" y="0"/>
          <a:ext cx="0" cy="0"/>
          <a:chOff x="0" y="0"/>
          <a:chExt cx="0" cy="0"/>
        </a:xfrm>
      </p:grpSpPr>
      <p:pic>
        <p:nvPicPr>
          <p:cNvPr id="682" name="Google Shape;682;p30"/>
          <p:cNvPicPr preferRelativeResize="0"/>
          <p:nvPr/>
        </p:nvPicPr>
        <p:blipFill rotWithShape="1">
          <a:blip r:embed="rId3">
            <a:alphaModFix/>
          </a:blip>
          <a:srcRect t="10402" b="18943"/>
          <a:stretch/>
        </p:blipFill>
        <p:spPr>
          <a:xfrm>
            <a:off x="0" y="1242883"/>
            <a:ext cx="9144000" cy="4529268"/>
          </a:xfrm>
          <a:prstGeom prst="rect">
            <a:avLst/>
          </a:prstGeom>
          <a:noFill/>
          <a:ln>
            <a:noFill/>
          </a:ln>
        </p:spPr>
      </p:pic>
      <p:sp>
        <p:nvSpPr>
          <p:cNvPr id="683" name="Google Shape;683;p30"/>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Planificación jurídica: Fideicomiso para necesidades especiales (continuación)</a:t>
            </a:r>
            <a:endParaRPr/>
          </a:p>
        </p:txBody>
      </p:sp>
      <p:sp>
        <p:nvSpPr>
          <p:cNvPr id="684" name="Google Shape;684;p30"/>
          <p:cNvSpPr/>
          <p:nvPr/>
        </p:nvSpPr>
        <p:spPr>
          <a:xfrm>
            <a:off x="394434" y="5790722"/>
            <a:ext cx="6437687" cy="369332"/>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None/>
            </a:pPr>
            <a:r>
              <a:rPr lang="en-US" sz="800" b="0" i="0" u="none" strike="noStrike" cap="none">
                <a:solidFill>
                  <a:srgbClr val="595959"/>
                </a:solidFill>
                <a:latin typeface="Arial"/>
                <a:ea typeface="Arial"/>
                <a:cs typeface="Arial"/>
                <a:sym typeface="Arial"/>
              </a:rPr>
              <a:t>Ni Voya</a:t>
            </a:r>
            <a:r>
              <a:rPr lang="en-US" sz="800" b="0" i="0" u="none" strike="noStrike" cap="none" baseline="30000">
                <a:solidFill>
                  <a:srgbClr val="595959"/>
                </a:solidFill>
                <a:latin typeface="Arial"/>
                <a:ea typeface="Arial"/>
                <a:cs typeface="Arial"/>
                <a:sym typeface="Arial"/>
              </a:rPr>
              <a:t>®</a:t>
            </a:r>
            <a:r>
              <a:rPr lang="en-US" sz="800" b="0" i="0" u="none" strike="noStrike" cap="none">
                <a:solidFill>
                  <a:srgbClr val="595959"/>
                </a:solidFill>
                <a:latin typeface="Arial"/>
                <a:ea typeface="Arial"/>
                <a:cs typeface="Arial"/>
                <a:sym typeface="Arial"/>
              </a:rPr>
              <a:t> ni sus empresas afiliadas o representantes proporcionan asesoramiento fiscal o jurídico. Consulte a un asesor fiscal o abogado antes de tomar una decisión de inversión/seguro relacionada con los impuestos.</a:t>
            </a:r>
            <a:endParaRPr/>
          </a:p>
          <a:p>
            <a:pPr marL="0" marR="0" lvl="1" indent="0" algn="l" rtl="0">
              <a:spcBef>
                <a:spcPts val="0"/>
              </a:spcBef>
              <a:spcAft>
                <a:spcPts val="0"/>
              </a:spcAft>
              <a:buNone/>
            </a:pPr>
            <a:r>
              <a:rPr lang="en-US" sz="800" b="0" i="1" u="none" strike="noStrike" cap="none">
                <a:solidFill>
                  <a:srgbClr val="595959"/>
                </a:solidFill>
                <a:latin typeface="Arial"/>
                <a:ea typeface="Arial"/>
                <a:cs typeface="Arial"/>
                <a:sym typeface="Arial"/>
              </a:rPr>
              <a:t>*Los pagos de un SNT por los conceptos anteriores podrían reducir los pagos de SSI.</a:t>
            </a:r>
            <a:endParaRPr/>
          </a:p>
        </p:txBody>
      </p:sp>
      <p:sp>
        <p:nvSpPr>
          <p:cNvPr id="685" name="Google Shape;685;p30"/>
          <p:cNvSpPr txBox="1"/>
          <p:nvPr/>
        </p:nvSpPr>
        <p:spPr>
          <a:xfrm>
            <a:off x="4686300" y="1254504"/>
            <a:ext cx="4043363" cy="3648417"/>
          </a:xfrm>
          <a:prstGeom prst="rect">
            <a:avLst/>
          </a:prstGeom>
          <a:noFill/>
          <a:ln>
            <a:noFill/>
          </a:ln>
        </p:spPr>
        <p:txBody>
          <a:bodyPr spcFirstLastPara="1" wrap="square" lIns="0" tIns="0" rIns="91425" bIns="45700" anchor="t" anchorCtr="0">
            <a:noAutofit/>
          </a:bodyPr>
          <a:lstStyle/>
          <a:p>
            <a:pPr marL="0" marR="0" lvl="0" indent="0" algn="l" rtl="0">
              <a:spcBef>
                <a:spcPts val="0"/>
              </a:spcBef>
              <a:spcAft>
                <a:spcPts val="0"/>
              </a:spcAft>
              <a:buClr>
                <a:schemeClr val="accent3"/>
              </a:buClr>
              <a:buSzPts val="1600"/>
              <a:buFont typeface="Noto Sans Symbols"/>
              <a:buNone/>
            </a:pPr>
            <a:r>
              <a:rPr lang="en-US" sz="1600" b="1">
                <a:solidFill>
                  <a:schemeClr val="accent3"/>
                </a:solidFill>
                <a:latin typeface="Arial"/>
                <a:ea typeface="Arial"/>
                <a:cs typeface="Arial"/>
                <a:sym typeface="Arial"/>
              </a:rPr>
              <a:t>Las pequeñas cosas pueden marcar una gran diferencia</a:t>
            </a:r>
            <a:endParaRPr/>
          </a:p>
          <a:p>
            <a:pPr marL="0" marR="0" lvl="0" indent="0" algn="l" rtl="0">
              <a:lnSpc>
                <a:spcPct val="95000"/>
              </a:lnSpc>
              <a:spcBef>
                <a:spcPts val="300"/>
              </a:spcBef>
              <a:spcAft>
                <a:spcPts val="0"/>
              </a:spcAft>
              <a:buClr>
                <a:srgbClr val="595959"/>
              </a:buClr>
              <a:buSzPts val="1400"/>
              <a:buFont typeface="Noto Sans Symbols"/>
              <a:buNone/>
            </a:pPr>
            <a:r>
              <a:rPr lang="en-US" sz="1400">
                <a:solidFill>
                  <a:srgbClr val="595959"/>
                </a:solidFill>
                <a:latin typeface="Arial"/>
                <a:ea typeface="Arial"/>
                <a:cs typeface="Arial"/>
                <a:sym typeface="Arial"/>
              </a:rPr>
              <a:t>Tras reunirse con su asesor financiero, los J</a:t>
            </a:r>
            <a:r>
              <a:rPr lang="en-US" sz="1200">
                <a:solidFill>
                  <a:srgbClr val="595959"/>
                </a:solidFill>
                <a:latin typeface="Arial"/>
                <a:ea typeface="Arial"/>
                <a:cs typeface="Arial"/>
                <a:sym typeface="Arial"/>
              </a:rPr>
              <a:t>ohnson se enteraron de que podían crear un fideicomiso para necesidades especiales (SNT, por sus siglas en inglés) para garantizar que Paul tuviera acceso a recursos financieros sin poner en peligro su derecho a recibir prestaciones públicas. Incluyeron un lenguaje específico en el SNT como orientación legal sobre cómo deberían utilizarse los fondos para enriquecer la vida de Paul. Algunos de los pasatiempos que hacen más feliz a Paul y que el SNT puede pagar son: </a:t>
            </a:r>
            <a:endParaRPr sz="1200"/>
          </a:p>
          <a:p>
            <a:pPr marL="182880" marR="0" lvl="0" indent="-170180" algn="l" rtl="0">
              <a:lnSpc>
                <a:spcPct val="95000"/>
              </a:lnSpc>
              <a:spcBef>
                <a:spcPts val="100"/>
              </a:spcBef>
              <a:spcAft>
                <a:spcPts val="0"/>
              </a:spcAft>
              <a:buClr>
                <a:srgbClr val="595959"/>
              </a:buClr>
              <a:buSzPts val="1200"/>
              <a:buFont typeface="Arial"/>
              <a:buChar char="•"/>
            </a:pPr>
            <a:r>
              <a:rPr lang="en-US" sz="1200" b="1">
                <a:solidFill>
                  <a:srgbClr val="595959"/>
                </a:solidFill>
                <a:latin typeface="Arial"/>
                <a:ea typeface="Arial"/>
                <a:cs typeface="Arial"/>
                <a:sym typeface="Arial"/>
              </a:rPr>
              <a:t>Campamento de verano y liga de baloncesto de otoño</a:t>
            </a:r>
            <a:endParaRPr sz="1200"/>
          </a:p>
          <a:p>
            <a:pPr marL="182880" marR="0" lvl="0" indent="-170180" algn="l" rtl="0">
              <a:lnSpc>
                <a:spcPct val="95000"/>
              </a:lnSpc>
              <a:spcBef>
                <a:spcPts val="100"/>
              </a:spcBef>
              <a:spcAft>
                <a:spcPts val="0"/>
              </a:spcAft>
              <a:buClr>
                <a:srgbClr val="595959"/>
              </a:buClr>
              <a:buSzPts val="1200"/>
              <a:buFont typeface="Arial"/>
              <a:buChar char="•"/>
            </a:pPr>
            <a:r>
              <a:rPr lang="en-US" sz="1200" b="1">
                <a:solidFill>
                  <a:srgbClr val="595959"/>
                </a:solidFill>
                <a:latin typeface="Arial"/>
                <a:ea typeface="Arial"/>
                <a:cs typeface="Arial"/>
                <a:sym typeface="Arial"/>
              </a:rPr>
              <a:t>Viajes y alojamiento en acontecimientos deportivos</a:t>
            </a:r>
            <a:endParaRPr sz="1200"/>
          </a:p>
          <a:p>
            <a:pPr marL="182880" marR="0" lvl="0" indent="-170180" algn="l" rtl="0">
              <a:lnSpc>
                <a:spcPct val="95000"/>
              </a:lnSpc>
              <a:spcBef>
                <a:spcPts val="100"/>
              </a:spcBef>
              <a:spcAft>
                <a:spcPts val="0"/>
              </a:spcAft>
              <a:buClr>
                <a:srgbClr val="595959"/>
              </a:buClr>
              <a:buSzPts val="1200"/>
              <a:buFont typeface="Arial"/>
              <a:buChar char="•"/>
            </a:pPr>
            <a:r>
              <a:rPr lang="en-US" sz="1200" b="1">
                <a:solidFill>
                  <a:srgbClr val="595959"/>
                </a:solidFill>
                <a:latin typeface="Arial"/>
                <a:ea typeface="Arial"/>
                <a:cs typeface="Arial"/>
                <a:sym typeface="Arial"/>
              </a:rPr>
              <a:t>Viernes noche de bolos con su grupo de apoyo</a:t>
            </a:r>
            <a:endParaRPr sz="1200"/>
          </a:p>
          <a:p>
            <a:pPr marL="0" marR="0" lvl="0" indent="0" algn="l" rtl="0">
              <a:lnSpc>
                <a:spcPct val="95000"/>
              </a:lnSpc>
              <a:spcBef>
                <a:spcPts val="100"/>
              </a:spcBef>
              <a:spcAft>
                <a:spcPts val="0"/>
              </a:spcAft>
              <a:buClr>
                <a:srgbClr val="595959"/>
              </a:buClr>
              <a:buSzPts val="1400"/>
              <a:buFont typeface="Noto Sans Symbols"/>
              <a:buNone/>
            </a:pPr>
            <a:r>
              <a:rPr lang="en-US" sz="1200">
                <a:solidFill>
                  <a:srgbClr val="595959"/>
                </a:solidFill>
                <a:latin typeface="Arial"/>
                <a:ea typeface="Arial"/>
                <a:cs typeface="Arial"/>
                <a:sym typeface="Arial"/>
              </a:rPr>
              <a:t>Aunque el SNT puede utilizarse para diversos fines, los fondos no deben utilizarse para distribuciones en efectivo ni para pagar artículos cubiertos por la asistencia pública de Paul, como*:</a:t>
            </a:r>
            <a:endParaRPr sz="1200"/>
          </a:p>
          <a:p>
            <a:pPr marL="182880" marR="0" lvl="0" indent="-170180" algn="l" rtl="0">
              <a:lnSpc>
                <a:spcPct val="95000"/>
              </a:lnSpc>
              <a:spcBef>
                <a:spcPts val="100"/>
              </a:spcBef>
              <a:spcAft>
                <a:spcPts val="0"/>
              </a:spcAft>
              <a:buClr>
                <a:srgbClr val="595959"/>
              </a:buClr>
              <a:buSzPts val="1200"/>
              <a:buFont typeface="Arial"/>
              <a:buChar char="•"/>
            </a:pPr>
            <a:r>
              <a:rPr lang="en-US" sz="1200" b="1">
                <a:solidFill>
                  <a:srgbClr val="595959"/>
                </a:solidFill>
                <a:latin typeface="Arial"/>
                <a:ea typeface="Arial"/>
                <a:cs typeface="Arial"/>
                <a:sym typeface="Arial"/>
              </a:rPr>
              <a:t>Alimentos, comestibles y comidas en restaurantes</a:t>
            </a:r>
            <a:endParaRPr sz="1200"/>
          </a:p>
          <a:p>
            <a:pPr marL="182880" marR="0" lvl="0" indent="-170180" algn="l" rtl="0">
              <a:lnSpc>
                <a:spcPct val="95000"/>
              </a:lnSpc>
              <a:spcBef>
                <a:spcPts val="100"/>
              </a:spcBef>
              <a:spcAft>
                <a:spcPts val="0"/>
              </a:spcAft>
              <a:buClr>
                <a:srgbClr val="595959"/>
              </a:buClr>
              <a:buSzPts val="1200"/>
              <a:buFont typeface="Arial"/>
              <a:buChar char="•"/>
            </a:pPr>
            <a:r>
              <a:rPr lang="en-US" sz="1200" b="1">
                <a:solidFill>
                  <a:srgbClr val="595959"/>
                </a:solidFill>
                <a:latin typeface="Arial"/>
                <a:ea typeface="Arial"/>
                <a:cs typeface="Arial"/>
                <a:sym typeface="Arial"/>
              </a:rPr>
              <a:t>Alquiler, hipoteca e impuestos sobre la propiedad</a:t>
            </a:r>
            <a:endParaRPr sz="1200"/>
          </a:p>
          <a:p>
            <a:pPr marL="182880" marR="0" lvl="0" indent="-170180" algn="l" rtl="0">
              <a:lnSpc>
                <a:spcPct val="95000"/>
              </a:lnSpc>
              <a:spcBef>
                <a:spcPts val="100"/>
              </a:spcBef>
              <a:spcAft>
                <a:spcPts val="0"/>
              </a:spcAft>
              <a:buClr>
                <a:srgbClr val="595959"/>
              </a:buClr>
              <a:buSzPts val="1200"/>
              <a:buFont typeface="Arial"/>
              <a:buChar char="•"/>
            </a:pPr>
            <a:r>
              <a:rPr lang="en-US" sz="1200" b="1">
                <a:solidFill>
                  <a:srgbClr val="595959"/>
                </a:solidFill>
                <a:latin typeface="Arial"/>
                <a:ea typeface="Arial"/>
                <a:cs typeface="Arial"/>
                <a:sym typeface="Arial"/>
              </a:rPr>
              <a:t>Servicios básicos (por ejemplo, combustible para calefacción, gas, electricidad, agua, etc.)</a:t>
            </a:r>
            <a:endParaRPr sz="1200"/>
          </a:p>
        </p:txBody>
      </p:sp>
      <p:sp>
        <p:nvSpPr>
          <p:cNvPr id="686" name="Google Shape;686;p30"/>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p:nvPr/>
        </p:nvSpPr>
        <p:spPr>
          <a:xfrm>
            <a:off x="-49350" y="3291092"/>
            <a:ext cx="9144000" cy="1354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5" name="Google Shape;95;p4" descr="C:\Users\i714613\Desktop\Photos\Stocksy_txpf8f977d3TW4200_OriginalDelivery_509641small.jpg"/>
          <p:cNvPicPr preferRelativeResize="0"/>
          <p:nvPr/>
        </p:nvPicPr>
        <p:blipFill rotWithShape="1">
          <a:blip r:embed="rId3">
            <a:alphaModFix/>
          </a:blip>
          <a:srcRect/>
          <a:stretch/>
        </p:blipFill>
        <p:spPr>
          <a:xfrm>
            <a:off x="7138138" y="2945111"/>
            <a:ext cx="1626392" cy="1602910"/>
          </a:xfrm>
          <a:prstGeom prst="ellipse">
            <a:avLst/>
          </a:prstGeom>
          <a:noFill/>
          <a:ln w="38100" cap="rnd" cmpd="sng">
            <a:solidFill>
              <a:srgbClr val="FFB25F"/>
            </a:solidFill>
            <a:prstDash val="solid"/>
            <a:round/>
            <a:headEnd type="none" w="sm" len="sm"/>
            <a:tailEnd type="none" w="sm" len="sm"/>
          </a:ln>
        </p:spPr>
      </p:pic>
      <p:pic>
        <p:nvPicPr>
          <p:cNvPr id="96" name="Google Shape;96;p4" descr="C:\Users\i714613\Desktop\Photos\Screen Shot 2018-09-24 at 2.07.32 PM.png"/>
          <p:cNvPicPr preferRelativeResize="0"/>
          <p:nvPr/>
        </p:nvPicPr>
        <p:blipFill rotWithShape="1">
          <a:blip r:embed="rId4">
            <a:alphaModFix/>
          </a:blip>
          <a:srcRect/>
          <a:stretch/>
        </p:blipFill>
        <p:spPr>
          <a:xfrm>
            <a:off x="2571539" y="2951401"/>
            <a:ext cx="1582738" cy="1596620"/>
          </a:xfrm>
          <a:prstGeom prst="ellipse">
            <a:avLst/>
          </a:prstGeom>
          <a:noFill/>
          <a:ln w="38100" cap="rnd" cmpd="sng">
            <a:solidFill>
              <a:srgbClr val="FFB25F"/>
            </a:solidFill>
            <a:prstDash val="solid"/>
            <a:round/>
            <a:headEnd type="none" w="sm" len="sm"/>
            <a:tailEnd type="none" w="sm" len="sm"/>
          </a:ln>
        </p:spPr>
      </p:pic>
      <p:pic>
        <p:nvPicPr>
          <p:cNvPr id="97" name="Google Shape;97;p4" descr="C:\Users\i714613\Desktop\Photos\GettyImages-920513450small.jpg"/>
          <p:cNvPicPr preferRelativeResize="0"/>
          <p:nvPr/>
        </p:nvPicPr>
        <p:blipFill rotWithShape="1">
          <a:blip r:embed="rId5">
            <a:alphaModFix/>
          </a:blip>
          <a:srcRect/>
          <a:stretch/>
        </p:blipFill>
        <p:spPr>
          <a:xfrm>
            <a:off x="314325" y="2944646"/>
            <a:ext cx="1616075" cy="1603375"/>
          </a:xfrm>
          <a:prstGeom prst="ellipse">
            <a:avLst/>
          </a:prstGeom>
          <a:noFill/>
          <a:ln w="38100" cap="rnd" cmpd="sng">
            <a:solidFill>
              <a:srgbClr val="FFB25F"/>
            </a:solidFill>
            <a:prstDash val="solid"/>
            <a:round/>
            <a:headEnd type="none" w="sm" len="sm"/>
            <a:tailEnd type="none" w="sm" len="sm"/>
          </a:ln>
        </p:spPr>
      </p:pic>
      <p:pic>
        <p:nvPicPr>
          <p:cNvPr id="98" name="Google Shape;98;p4" descr="C:\Users\i714613\Desktop\Photos\GettyImages-726777043small.jpg"/>
          <p:cNvPicPr preferRelativeResize="0"/>
          <p:nvPr/>
        </p:nvPicPr>
        <p:blipFill rotWithShape="1">
          <a:blip r:embed="rId6">
            <a:alphaModFix/>
          </a:blip>
          <a:srcRect/>
          <a:stretch/>
        </p:blipFill>
        <p:spPr>
          <a:xfrm>
            <a:off x="4861983" y="2951401"/>
            <a:ext cx="1604059" cy="1596620"/>
          </a:xfrm>
          <a:prstGeom prst="ellipse">
            <a:avLst/>
          </a:prstGeom>
          <a:noFill/>
          <a:ln w="38100" cap="rnd" cmpd="sng">
            <a:solidFill>
              <a:srgbClr val="FFB25F"/>
            </a:solidFill>
            <a:prstDash val="solid"/>
            <a:round/>
            <a:headEnd type="none" w="sm" len="sm"/>
            <a:tailEnd type="none" w="sm" len="sm"/>
          </a:ln>
        </p:spPr>
      </p:pic>
      <p:sp>
        <p:nvSpPr>
          <p:cNvPr id="99" name="Google Shape;99;p4"/>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Existen diferentes tipos de discapacidad</a:t>
            </a:r>
            <a:endParaRPr/>
          </a:p>
        </p:txBody>
      </p:sp>
      <p:sp>
        <p:nvSpPr>
          <p:cNvPr id="100" name="Google Shape;100;p4"/>
          <p:cNvSpPr/>
          <p:nvPr/>
        </p:nvSpPr>
        <p:spPr>
          <a:xfrm>
            <a:off x="393700" y="924400"/>
            <a:ext cx="1910100" cy="199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800"/>
              <a:buFont typeface="Arial"/>
              <a:buNone/>
            </a:pPr>
            <a:r>
              <a:rPr lang="en-US" sz="1800" b="1" i="0" u="none" strike="noStrike" cap="none">
                <a:solidFill>
                  <a:srgbClr val="595959"/>
                </a:solidFill>
                <a:latin typeface="Arial"/>
                <a:ea typeface="Arial"/>
                <a:cs typeface="Arial"/>
                <a:sym typeface="Arial"/>
              </a:rPr>
              <a:t>Congénito</a:t>
            </a:r>
            <a:br>
              <a:rPr lang="en-US" sz="1800" b="1" i="0" u="none" strike="noStrike" cap="none">
                <a:solidFill>
                  <a:srgbClr val="595959"/>
                </a:solidFill>
                <a:latin typeface="Arial"/>
                <a:ea typeface="Arial"/>
                <a:cs typeface="Arial"/>
                <a:sym typeface="Arial"/>
              </a:rPr>
            </a:br>
            <a:r>
              <a:rPr lang="en-US" sz="1800" b="1" i="0" u="none" strike="noStrike" cap="none">
                <a:solidFill>
                  <a:srgbClr val="595959"/>
                </a:solidFill>
                <a:latin typeface="Arial"/>
                <a:ea typeface="Arial"/>
                <a:cs typeface="Arial"/>
                <a:sym typeface="Arial"/>
              </a:rPr>
              <a:t>trastorno</a:t>
            </a:r>
            <a:endParaRPr/>
          </a:p>
          <a:p>
            <a:pPr marL="228600" marR="0" lvl="0" indent="-215900" algn="l" rtl="0">
              <a:lnSpc>
                <a:spcPct val="100000"/>
              </a:lnSpc>
              <a:spcBef>
                <a:spcPts val="1200"/>
              </a:spcBef>
              <a:spcAft>
                <a:spcPts val="0"/>
              </a:spcAft>
              <a:buClr>
                <a:srgbClr val="595959"/>
              </a:buClr>
              <a:buSzPts val="1400"/>
              <a:buFont typeface="Arial"/>
              <a:buChar char="•"/>
            </a:pPr>
            <a:r>
              <a:rPr lang="en-US" b="0" i="0" u="none" strike="noStrike" cap="none">
                <a:solidFill>
                  <a:srgbClr val="595959"/>
                </a:solidFill>
                <a:latin typeface="Arial"/>
                <a:ea typeface="Arial"/>
                <a:cs typeface="Arial"/>
                <a:sym typeface="Arial"/>
              </a:rPr>
              <a:t>Síndrome de Down</a:t>
            </a:r>
            <a:endParaRPr sz="1200"/>
          </a:p>
          <a:p>
            <a:pPr marL="228600" marR="0" lvl="0" indent="-215900" algn="l" rtl="0">
              <a:lnSpc>
                <a:spcPct val="100000"/>
              </a:lnSpc>
              <a:spcBef>
                <a:spcPts val="600"/>
              </a:spcBef>
              <a:spcAft>
                <a:spcPts val="0"/>
              </a:spcAft>
              <a:buClr>
                <a:srgbClr val="595959"/>
              </a:buClr>
              <a:buSzPts val="1400"/>
              <a:buFont typeface="Arial"/>
              <a:buChar char="•"/>
            </a:pPr>
            <a:r>
              <a:rPr lang="en-US" b="0" i="0" u="none" strike="noStrike" cap="none">
                <a:solidFill>
                  <a:srgbClr val="595959"/>
                </a:solidFill>
                <a:latin typeface="Arial"/>
                <a:ea typeface="Arial"/>
                <a:cs typeface="Arial"/>
                <a:sym typeface="Arial"/>
              </a:rPr>
              <a:t>Autismo</a:t>
            </a:r>
            <a:endParaRPr sz="1200"/>
          </a:p>
          <a:p>
            <a:pPr marL="228600" marR="0" lvl="0" indent="-215900" algn="l" rtl="0">
              <a:lnSpc>
                <a:spcPct val="100000"/>
              </a:lnSpc>
              <a:spcBef>
                <a:spcPts val="600"/>
              </a:spcBef>
              <a:spcAft>
                <a:spcPts val="0"/>
              </a:spcAft>
              <a:buClr>
                <a:srgbClr val="595959"/>
              </a:buClr>
              <a:buSzPts val="1400"/>
              <a:buFont typeface="Arial"/>
              <a:buChar char="•"/>
            </a:pPr>
            <a:r>
              <a:rPr lang="en-US" b="0" i="0" u="none" strike="noStrike" cap="none">
                <a:solidFill>
                  <a:srgbClr val="595959"/>
                </a:solidFill>
                <a:latin typeface="Arial"/>
                <a:ea typeface="Arial"/>
                <a:cs typeface="Arial"/>
                <a:sym typeface="Arial"/>
              </a:rPr>
              <a:t>Parálisis cerebral</a:t>
            </a:r>
            <a:endParaRPr sz="1200"/>
          </a:p>
        </p:txBody>
      </p:sp>
      <p:sp>
        <p:nvSpPr>
          <p:cNvPr id="101" name="Google Shape;101;p4"/>
          <p:cNvSpPr/>
          <p:nvPr/>
        </p:nvSpPr>
        <p:spPr>
          <a:xfrm>
            <a:off x="2457975" y="924350"/>
            <a:ext cx="2228400" cy="199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800"/>
              <a:buFont typeface="Arial"/>
              <a:buNone/>
            </a:pPr>
            <a:r>
              <a:rPr lang="en-US" sz="1800" b="1" i="0" u="none" strike="noStrike" cap="none">
                <a:solidFill>
                  <a:srgbClr val="595959"/>
                </a:solidFill>
                <a:latin typeface="Arial"/>
                <a:ea typeface="Arial"/>
                <a:cs typeface="Arial"/>
                <a:sym typeface="Arial"/>
              </a:rPr>
              <a:t>Debilitante</a:t>
            </a:r>
            <a:br>
              <a:rPr lang="en-US" sz="1800" b="1" i="0" u="none" strike="noStrike" cap="none">
                <a:solidFill>
                  <a:srgbClr val="595959"/>
                </a:solidFill>
                <a:latin typeface="Arial"/>
                <a:ea typeface="Arial"/>
                <a:cs typeface="Arial"/>
                <a:sym typeface="Arial"/>
              </a:rPr>
            </a:br>
            <a:r>
              <a:rPr lang="en-US" sz="1800" b="1" i="0" u="none" strike="noStrike" cap="none">
                <a:solidFill>
                  <a:srgbClr val="595959"/>
                </a:solidFill>
                <a:latin typeface="Arial"/>
                <a:ea typeface="Arial"/>
                <a:cs typeface="Arial"/>
                <a:sym typeface="Arial"/>
              </a:rPr>
              <a:t>enfermedad</a:t>
            </a:r>
            <a:endParaRPr/>
          </a:p>
          <a:p>
            <a:pPr marL="228600" marR="0" lvl="0" indent="-228600" algn="l" rtl="0">
              <a:lnSpc>
                <a:spcPct val="100000"/>
              </a:lnSpc>
              <a:spcBef>
                <a:spcPts val="12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Esclerosis múltiple</a:t>
            </a:r>
            <a:endParaRPr/>
          </a:p>
          <a:p>
            <a:pPr marL="228600" marR="0" lvl="0" indent="-228600" algn="l" rtl="0">
              <a:lnSpc>
                <a:spcPct val="100000"/>
              </a:lnSpc>
              <a:spcBef>
                <a:spcPts val="6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Distrofia muscular</a:t>
            </a:r>
            <a:endParaRPr/>
          </a:p>
          <a:p>
            <a:pPr marL="228600" marR="0" lvl="0" indent="-228600" algn="l" rtl="0">
              <a:lnSpc>
                <a:spcPct val="100000"/>
              </a:lnSpc>
              <a:spcBef>
                <a:spcPts val="6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Salud mental</a:t>
            </a:r>
            <a:endParaRPr/>
          </a:p>
        </p:txBody>
      </p:sp>
      <p:sp>
        <p:nvSpPr>
          <p:cNvPr id="102" name="Google Shape;102;p4"/>
          <p:cNvSpPr/>
          <p:nvPr/>
        </p:nvSpPr>
        <p:spPr>
          <a:xfrm>
            <a:off x="4817275" y="924250"/>
            <a:ext cx="1881000" cy="199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800"/>
              <a:buFont typeface="Arial"/>
              <a:buNone/>
            </a:pPr>
            <a:r>
              <a:rPr lang="en-US" sz="1800" b="1" i="0" u="none" strike="noStrike" cap="none">
                <a:solidFill>
                  <a:srgbClr val="595959"/>
                </a:solidFill>
                <a:latin typeface="Arial"/>
                <a:ea typeface="Arial"/>
                <a:cs typeface="Arial"/>
                <a:sym typeface="Arial"/>
              </a:rPr>
              <a:t>Catástrofe</a:t>
            </a:r>
            <a:br>
              <a:rPr lang="en-US" sz="1800" b="1" i="0" u="none" strike="noStrike" cap="none">
                <a:solidFill>
                  <a:srgbClr val="595959"/>
                </a:solidFill>
                <a:latin typeface="Arial"/>
                <a:ea typeface="Arial"/>
                <a:cs typeface="Arial"/>
                <a:sym typeface="Arial"/>
              </a:rPr>
            </a:br>
            <a:r>
              <a:rPr lang="en-US" sz="1800" b="1" i="0" u="none" strike="noStrike" cap="none">
                <a:solidFill>
                  <a:srgbClr val="595959"/>
                </a:solidFill>
                <a:latin typeface="Arial"/>
                <a:ea typeface="Arial"/>
                <a:cs typeface="Arial"/>
                <a:sym typeface="Arial"/>
              </a:rPr>
              <a:t>evento</a:t>
            </a:r>
            <a:endParaRPr/>
          </a:p>
          <a:p>
            <a:pPr marL="228600" marR="0" lvl="0" indent="-228600" algn="l" rtl="0">
              <a:lnSpc>
                <a:spcPct val="100000"/>
              </a:lnSpc>
              <a:spcBef>
                <a:spcPts val="12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Ictus</a:t>
            </a:r>
            <a:endParaRPr/>
          </a:p>
          <a:p>
            <a:pPr marL="228600" marR="0" lvl="0" indent="-228600" algn="l" rtl="0">
              <a:lnSpc>
                <a:spcPct val="100000"/>
              </a:lnSpc>
              <a:spcBef>
                <a:spcPts val="6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Infartos de miocardio</a:t>
            </a:r>
            <a:endParaRPr/>
          </a:p>
          <a:p>
            <a:pPr marL="228600" marR="0" lvl="0" indent="-228600" algn="l" rtl="0">
              <a:lnSpc>
                <a:spcPct val="100000"/>
              </a:lnSpc>
              <a:spcBef>
                <a:spcPts val="6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Relacionados con el servicio</a:t>
            </a:r>
            <a:endParaRPr/>
          </a:p>
        </p:txBody>
      </p:sp>
      <p:sp>
        <p:nvSpPr>
          <p:cNvPr id="103" name="Google Shape;103;p4"/>
          <p:cNvSpPr/>
          <p:nvPr/>
        </p:nvSpPr>
        <p:spPr>
          <a:xfrm>
            <a:off x="6776625" y="924351"/>
            <a:ext cx="2367300" cy="199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800"/>
              <a:buFont typeface="Arial"/>
              <a:buNone/>
            </a:pPr>
            <a:r>
              <a:rPr lang="en-US" sz="1800" b="1" i="0" u="none" strike="noStrike" cap="none">
                <a:solidFill>
                  <a:srgbClr val="595959"/>
                </a:solidFill>
                <a:latin typeface="Arial"/>
                <a:ea typeface="Arial"/>
                <a:cs typeface="Arial"/>
                <a:sym typeface="Arial"/>
              </a:rPr>
              <a:t>Envejecimiento</a:t>
            </a:r>
            <a:br>
              <a:rPr lang="en-US" sz="1800" b="1" i="0" u="none" strike="noStrike" cap="none">
                <a:solidFill>
                  <a:srgbClr val="595959"/>
                </a:solidFill>
                <a:latin typeface="Arial"/>
                <a:ea typeface="Arial"/>
                <a:cs typeface="Arial"/>
                <a:sym typeface="Arial"/>
              </a:rPr>
            </a:br>
            <a:r>
              <a:rPr lang="en-US" sz="1800" b="1" i="0" u="none" strike="noStrike" cap="none">
                <a:solidFill>
                  <a:srgbClr val="595959"/>
                </a:solidFill>
                <a:latin typeface="Arial"/>
                <a:ea typeface="Arial"/>
                <a:cs typeface="Arial"/>
                <a:sym typeface="Arial"/>
              </a:rPr>
              <a:t>población</a:t>
            </a:r>
            <a:endParaRPr/>
          </a:p>
          <a:p>
            <a:pPr marL="228600" marR="0" lvl="0" indent="-228600" algn="l" rtl="0">
              <a:lnSpc>
                <a:spcPct val="100000"/>
              </a:lnSpc>
              <a:spcBef>
                <a:spcPts val="12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Alzheimer</a:t>
            </a:r>
            <a:endParaRPr/>
          </a:p>
          <a:p>
            <a:pPr marL="228600" marR="0" lvl="0" indent="-228600" algn="l" rtl="0">
              <a:lnSpc>
                <a:spcPct val="100000"/>
              </a:lnSpc>
              <a:spcBef>
                <a:spcPts val="6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Enfermedad de Parkinson </a:t>
            </a:r>
            <a:endParaRPr/>
          </a:p>
          <a:p>
            <a:pPr marL="228600" marR="0" lvl="0" indent="-228600" algn="l" rtl="0">
              <a:lnSpc>
                <a:spcPct val="100000"/>
              </a:lnSpc>
              <a:spcBef>
                <a:spcPts val="600"/>
              </a:spcBef>
              <a:spcAft>
                <a:spcPts val="0"/>
              </a:spcAft>
              <a:buClr>
                <a:srgbClr val="595959"/>
              </a:buClr>
              <a:buSzPts val="1600"/>
              <a:buFont typeface="Arial"/>
              <a:buChar char="•"/>
            </a:pPr>
            <a:r>
              <a:rPr lang="en-US" sz="1600">
                <a:solidFill>
                  <a:srgbClr val="595959"/>
                </a:solidFill>
                <a:latin typeface="Arial"/>
                <a:ea typeface="Arial"/>
                <a:cs typeface="Arial"/>
                <a:sym typeface="Arial"/>
              </a:rPr>
              <a:t>Movilidad</a:t>
            </a:r>
            <a:endParaRPr sz="1600" b="0" i="0" u="none" strike="noStrike" cap="none">
              <a:solidFill>
                <a:srgbClr val="595959"/>
              </a:solidFill>
              <a:latin typeface="Arial"/>
              <a:ea typeface="Arial"/>
              <a:cs typeface="Arial"/>
              <a:sym typeface="Arial"/>
            </a:endParaRPr>
          </a:p>
        </p:txBody>
      </p:sp>
      <p:sp>
        <p:nvSpPr>
          <p:cNvPr id="104" name="Google Shape;104;p4"/>
          <p:cNvSpPr txBox="1"/>
          <p:nvPr/>
        </p:nvSpPr>
        <p:spPr>
          <a:xfrm>
            <a:off x="8479573" y="6373813"/>
            <a:ext cx="284957" cy="41751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5B5B5B"/>
              </a:solidFill>
              <a:latin typeface="Arial"/>
              <a:ea typeface="Arial"/>
              <a:cs typeface="Arial"/>
              <a:sym typeface="Arial"/>
            </a:endParaRPr>
          </a:p>
        </p:txBody>
      </p:sp>
      <p:sp>
        <p:nvSpPr>
          <p:cNvPr id="105" name="Google Shape;105;p4"/>
          <p:cNvSpPr/>
          <p:nvPr/>
        </p:nvSpPr>
        <p:spPr>
          <a:xfrm>
            <a:off x="6776628" y="4697793"/>
            <a:ext cx="1954426" cy="1154162"/>
          </a:xfrm>
          <a:prstGeom prst="rect">
            <a:avLst/>
          </a:prstGeom>
          <a:noFill/>
          <a:ln>
            <a:noFill/>
          </a:ln>
        </p:spPr>
        <p:txBody>
          <a:bodyPr spcFirstLastPara="1" wrap="square" lIns="91425" tIns="45700" rIns="91425" bIns="45700" anchor="t" anchorCtr="0">
            <a:spAutoFit/>
          </a:bodyPr>
          <a:lstStyle/>
          <a:p>
            <a:pPr marL="228600" marR="0" lvl="0" indent="-215900" algn="l" rtl="0">
              <a:lnSpc>
                <a:spcPct val="100000"/>
              </a:lnSpc>
              <a:spcBef>
                <a:spcPts val="0"/>
              </a:spcBef>
              <a:spcAft>
                <a:spcPts val="0"/>
              </a:spcAft>
              <a:buClr>
                <a:srgbClr val="595959"/>
              </a:buClr>
              <a:buSzPts val="1400"/>
              <a:buFont typeface="Arial"/>
              <a:buChar char="•"/>
            </a:pPr>
            <a:r>
              <a:rPr lang="en-US" b="0" i="0" u="none" strike="noStrike" cap="none">
                <a:solidFill>
                  <a:srgbClr val="595959"/>
                </a:solidFill>
                <a:latin typeface="Arial"/>
                <a:ea typeface="Arial"/>
                <a:cs typeface="Arial"/>
                <a:sym typeface="Arial"/>
              </a:rPr>
              <a:t>Familia y amigos</a:t>
            </a:r>
            <a:endParaRPr sz="1200"/>
          </a:p>
          <a:p>
            <a:pPr marL="228600" marR="0" lvl="0" indent="-215900" algn="l" rtl="0">
              <a:lnSpc>
                <a:spcPct val="100000"/>
              </a:lnSpc>
              <a:spcBef>
                <a:spcPts val="300"/>
              </a:spcBef>
              <a:spcAft>
                <a:spcPts val="0"/>
              </a:spcAft>
              <a:buClr>
                <a:srgbClr val="595959"/>
              </a:buClr>
              <a:buSzPts val="1400"/>
              <a:buFont typeface="Arial"/>
              <a:buChar char="•"/>
            </a:pPr>
            <a:r>
              <a:rPr lang="en-US" b="0" i="0" u="none" strike="noStrike" cap="none">
                <a:solidFill>
                  <a:srgbClr val="595959"/>
                </a:solidFill>
                <a:latin typeface="Arial"/>
                <a:ea typeface="Arial"/>
                <a:cs typeface="Arial"/>
                <a:sym typeface="Arial"/>
              </a:rPr>
              <a:t>A tiempo completo o parcial</a:t>
            </a:r>
            <a:endParaRPr sz="1200"/>
          </a:p>
          <a:p>
            <a:pPr marL="228600" marR="0" lvl="0" indent="-215900" algn="l" rtl="0">
              <a:lnSpc>
                <a:spcPct val="100000"/>
              </a:lnSpc>
              <a:spcBef>
                <a:spcPts val="300"/>
              </a:spcBef>
              <a:spcAft>
                <a:spcPts val="0"/>
              </a:spcAft>
              <a:buClr>
                <a:srgbClr val="595959"/>
              </a:buClr>
              <a:buSzPts val="1400"/>
              <a:buFont typeface="Arial"/>
              <a:buChar char="•"/>
            </a:pPr>
            <a:r>
              <a:rPr lang="en-US" b="0" i="0" u="none" strike="noStrike" cap="none">
                <a:solidFill>
                  <a:srgbClr val="595959"/>
                </a:solidFill>
                <a:latin typeface="Arial"/>
                <a:ea typeface="Arial"/>
                <a:cs typeface="Arial"/>
                <a:sym typeface="Arial"/>
              </a:rPr>
              <a:t>Apoyo emocional y financiero</a:t>
            </a:r>
            <a:endParaRPr sz="1200"/>
          </a:p>
        </p:txBody>
      </p:sp>
      <p:sp>
        <p:nvSpPr>
          <p:cNvPr id="106" name="Google Shape;106;p4"/>
          <p:cNvSpPr txBox="1"/>
          <p:nvPr/>
        </p:nvSpPr>
        <p:spPr>
          <a:xfrm>
            <a:off x="431114" y="5017276"/>
            <a:ext cx="314329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58000"/>
              </a:buClr>
              <a:buSzPts val="1800"/>
              <a:buFont typeface="Arial"/>
              <a:buNone/>
            </a:pPr>
            <a:r>
              <a:rPr lang="en-US" sz="1800" b="0" i="1" u="none" strike="noStrike" cap="none">
                <a:solidFill>
                  <a:srgbClr val="F58000"/>
                </a:solidFill>
                <a:latin typeface="Arial"/>
                <a:ea typeface="Arial"/>
                <a:cs typeface="Arial"/>
                <a:sym typeface="Arial"/>
              </a:rPr>
              <a:t>El aumento de la esperanza de vida de los cuidadores y receptores puede prolongar la prestación de cuidados</a:t>
            </a:r>
            <a:endParaRPr/>
          </a:p>
        </p:txBody>
      </p:sp>
      <p:sp>
        <p:nvSpPr>
          <p:cNvPr id="107" name="Google Shape;107;p4"/>
          <p:cNvSpPr/>
          <p:nvPr/>
        </p:nvSpPr>
        <p:spPr>
          <a:xfrm rot="10800000">
            <a:off x="4317999" y="4604828"/>
            <a:ext cx="499269" cy="430405"/>
          </a:xfrm>
          <a:prstGeom prst="triangle">
            <a:avLst>
              <a:gd name="adj" fmla="val 50000"/>
            </a:avLst>
          </a:prstGeom>
          <a:solidFill>
            <a:schemeClr val="dk2"/>
          </a:solidFill>
          <a:ln w="9525" cap="flat" cmpd="sng">
            <a:solidFill>
              <a:srgbClr val="F47D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08" name="Google Shape;108;p4"/>
          <p:cNvCxnSpPr/>
          <p:nvPr/>
        </p:nvCxnSpPr>
        <p:spPr>
          <a:xfrm>
            <a:off x="0" y="4642929"/>
            <a:ext cx="9144000" cy="0"/>
          </a:xfrm>
          <a:prstGeom prst="straightConnector1">
            <a:avLst/>
          </a:prstGeom>
          <a:noFill/>
          <a:ln w="57150" cap="flat" cmpd="sng">
            <a:solidFill>
              <a:schemeClr val="accent1"/>
            </a:solidFill>
            <a:prstDash val="solid"/>
            <a:round/>
            <a:headEnd type="none" w="sm" len="sm"/>
            <a:tailEnd type="none" w="sm" len="sm"/>
          </a:ln>
        </p:spPr>
      </p:cxnSp>
      <p:cxnSp>
        <p:nvCxnSpPr>
          <p:cNvPr id="109" name="Google Shape;109;p4"/>
          <p:cNvCxnSpPr/>
          <p:nvPr/>
        </p:nvCxnSpPr>
        <p:spPr>
          <a:xfrm>
            <a:off x="588296" y="1885950"/>
            <a:ext cx="1520825" cy="0"/>
          </a:xfrm>
          <a:prstGeom prst="straightConnector1">
            <a:avLst/>
          </a:prstGeom>
          <a:noFill/>
          <a:ln w="12700" cap="flat" cmpd="sng">
            <a:solidFill>
              <a:srgbClr val="BFBFBF"/>
            </a:solidFill>
            <a:prstDash val="dot"/>
            <a:round/>
            <a:headEnd type="none" w="sm" len="sm"/>
            <a:tailEnd type="none" w="sm" len="sm"/>
          </a:ln>
        </p:spPr>
      </p:cxnSp>
      <p:cxnSp>
        <p:nvCxnSpPr>
          <p:cNvPr id="110" name="Google Shape;110;p4"/>
          <p:cNvCxnSpPr/>
          <p:nvPr/>
        </p:nvCxnSpPr>
        <p:spPr>
          <a:xfrm>
            <a:off x="2811723" y="1885950"/>
            <a:ext cx="1520825" cy="0"/>
          </a:xfrm>
          <a:prstGeom prst="straightConnector1">
            <a:avLst/>
          </a:prstGeom>
          <a:noFill/>
          <a:ln w="12700" cap="flat" cmpd="sng">
            <a:solidFill>
              <a:srgbClr val="BFBFBF"/>
            </a:solidFill>
            <a:prstDash val="dot"/>
            <a:round/>
            <a:headEnd type="none" w="sm" len="sm"/>
            <a:tailEnd type="none" w="sm" len="sm"/>
          </a:ln>
        </p:spPr>
      </p:cxnSp>
      <p:cxnSp>
        <p:nvCxnSpPr>
          <p:cNvPr id="111" name="Google Shape;111;p4"/>
          <p:cNvCxnSpPr/>
          <p:nvPr/>
        </p:nvCxnSpPr>
        <p:spPr>
          <a:xfrm>
            <a:off x="4885647" y="1885950"/>
            <a:ext cx="1520825" cy="0"/>
          </a:xfrm>
          <a:prstGeom prst="straightConnector1">
            <a:avLst/>
          </a:prstGeom>
          <a:noFill/>
          <a:ln w="12700" cap="flat" cmpd="sng">
            <a:solidFill>
              <a:srgbClr val="BFBFBF"/>
            </a:solidFill>
            <a:prstDash val="dot"/>
            <a:round/>
            <a:headEnd type="none" w="sm" len="sm"/>
            <a:tailEnd type="none" w="sm" len="sm"/>
          </a:ln>
        </p:spPr>
      </p:cxnSp>
      <p:cxnSp>
        <p:nvCxnSpPr>
          <p:cNvPr id="112" name="Google Shape;112;p4"/>
          <p:cNvCxnSpPr/>
          <p:nvPr/>
        </p:nvCxnSpPr>
        <p:spPr>
          <a:xfrm>
            <a:off x="7131054" y="1885950"/>
            <a:ext cx="1520825" cy="0"/>
          </a:xfrm>
          <a:prstGeom prst="straightConnector1">
            <a:avLst/>
          </a:prstGeom>
          <a:noFill/>
          <a:ln w="12700" cap="flat" cmpd="sng">
            <a:solidFill>
              <a:srgbClr val="BFBFBF"/>
            </a:solidFill>
            <a:prstDash val="dot"/>
            <a:round/>
            <a:headEnd type="none" w="sm" len="sm"/>
            <a:tailEnd type="none" w="sm" len="sm"/>
          </a:ln>
        </p:spPr>
      </p:cxnSp>
      <p:grpSp>
        <p:nvGrpSpPr>
          <p:cNvPr id="113" name="Google Shape;113;p4"/>
          <p:cNvGrpSpPr/>
          <p:nvPr/>
        </p:nvGrpSpPr>
        <p:grpSpPr>
          <a:xfrm>
            <a:off x="3603934" y="5169329"/>
            <a:ext cx="2098520" cy="522287"/>
            <a:chOff x="3324816" y="5171897"/>
            <a:chExt cx="2377638" cy="522287"/>
          </a:xfrm>
        </p:grpSpPr>
        <p:sp>
          <p:nvSpPr>
            <p:cNvPr id="114" name="Google Shape;114;p4"/>
            <p:cNvSpPr/>
            <p:nvPr/>
          </p:nvSpPr>
          <p:spPr>
            <a:xfrm>
              <a:off x="3395877" y="5182299"/>
              <a:ext cx="2306577" cy="508895"/>
            </a:xfrm>
            <a:prstGeom prst="rect">
              <a:avLst/>
            </a:prstGeom>
            <a:solidFill>
              <a:schemeClr val="dk2"/>
            </a:solidFill>
            <a:ln w="9525" cap="flat" cmpd="sng">
              <a:solidFill>
                <a:srgbClr val="F47D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a:off x="3324816" y="5171897"/>
              <a:ext cx="2267606" cy="52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Arial"/>
                  <a:ea typeface="Arial"/>
                  <a:cs typeface="Arial"/>
                  <a:sym typeface="Arial"/>
                </a:rPr>
                <a:t>Cuidadores</a:t>
              </a:r>
              <a:endParaRPr sz="1400" b="0" i="0" u="none" strike="noStrike" cap="none">
                <a:solidFill>
                  <a:srgbClr val="FFFFFF"/>
                </a:solidFill>
                <a:latin typeface="Arial"/>
                <a:ea typeface="Arial"/>
                <a:cs typeface="Arial"/>
                <a:sym typeface="Arial"/>
              </a:endParaRPr>
            </a:p>
          </p:txBody>
        </p:sp>
      </p:grpSp>
      <p:sp>
        <p:nvSpPr>
          <p:cNvPr id="116" name="Google Shape;116;p4"/>
          <p:cNvSpPr/>
          <p:nvPr/>
        </p:nvSpPr>
        <p:spPr>
          <a:xfrm>
            <a:off x="393698" y="4999667"/>
            <a:ext cx="3191473" cy="944611"/>
          </a:xfrm>
          <a:prstGeom prst="rect">
            <a:avLst/>
          </a:prstGeom>
          <a:noFill/>
          <a:ln w="19050" cap="flat" cmpd="sng">
            <a:solidFill>
              <a:srgbClr val="FFCC9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7" name="Google Shape;117;p4" descr="C:\Users\i714613\Desktop\Photos\GettyImages-948481390small.jpg"/>
          <p:cNvPicPr preferRelativeResize="0"/>
          <p:nvPr/>
        </p:nvPicPr>
        <p:blipFill rotWithShape="1">
          <a:blip r:embed="rId7">
            <a:alphaModFix/>
          </a:blip>
          <a:srcRect/>
          <a:stretch/>
        </p:blipFill>
        <p:spPr>
          <a:xfrm>
            <a:off x="5624103" y="4855903"/>
            <a:ext cx="1152525" cy="1149138"/>
          </a:xfrm>
          <a:prstGeom prst="ellipse">
            <a:avLst/>
          </a:prstGeom>
          <a:noFill/>
          <a:ln w="28575" cap="rnd" cmpd="sng">
            <a:solidFill>
              <a:srgbClr val="FFCC95"/>
            </a:solidFill>
            <a:prstDash val="solid"/>
            <a:round/>
            <a:headEnd type="none" w="sm" len="sm"/>
            <a:tailEnd type="none" w="sm" len="sm"/>
          </a:ln>
        </p:spPr>
      </p:pic>
      <p:sp>
        <p:nvSpPr>
          <p:cNvPr id="118" name="Google Shape;118;p4"/>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31"/>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Planificar toda una vida de cuidados con una carta de intenciones</a:t>
            </a:r>
            <a:endParaRPr/>
          </a:p>
        </p:txBody>
      </p:sp>
      <p:sp>
        <p:nvSpPr>
          <p:cNvPr id="693" name="Google Shape;693;p31"/>
          <p:cNvSpPr/>
          <p:nvPr/>
        </p:nvSpPr>
        <p:spPr>
          <a:xfrm>
            <a:off x="393699" y="1238250"/>
            <a:ext cx="1864869"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Visión de futuro</a:t>
            </a:r>
            <a:endParaRPr/>
          </a:p>
        </p:txBody>
      </p:sp>
      <p:sp>
        <p:nvSpPr>
          <p:cNvPr id="694" name="Google Shape;694;p31"/>
          <p:cNvSpPr/>
          <p:nvPr/>
        </p:nvSpPr>
        <p:spPr>
          <a:xfrm>
            <a:off x="393699" y="2004060"/>
            <a:ext cx="1864869"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Horario diario y ocio</a:t>
            </a:r>
            <a:endParaRPr/>
          </a:p>
        </p:txBody>
      </p:sp>
      <p:sp>
        <p:nvSpPr>
          <p:cNvPr id="695" name="Google Shape;695;p31"/>
          <p:cNvSpPr/>
          <p:nvPr/>
        </p:nvSpPr>
        <p:spPr>
          <a:xfrm>
            <a:off x="393699" y="2769870"/>
            <a:ext cx="1864869"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Alimentación</a:t>
            </a:r>
            <a:endParaRPr/>
          </a:p>
        </p:txBody>
      </p:sp>
      <p:sp>
        <p:nvSpPr>
          <p:cNvPr id="696" name="Google Shape;696;p31"/>
          <p:cNvSpPr/>
          <p:nvPr/>
        </p:nvSpPr>
        <p:spPr>
          <a:xfrm>
            <a:off x="393699" y="3535680"/>
            <a:ext cx="1864869"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Medio ambiente</a:t>
            </a:r>
            <a:endParaRPr/>
          </a:p>
        </p:txBody>
      </p:sp>
      <p:sp>
        <p:nvSpPr>
          <p:cNvPr id="697" name="Google Shape;697;p31"/>
          <p:cNvSpPr/>
          <p:nvPr/>
        </p:nvSpPr>
        <p:spPr>
          <a:xfrm>
            <a:off x="393699" y="4301490"/>
            <a:ext cx="1864869"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Médico</a:t>
            </a:r>
            <a:endParaRPr/>
          </a:p>
        </p:txBody>
      </p:sp>
      <p:sp>
        <p:nvSpPr>
          <p:cNvPr id="698" name="Google Shape;698;p31"/>
          <p:cNvSpPr/>
          <p:nvPr/>
        </p:nvSpPr>
        <p:spPr>
          <a:xfrm>
            <a:off x="393699" y="5067300"/>
            <a:ext cx="1864869"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Financiero y jurídico</a:t>
            </a:r>
            <a:endParaRPr/>
          </a:p>
        </p:txBody>
      </p:sp>
      <p:sp>
        <p:nvSpPr>
          <p:cNvPr id="699" name="Google Shape;699;p31"/>
          <p:cNvSpPr/>
          <p:nvPr/>
        </p:nvSpPr>
        <p:spPr>
          <a:xfrm>
            <a:off x="2304287" y="1238250"/>
            <a:ext cx="6439281" cy="713232"/>
          </a:xfrm>
          <a:prstGeom prst="rect">
            <a:avLst/>
          </a:prstGeom>
          <a:solidFill>
            <a:srgbClr val="F2F2F2"/>
          </a:solidFill>
          <a:ln>
            <a:noFill/>
          </a:ln>
        </p:spPr>
        <p:txBody>
          <a:bodyPr spcFirstLastPara="1" wrap="square" lIns="93300" tIns="60925" rIns="93300" bIns="60925" anchor="ctr" anchorCtr="0">
            <a:noAutofit/>
          </a:bodyPr>
          <a:lstStyle/>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Pinte su visión del futuro de su ser querido para los cuidadores sucesores</a:t>
            </a:r>
            <a:endParaRPr/>
          </a:p>
        </p:txBody>
      </p:sp>
      <p:sp>
        <p:nvSpPr>
          <p:cNvPr id="700" name="Google Shape;700;p31"/>
          <p:cNvSpPr/>
          <p:nvPr/>
        </p:nvSpPr>
        <p:spPr>
          <a:xfrm>
            <a:off x="2304287" y="2004060"/>
            <a:ext cx="6439281" cy="713232"/>
          </a:xfrm>
          <a:prstGeom prst="rect">
            <a:avLst/>
          </a:prstGeom>
          <a:solidFill>
            <a:srgbClr val="F2F2F2"/>
          </a:solidFill>
          <a:ln>
            <a:noFill/>
          </a:ln>
        </p:spPr>
        <p:txBody>
          <a:bodyPr spcFirstLastPara="1" wrap="square" lIns="93300" tIns="60925" rIns="93300" bIns="60925" anchor="ctr" anchorCtr="0">
            <a:noAutofit/>
          </a:bodyPr>
          <a:lstStyle/>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Rutinas diarias</a:t>
            </a:r>
            <a:endParaRPr/>
          </a:p>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Comportamiento </a:t>
            </a:r>
            <a:endParaRPr/>
          </a:p>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Actividades recreativas</a:t>
            </a:r>
            <a:endParaRPr/>
          </a:p>
        </p:txBody>
      </p:sp>
      <p:sp>
        <p:nvSpPr>
          <p:cNvPr id="701" name="Google Shape;701;p31"/>
          <p:cNvSpPr/>
          <p:nvPr/>
        </p:nvSpPr>
        <p:spPr>
          <a:xfrm>
            <a:off x="2304287" y="2769870"/>
            <a:ext cx="6439281" cy="713232"/>
          </a:xfrm>
          <a:prstGeom prst="rect">
            <a:avLst/>
          </a:prstGeom>
          <a:solidFill>
            <a:srgbClr val="F2F2F2"/>
          </a:solidFill>
          <a:ln>
            <a:noFill/>
          </a:ln>
        </p:spPr>
        <p:txBody>
          <a:bodyPr spcFirstLastPara="1" wrap="square" lIns="93300" tIns="60925" rIns="93300" bIns="60925" anchor="ctr" anchorCtr="0">
            <a:noAutofit/>
          </a:bodyPr>
          <a:lstStyle/>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Alergias</a:t>
            </a:r>
            <a:endParaRPr/>
          </a:p>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Alimentos favoritos/menos favoritos</a:t>
            </a:r>
            <a:endParaRPr/>
          </a:p>
        </p:txBody>
      </p:sp>
      <p:sp>
        <p:nvSpPr>
          <p:cNvPr id="702" name="Google Shape;702;p31"/>
          <p:cNvSpPr/>
          <p:nvPr/>
        </p:nvSpPr>
        <p:spPr>
          <a:xfrm>
            <a:off x="2304287" y="3535680"/>
            <a:ext cx="6439281" cy="713232"/>
          </a:xfrm>
          <a:prstGeom prst="rect">
            <a:avLst/>
          </a:prstGeom>
          <a:solidFill>
            <a:srgbClr val="F2F2F2"/>
          </a:solidFill>
          <a:ln>
            <a:noFill/>
          </a:ln>
        </p:spPr>
        <p:txBody>
          <a:bodyPr spcFirstLastPara="1" wrap="square" lIns="93300" tIns="60925" rIns="93300" bIns="60925" anchor="ctr" anchorCtr="0">
            <a:noAutofit/>
          </a:bodyPr>
          <a:lstStyle/>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Residencial</a:t>
            </a:r>
            <a:endParaRPr/>
          </a:p>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Social</a:t>
            </a:r>
            <a:endParaRPr/>
          </a:p>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Religioso</a:t>
            </a:r>
            <a:endParaRPr/>
          </a:p>
        </p:txBody>
      </p:sp>
      <p:sp>
        <p:nvSpPr>
          <p:cNvPr id="703" name="Google Shape;703;p31"/>
          <p:cNvSpPr/>
          <p:nvPr/>
        </p:nvSpPr>
        <p:spPr>
          <a:xfrm>
            <a:off x="2304287" y="4301490"/>
            <a:ext cx="6439281" cy="713232"/>
          </a:xfrm>
          <a:prstGeom prst="rect">
            <a:avLst/>
          </a:prstGeom>
          <a:solidFill>
            <a:srgbClr val="F2F2F2"/>
          </a:solidFill>
          <a:ln>
            <a:noFill/>
          </a:ln>
        </p:spPr>
        <p:txBody>
          <a:bodyPr spcFirstLastPara="1" wrap="square" lIns="93300" tIns="60925" rIns="93300" bIns="60925" anchor="ctr" anchorCtr="0">
            <a:noAutofit/>
          </a:bodyPr>
          <a:lstStyle/>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Prescripciones</a:t>
            </a:r>
            <a:endParaRPr/>
          </a:p>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Proveedores</a:t>
            </a:r>
            <a:endParaRPr/>
          </a:p>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Registros</a:t>
            </a:r>
            <a:endParaRPr/>
          </a:p>
        </p:txBody>
      </p:sp>
      <p:sp>
        <p:nvSpPr>
          <p:cNvPr id="704" name="Google Shape;704;p31"/>
          <p:cNvSpPr/>
          <p:nvPr/>
        </p:nvSpPr>
        <p:spPr>
          <a:xfrm>
            <a:off x="2304287" y="5067300"/>
            <a:ext cx="6439281" cy="713232"/>
          </a:xfrm>
          <a:prstGeom prst="rect">
            <a:avLst/>
          </a:prstGeom>
          <a:solidFill>
            <a:srgbClr val="F2F2F2"/>
          </a:solidFill>
          <a:ln>
            <a:noFill/>
          </a:ln>
        </p:spPr>
        <p:txBody>
          <a:bodyPr spcFirstLastPara="1" wrap="square" lIns="93300" tIns="60925" rIns="93300" bIns="60925" anchor="ctr" anchorCtr="0">
            <a:noAutofit/>
          </a:bodyPr>
          <a:lstStyle/>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Prestaciones públicas</a:t>
            </a:r>
            <a:endParaRPr/>
          </a:p>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Contactos profesionales, localización de documentos</a:t>
            </a:r>
            <a:endParaRPr/>
          </a:p>
          <a:p>
            <a:pPr marL="228600" marR="0" lvl="0" indent="-228600" algn="l" rtl="0">
              <a:lnSpc>
                <a:spcPct val="90000"/>
              </a:lnSpc>
              <a:spcBef>
                <a:spcPts val="0"/>
              </a:spcBef>
              <a:spcAft>
                <a:spcPts val="0"/>
              </a:spcAft>
              <a:buClr>
                <a:srgbClr val="595959"/>
              </a:buClr>
              <a:buSzPts val="1600"/>
              <a:buFont typeface="Arial"/>
              <a:buChar char="•"/>
            </a:pPr>
            <a:r>
              <a:rPr lang="en-US" sz="1600">
                <a:solidFill>
                  <a:srgbClr val="595959"/>
                </a:solidFill>
                <a:latin typeface="Arial"/>
                <a:ea typeface="Arial"/>
                <a:cs typeface="Arial"/>
                <a:sym typeface="Arial"/>
              </a:rPr>
              <a:t>Habilidades y objetivos de gestión monetaria</a:t>
            </a:r>
            <a:endParaRPr/>
          </a:p>
        </p:txBody>
      </p:sp>
      <p:sp>
        <p:nvSpPr>
          <p:cNvPr id="705" name="Google Shape;705;p31"/>
          <p:cNvSpPr/>
          <p:nvPr/>
        </p:nvSpPr>
        <p:spPr>
          <a:xfrm>
            <a:off x="8716137" y="1238250"/>
            <a:ext cx="27432"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 </a:t>
            </a:r>
            <a:endParaRPr/>
          </a:p>
        </p:txBody>
      </p:sp>
      <p:sp>
        <p:nvSpPr>
          <p:cNvPr id="706" name="Google Shape;706;p31"/>
          <p:cNvSpPr/>
          <p:nvPr/>
        </p:nvSpPr>
        <p:spPr>
          <a:xfrm>
            <a:off x="8716137" y="2004060"/>
            <a:ext cx="27432"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 </a:t>
            </a:r>
            <a:endParaRPr/>
          </a:p>
        </p:txBody>
      </p:sp>
      <p:sp>
        <p:nvSpPr>
          <p:cNvPr id="707" name="Google Shape;707;p31"/>
          <p:cNvSpPr/>
          <p:nvPr/>
        </p:nvSpPr>
        <p:spPr>
          <a:xfrm>
            <a:off x="8716137" y="2769870"/>
            <a:ext cx="27432"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 </a:t>
            </a:r>
            <a:endParaRPr/>
          </a:p>
        </p:txBody>
      </p:sp>
      <p:sp>
        <p:nvSpPr>
          <p:cNvPr id="708" name="Google Shape;708;p31"/>
          <p:cNvSpPr/>
          <p:nvPr/>
        </p:nvSpPr>
        <p:spPr>
          <a:xfrm>
            <a:off x="8716137" y="3535680"/>
            <a:ext cx="27432"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 </a:t>
            </a:r>
            <a:endParaRPr/>
          </a:p>
        </p:txBody>
      </p:sp>
      <p:sp>
        <p:nvSpPr>
          <p:cNvPr id="709" name="Google Shape;709;p31"/>
          <p:cNvSpPr/>
          <p:nvPr/>
        </p:nvSpPr>
        <p:spPr>
          <a:xfrm>
            <a:off x="8716137" y="4301490"/>
            <a:ext cx="27432"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 </a:t>
            </a:r>
            <a:endParaRPr/>
          </a:p>
        </p:txBody>
      </p:sp>
      <p:sp>
        <p:nvSpPr>
          <p:cNvPr id="710" name="Google Shape;710;p31"/>
          <p:cNvSpPr/>
          <p:nvPr/>
        </p:nvSpPr>
        <p:spPr>
          <a:xfrm>
            <a:off x="8716137" y="5067300"/>
            <a:ext cx="27432" cy="713232"/>
          </a:xfrm>
          <a:prstGeom prst="rect">
            <a:avLst/>
          </a:prstGeom>
          <a:solidFill>
            <a:schemeClr val="accent3"/>
          </a:solidFill>
          <a:ln>
            <a:noFill/>
          </a:ln>
        </p:spPr>
        <p:txBody>
          <a:bodyPr spcFirstLastPara="1" wrap="square" lIns="93300" tIns="60925" rIns="93300" bIns="609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 </a:t>
            </a:r>
            <a:endParaRPr/>
          </a:p>
        </p:txBody>
      </p:sp>
      <p:sp>
        <p:nvSpPr>
          <p:cNvPr id="711" name="Google Shape;711;p31"/>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2"/>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rmAutofit/>
          </a:bodyPr>
          <a:lstStyle/>
          <a:p>
            <a:pPr marL="0" lvl="0" indent="0" algn="l" rtl="0">
              <a:lnSpc>
                <a:spcPct val="80000"/>
              </a:lnSpc>
              <a:spcBef>
                <a:spcPts val="0"/>
              </a:spcBef>
              <a:spcAft>
                <a:spcPts val="0"/>
              </a:spcAft>
              <a:buClr>
                <a:schemeClr val="accent3"/>
              </a:buClr>
              <a:buSzPts val="3400"/>
              <a:buFont typeface="Arial"/>
              <a:buNone/>
            </a:pPr>
            <a:r>
              <a:rPr lang="en-US"/>
              <a:t>Crear un equipo</a:t>
            </a:r>
            <a:endParaRPr/>
          </a:p>
        </p:txBody>
      </p:sp>
      <p:sp>
        <p:nvSpPr>
          <p:cNvPr id="718" name="Google Shape;718;p32"/>
          <p:cNvSpPr/>
          <p:nvPr/>
        </p:nvSpPr>
        <p:spPr>
          <a:xfrm>
            <a:off x="5091658" y="1251508"/>
            <a:ext cx="4052341" cy="452064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9" name="Google Shape;719;p32"/>
          <p:cNvGrpSpPr/>
          <p:nvPr/>
        </p:nvGrpSpPr>
        <p:grpSpPr>
          <a:xfrm>
            <a:off x="5227964" y="1437017"/>
            <a:ext cx="3501699" cy="521460"/>
            <a:chOff x="5227964" y="1462895"/>
            <a:chExt cx="3501699" cy="521460"/>
          </a:xfrm>
        </p:grpSpPr>
        <p:sp>
          <p:nvSpPr>
            <p:cNvPr id="720" name="Google Shape;720;p32"/>
            <p:cNvSpPr txBox="1"/>
            <p:nvPr/>
          </p:nvSpPr>
          <p:spPr>
            <a:xfrm>
              <a:off x="5788010" y="1462895"/>
              <a:ext cx="2941653" cy="521460"/>
            </a:xfrm>
            <a:prstGeom prst="rect">
              <a:avLst/>
            </a:prstGeom>
            <a:noFill/>
            <a:ln>
              <a:noFill/>
            </a:ln>
          </p:spPr>
          <p:txBody>
            <a:bodyPr spcFirstLastPara="1" wrap="square" lIns="0" tIns="0" rIns="91425" bIns="45700" anchor="t" anchorCtr="0">
              <a:noAutofit/>
            </a:bodyPr>
            <a:lstStyle/>
            <a:p>
              <a:pPr marL="0" marR="0" lvl="0" indent="0" algn="l" rtl="0">
                <a:spcBef>
                  <a:spcPts val="0"/>
                </a:spcBef>
                <a:spcAft>
                  <a:spcPts val="0"/>
                </a:spcAft>
                <a:buClr>
                  <a:srgbClr val="595959"/>
                </a:buClr>
                <a:buSzPts val="1800"/>
                <a:buFont typeface="Noto Sans Symbols"/>
                <a:buNone/>
              </a:pPr>
              <a:r>
                <a:rPr lang="en-US" sz="1700">
                  <a:solidFill>
                    <a:srgbClr val="595959"/>
                  </a:solidFill>
                  <a:latin typeface="Arial"/>
                  <a:ea typeface="Arial"/>
                  <a:cs typeface="Arial"/>
                  <a:sym typeface="Arial"/>
                </a:rPr>
                <a:t>La atención se centra principalmente en la persona con necesidades especiales.</a:t>
              </a:r>
              <a:endParaRPr sz="1300"/>
            </a:p>
          </p:txBody>
        </p:sp>
        <p:sp>
          <p:nvSpPr>
            <p:cNvPr id="721" name="Google Shape;721;p32"/>
            <p:cNvSpPr/>
            <p:nvPr/>
          </p:nvSpPr>
          <p:spPr>
            <a:xfrm>
              <a:off x="5227964" y="1511858"/>
              <a:ext cx="418485" cy="42353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Arial"/>
                  <a:ea typeface="Arial"/>
                  <a:cs typeface="Arial"/>
                  <a:sym typeface="Arial"/>
                </a:rPr>
                <a:t>1</a:t>
              </a:r>
              <a:endParaRPr/>
            </a:p>
          </p:txBody>
        </p:sp>
      </p:grpSp>
      <p:grpSp>
        <p:nvGrpSpPr>
          <p:cNvPr id="722" name="Google Shape;722;p32"/>
          <p:cNvGrpSpPr/>
          <p:nvPr/>
        </p:nvGrpSpPr>
        <p:grpSpPr>
          <a:xfrm>
            <a:off x="5227964" y="2344514"/>
            <a:ext cx="3501699" cy="1200329"/>
            <a:chOff x="5227964" y="2264052"/>
            <a:chExt cx="3501699" cy="1200329"/>
          </a:xfrm>
        </p:grpSpPr>
        <p:sp>
          <p:nvSpPr>
            <p:cNvPr id="723" name="Google Shape;723;p32"/>
            <p:cNvSpPr/>
            <p:nvPr/>
          </p:nvSpPr>
          <p:spPr>
            <a:xfrm>
              <a:off x="5227964" y="2320228"/>
              <a:ext cx="418485" cy="42768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Arial"/>
                  <a:ea typeface="Arial"/>
                  <a:cs typeface="Arial"/>
                  <a:sym typeface="Arial"/>
                </a:rPr>
                <a:t>2</a:t>
              </a:r>
              <a:endParaRPr/>
            </a:p>
          </p:txBody>
        </p:sp>
        <p:sp>
          <p:nvSpPr>
            <p:cNvPr id="724" name="Google Shape;724;p32"/>
            <p:cNvSpPr/>
            <p:nvPr/>
          </p:nvSpPr>
          <p:spPr>
            <a:xfrm>
              <a:off x="5788011" y="2264052"/>
              <a:ext cx="294165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Desarrolla un plan de atención vital que permite a esa persona obtener la </a:t>
              </a:r>
              <a:r>
                <a:rPr lang="en-US" sz="1800" b="1">
                  <a:solidFill>
                    <a:schemeClr val="accent3"/>
                  </a:solidFill>
                  <a:latin typeface="Arial"/>
                  <a:ea typeface="Arial"/>
                  <a:cs typeface="Arial"/>
                  <a:sym typeface="Arial"/>
                </a:rPr>
                <a:t>MEJOR </a:t>
              </a:r>
              <a:r>
                <a:rPr lang="en-US" sz="1800">
                  <a:solidFill>
                    <a:srgbClr val="595959"/>
                  </a:solidFill>
                  <a:latin typeface="Arial"/>
                  <a:ea typeface="Arial"/>
                  <a:cs typeface="Arial"/>
                  <a:sym typeface="Arial"/>
                </a:rPr>
                <a:t>calidad de vida en </a:t>
              </a:r>
              <a:r>
                <a:rPr lang="en-US" sz="1800" b="1">
                  <a:solidFill>
                    <a:schemeClr val="accent3"/>
                  </a:solidFill>
                  <a:latin typeface="Arial"/>
                  <a:ea typeface="Arial"/>
                  <a:cs typeface="Arial"/>
                  <a:sym typeface="Arial"/>
                </a:rPr>
                <a:t>TODAS las </a:t>
              </a:r>
              <a:r>
                <a:rPr lang="en-US" sz="1800">
                  <a:solidFill>
                    <a:srgbClr val="595959"/>
                  </a:solidFill>
                  <a:latin typeface="Arial"/>
                  <a:ea typeface="Arial"/>
                  <a:cs typeface="Arial"/>
                  <a:sym typeface="Arial"/>
                </a:rPr>
                <a:t>etapas de la vida.</a:t>
              </a:r>
              <a:endParaRPr/>
            </a:p>
          </p:txBody>
        </p:sp>
      </p:grpSp>
      <p:grpSp>
        <p:nvGrpSpPr>
          <p:cNvPr id="725" name="Google Shape;725;p32"/>
          <p:cNvGrpSpPr/>
          <p:nvPr/>
        </p:nvGrpSpPr>
        <p:grpSpPr>
          <a:xfrm>
            <a:off x="5227964" y="3930880"/>
            <a:ext cx="3501696" cy="1200329"/>
            <a:chOff x="5227964" y="3094118"/>
            <a:chExt cx="3501696" cy="1200329"/>
          </a:xfrm>
        </p:grpSpPr>
        <p:sp>
          <p:nvSpPr>
            <p:cNvPr id="726" name="Google Shape;726;p32"/>
            <p:cNvSpPr/>
            <p:nvPr/>
          </p:nvSpPr>
          <p:spPr>
            <a:xfrm>
              <a:off x="5227964" y="3150806"/>
              <a:ext cx="418485" cy="43550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Arial"/>
                  <a:ea typeface="Arial"/>
                  <a:cs typeface="Arial"/>
                  <a:sym typeface="Arial"/>
                </a:rPr>
                <a:t>3</a:t>
              </a:r>
              <a:endParaRPr/>
            </a:p>
          </p:txBody>
        </p:sp>
        <p:sp>
          <p:nvSpPr>
            <p:cNvPr id="727" name="Google Shape;727;p32"/>
            <p:cNvSpPr/>
            <p:nvPr/>
          </p:nvSpPr>
          <p:spPr>
            <a:xfrm>
              <a:off x="5788009" y="3094118"/>
              <a:ext cx="29416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Un plan de atención vitalicia -que cubra toda una vida- incorpora necesidades básicas, objetivos y estrategias.</a:t>
              </a:r>
              <a:endParaRPr/>
            </a:p>
          </p:txBody>
        </p:sp>
      </p:grpSp>
      <p:grpSp>
        <p:nvGrpSpPr>
          <p:cNvPr id="728" name="Google Shape;728;p32"/>
          <p:cNvGrpSpPr/>
          <p:nvPr/>
        </p:nvGrpSpPr>
        <p:grpSpPr>
          <a:xfrm>
            <a:off x="393700" y="1238251"/>
            <a:ext cx="4532823" cy="4532822"/>
            <a:chOff x="393700" y="1238251"/>
            <a:chExt cx="4532823" cy="4532822"/>
          </a:xfrm>
        </p:grpSpPr>
        <p:grpSp>
          <p:nvGrpSpPr>
            <p:cNvPr id="729" name="Google Shape;729;p32"/>
            <p:cNvGrpSpPr/>
            <p:nvPr/>
          </p:nvGrpSpPr>
          <p:grpSpPr>
            <a:xfrm>
              <a:off x="2384083" y="2627341"/>
              <a:ext cx="2542440" cy="1891909"/>
              <a:chOff x="4251325" y="3003550"/>
              <a:chExt cx="2705101" cy="2012950"/>
            </a:xfrm>
          </p:grpSpPr>
          <p:sp>
            <p:nvSpPr>
              <p:cNvPr id="730" name="Google Shape;730;p32"/>
              <p:cNvSpPr/>
              <p:nvPr/>
            </p:nvSpPr>
            <p:spPr>
              <a:xfrm>
                <a:off x="4251325" y="3003550"/>
                <a:ext cx="1792288" cy="1054100"/>
              </a:xfrm>
              <a:custGeom>
                <a:avLst/>
                <a:gdLst/>
                <a:ahLst/>
                <a:cxnLst/>
                <a:rect l="l" t="t" r="r" b="b"/>
                <a:pathLst>
                  <a:path w="2258" h="1328" extrusionOk="0">
                    <a:moveTo>
                      <a:pt x="0" y="0"/>
                    </a:moveTo>
                    <a:lnTo>
                      <a:pt x="948" y="0"/>
                    </a:lnTo>
                    <a:lnTo>
                      <a:pt x="950" y="2"/>
                    </a:lnTo>
                    <a:lnTo>
                      <a:pt x="2258" y="1317"/>
                    </a:lnTo>
                    <a:lnTo>
                      <a:pt x="2247" y="1328"/>
                    </a:lnTo>
                    <a:lnTo>
                      <a:pt x="941" y="15"/>
                    </a:lnTo>
                    <a:lnTo>
                      <a:pt x="0" y="15"/>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1" name="Google Shape;731;p32"/>
              <p:cNvSpPr/>
              <p:nvPr/>
            </p:nvSpPr>
            <p:spPr>
              <a:xfrm>
                <a:off x="5583238" y="3654425"/>
                <a:ext cx="428625" cy="433388"/>
              </a:xfrm>
              <a:custGeom>
                <a:avLst/>
                <a:gdLst/>
                <a:ahLst/>
                <a:cxnLst/>
                <a:rect l="l" t="t" r="r" b="b"/>
                <a:pathLst>
                  <a:path w="539" h="547" extrusionOk="0">
                    <a:moveTo>
                      <a:pt x="11" y="0"/>
                    </a:moveTo>
                    <a:lnTo>
                      <a:pt x="539" y="535"/>
                    </a:lnTo>
                    <a:lnTo>
                      <a:pt x="528" y="547"/>
                    </a:lnTo>
                    <a:lnTo>
                      <a:pt x="0" y="11"/>
                    </a:lnTo>
                    <a:lnTo>
                      <a:pt x="11"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2" name="Google Shape;732;p32"/>
              <p:cNvSpPr/>
              <p:nvPr/>
            </p:nvSpPr>
            <p:spPr>
              <a:xfrm>
                <a:off x="6034088" y="3903663"/>
                <a:ext cx="922338" cy="850900"/>
              </a:xfrm>
              <a:custGeom>
                <a:avLst/>
                <a:gdLst/>
                <a:ahLst/>
                <a:cxnLst/>
                <a:rect l="l" t="t" r="r" b="b"/>
                <a:pathLst>
                  <a:path w="1162" h="1072" extrusionOk="0">
                    <a:moveTo>
                      <a:pt x="462" y="0"/>
                    </a:moveTo>
                    <a:lnTo>
                      <a:pt x="534" y="4"/>
                    </a:lnTo>
                    <a:lnTo>
                      <a:pt x="602" y="15"/>
                    </a:lnTo>
                    <a:lnTo>
                      <a:pt x="669" y="32"/>
                    </a:lnTo>
                    <a:lnTo>
                      <a:pt x="733" y="56"/>
                    </a:lnTo>
                    <a:lnTo>
                      <a:pt x="739" y="58"/>
                    </a:lnTo>
                    <a:lnTo>
                      <a:pt x="797" y="87"/>
                    </a:lnTo>
                    <a:lnTo>
                      <a:pt x="855" y="120"/>
                    </a:lnTo>
                    <a:lnTo>
                      <a:pt x="908" y="161"/>
                    </a:lnTo>
                    <a:lnTo>
                      <a:pt x="958" y="205"/>
                    </a:lnTo>
                    <a:lnTo>
                      <a:pt x="1002" y="255"/>
                    </a:lnTo>
                    <a:lnTo>
                      <a:pt x="1042" y="308"/>
                    </a:lnTo>
                    <a:lnTo>
                      <a:pt x="1077" y="365"/>
                    </a:lnTo>
                    <a:lnTo>
                      <a:pt x="1107" y="426"/>
                    </a:lnTo>
                    <a:lnTo>
                      <a:pt x="1109" y="431"/>
                    </a:lnTo>
                    <a:lnTo>
                      <a:pt x="1131" y="494"/>
                    </a:lnTo>
                    <a:lnTo>
                      <a:pt x="1147" y="560"/>
                    </a:lnTo>
                    <a:lnTo>
                      <a:pt x="1158" y="630"/>
                    </a:lnTo>
                    <a:lnTo>
                      <a:pt x="1162" y="699"/>
                    </a:lnTo>
                    <a:lnTo>
                      <a:pt x="1162" y="702"/>
                    </a:lnTo>
                    <a:lnTo>
                      <a:pt x="1160" y="750"/>
                    </a:lnTo>
                    <a:lnTo>
                      <a:pt x="1155" y="800"/>
                    </a:lnTo>
                    <a:lnTo>
                      <a:pt x="1146" y="850"/>
                    </a:lnTo>
                    <a:lnTo>
                      <a:pt x="1135" y="896"/>
                    </a:lnTo>
                    <a:lnTo>
                      <a:pt x="1120" y="942"/>
                    </a:lnTo>
                    <a:lnTo>
                      <a:pt x="1101" y="986"/>
                    </a:lnTo>
                    <a:lnTo>
                      <a:pt x="1100" y="991"/>
                    </a:lnTo>
                    <a:lnTo>
                      <a:pt x="1079" y="1034"/>
                    </a:lnTo>
                    <a:lnTo>
                      <a:pt x="1055" y="1072"/>
                    </a:lnTo>
                    <a:lnTo>
                      <a:pt x="1044" y="1065"/>
                    </a:lnTo>
                    <a:lnTo>
                      <a:pt x="1068" y="1023"/>
                    </a:lnTo>
                    <a:lnTo>
                      <a:pt x="1088" y="980"/>
                    </a:lnTo>
                    <a:lnTo>
                      <a:pt x="1088" y="980"/>
                    </a:lnTo>
                    <a:lnTo>
                      <a:pt x="1105" y="942"/>
                    </a:lnTo>
                    <a:lnTo>
                      <a:pt x="1120" y="896"/>
                    </a:lnTo>
                    <a:lnTo>
                      <a:pt x="1131" y="850"/>
                    </a:lnTo>
                    <a:lnTo>
                      <a:pt x="1140" y="800"/>
                    </a:lnTo>
                    <a:lnTo>
                      <a:pt x="1146" y="750"/>
                    </a:lnTo>
                    <a:lnTo>
                      <a:pt x="1147" y="700"/>
                    </a:lnTo>
                    <a:lnTo>
                      <a:pt x="1144" y="630"/>
                    </a:lnTo>
                    <a:lnTo>
                      <a:pt x="1133" y="560"/>
                    </a:lnTo>
                    <a:lnTo>
                      <a:pt x="1116" y="494"/>
                    </a:lnTo>
                    <a:lnTo>
                      <a:pt x="1096" y="437"/>
                    </a:lnTo>
                    <a:lnTo>
                      <a:pt x="1096" y="437"/>
                    </a:lnTo>
                    <a:lnTo>
                      <a:pt x="1066" y="376"/>
                    </a:lnTo>
                    <a:lnTo>
                      <a:pt x="1031" y="319"/>
                    </a:lnTo>
                    <a:lnTo>
                      <a:pt x="991" y="266"/>
                    </a:lnTo>
                    <a:lnTo>
                      <a:pt x="947" y="216"/>
                    </a:lnTo>
                    <a:lnTo>
                      <a:pt x="897" y="172"/>
                    </a:lnTo>
                    <a:lnTo>
                      <a:pt x="844" y="131"/>
                    </a:lnTo>
                    <a:lnTo>
                      <a:pt x="786" y="98"/>
                    </a:lnTo>
                    <a:lnTo>
                      <a:pt x="727" y="69"/>
                    </a:lnTo>
                    <a:lnTo>
                      <a:pt x="727" y="69"/>
                    </a:lnTo>
                    <a:lnTo>
                      <a:pt x="669" y="47"/>
                    </a:lnTo>
                    <a:lnTo>
                      <a:pt x="602" y="30"/>
                    </a:lnTo>
                    <a:lnTo>
                      <a:pt x="534" y="19"/>
                    </a:lnTo>
                    <a:lnTo>
                      <a:pt x="462" y="15"/>
                    </a:lnTo>
                    <a:lnTo>
                      <a:pt x="396" y="19"/>
                    </a:lnTo>
                    <a:lnTo>
                      <a:pt x="333" y="28"/>
                    </a:lnTo>
                    <a:lnTo>
                      <a:pt x="271" y="43"/>
                    </a:lnTo>
                    <a:lnTo>
                      <a:pt x="217" y="59"/>
                    </a:lnTo>
                    <a:lnTo>
                      <a:pt x="162" y="85"/>
                    </a:lnTo>
                    <a:lnTo>
                      <a:pt x="107" y="115"/>
                    </a:lnTo>
                    <a:lnTo>
                      <a:pt x="57" y="150"/>
                    </a:lnTo>
                    <a:lnTo>
                      <a:pt x="9" y="188"/>
                    </a:lnTo>
                    <a:lnTo>
                      <a:pt x="0" y="177"/>
                    </a:lnTo>
                    <a:lnTo>
                      <a:pt x="46" y="139"/>
                    </a:lnTo>
                    <a:lnTo>
                      <a:pt x="96" y="104"/>
                    </a:lnTo>
                    <a:lnTo>
                      <a:pt x="151" y="74"/>
                    </a:lnTo>
                    <a:lnTo>
                      <a:pt x="206" y="48"/>
                    </a:lnTo>
                    <a:lnTo>
                      <a:pt x="212" y="47"/>
                    </a:lnTo>
                    <a:lnTo>
                      <a:pt x="271" y="28"/>
                    </a:lnTo>
                    <a:lnTo>
                      <a:pt x="333" y="13"/>
                    </a:lnTo>
                    <a:lnTo>
                      <a:pt x="396" y="4"/>
                    </a:lnTo>
                    <a:lnTo>
                      <a:pt x="462"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3" name="Google Shape;733;p32"/>
              <p:cNvSpPr/>
              <p:nvPr/>
            </p:nvSpPr>
            <p:spPr>
              <a:xfrm>
                <a:off x="5845175" y="4076700"/>
                <a:ext cx="900113" cy="939800"/>
              </a:xfrm>
              <a:custGeom>
                <a:avLst/>
                <a:gdLst/>
                <a:ahLst/>
                <a:cxnLst/>
                <a:rect l="l" t="t" r="r" b="b"/>
                <a:pathLst>
                  <a:path w="1133" h="1184" extrusionOk="0">
                    <a:moveTo>
                      <a:pt x="194" y="0"/>
                    </a:moveTo>
                    <a:lnTo>
                      <a:pt x="205" y="9"/>
                    </a:lnTo>
                    <a:lnTo>
                      <a:pt x="162" y="59"/>
                    </a:lnTo>
                    <a:lnTo>
                      <a:pt x="126" y="110"/>
                    </a:lnTo>
                    <a:lnTo>
                      <a:pt x="92" y="167"/>
                    </a:lnTo>
                    <a:lnTo>
                      <a:pt x="65" y="226"/>
                    </a:lnTo>
                    <a:lnTo>
                      <a:pt x="65" y="226"/>
                    </a:lnTo>
                    <a:lnTo>
                      <a:pt x="45" y="282"/>
                    </a:lnTo>
                    <a:lnTo>
                      <a:pt x="28" y="346"/>
                    </a:lnTo>
                    <a:lnTo>
                      <a:pt x="19" y="414"/>
                    </a:lnTo>
                    <a:lnTo>
                      <a:pt x="15" y="482"/>
                    </a:lnTo>
                    <a:lnTo>
                      <a:pt x="19" y="554"/>
                    </a:lnTo>
                    <a:lnTo>
                      <a:pt x="30" y="622"/>
                    </a:lnTo>
                    <a:lnTo>
                      <a:pt x="46" y="689"/>
                    </a:lnTo>
                    <a:lnTo>
                      <a:pt x="69" y="748"/>
                    </a:lnTo>
                    <a:lnTo>
                      <a:pt x="69" y="748"/>
                    </a:lnTo>
                    <a:lnTo>
                      <a:pt x="96" y="808"/>
                    </a:lnTo>
                    <a:lnTo>
                      <a:pt x="131" y="865"/>
                    </a:lnTo>
                    <a:lnTo>
                      <a:pt x="172" y="919"/>
                    </a:lnTo>
                    <a:lnTo>
                      <a:pt x="216" y="969"/>
                    </a:lnTo>
                    <a:lnTo>
                      <a:pt x="266" y="1013"/>
                    </a:lnTo>
                    <a:lnTo>
                      <a:pt x="319" y="1053"/>
                    </a:lnTo>
                    <a:lnTo>
                      <a:pt x="376" y="1086"/>
                    </a:lnTo>
                    <a:lnTo>
                      <a:pt x="437" y="1116"/>
                    </a:lnTo>
                    <a:lnTo>
                      <a:pt x="437" y="1116"/>
                    </a:lnTo>
                    <a:lnTo>
                      <a:pt x="494" y="1138"/>
                    </a:lnTo>
                    <a:lnTo>
                      <a:pt x="560" y="1155"/>
                    </a:lnTo>
                    <a:lnTo>
                      <a:pt x="630" y="1166"/>
                    </a:lnTo>
                    <a:lnTo>
                      <a:pt x="700" y="1169"/>
                    </a:lnTo>
                    <a:lnTo>
                      <a:pt x="759" y="1168"/>
                    </a:lnTo>
                    <a:lnTo>
                      <a:pt x="818" y="1160"/>
                    </a:lnTo>
                    <a:lnTo>
                      <a:pt x="875" y="1147"/>
                    </a:lnTo>
                    <a:lnTo>
                      <a:pt x="930" y="1131"/>
                    </a:lnTo>
                    <a:lnTo>
                      <a:pt x="977" y="1110"/>
                    </a:lnTo>
                    <a:lnTo>
                      <a:pt x="977" y="1110"/>
                    </a:lnTo>
                    <a:lnTo>
                      <a:pt x="1028" y="1086"/>
                    </a:lnTo>
                    <a:lnTo>
                      <a:pt x="1076" y="1057"/>
                    </a:lnTo>
                    <a:lnTo>
                      <a:pt x="1124" y="1024"/>
                    </a:lnTo>
                    <a:lnTo>
                      <a:pt x="1133" y="1035"/>
                    </a:lnTo>
                    <a:lnTo>
                      <a:pt x="1087" y="1068"/>
                    </a:lnTo>
                    <a:lnTo>
                      <a:pt x="1039" y="1098"/>
                    </a:lnTo>
                    <a:lnTo>
                      <a:pt x="988" y="1121"/>
                    </a:lnTo>
                    <a:lnTo>
                      <a:pt x="982" y="1123"/>
                    </a:lnTo>
                    <a:lnTo>
                      <a:pt x="930" y="1145"/>
                    </a:lnTo>
                    <a:lnTo>
                      <a:pt x="875" y="1162"/>
                    </a:lnTo>
                    <a:lnTo>
                      <a:pt x="818" y="1175"/>
                    </a:lnTo>
                    <a:lnTo>
                      <a:pt x="759" y="1182"/>
                    </a:lnTo>
                    <a:lnTo>
                      <a:pt x="700" y="1184"/>
                    </a:lnTo>
                    <a:lnTo>
                      <a:pt x="630" y="1180"/>
                    </a:lnTo>
                    <a:lnTo>
                      <a:pt x="560" y="1169"/>
                    </a:lnTo>
                    <a:lnTo>
                      <a:pt x="494" y="1153"/>
                    </a:lnTo>
                    <a:lnTo>
                      <a:pt x="431" y="1129"/>
                    </a:lnTo>
                    <a:lnTo>
                      <a:pt x="426" y="1127"/>
                    </a:lnTo>
                    <a:lnTo>
                      <a:pt x="365" y="1098"/>
                    </a:lnTo>
                    <a:lnTo>
                      <a:pt x="308" y="1064"/>
                    </a:lnTo>
                    <a:lnTo>
                      <a:pt x="255" y="1024"/>
                    </a:lnTo>
                    <a:lnTo>
                      <a:pt x="205" y="980"/>
                    </a:lnTo>
                    <a:lnTo>
                      <a:pt x="161" y="930"/>
                    </a:lnTo>
                    <a:lnTo>
                      <a:pt x="120" y="877"/>
                    </a:lnTo>
                    <a:lnTo>
                      <a:pt x="85" y="819"/>
                    </a:lnTo>
                    <a:lnTo>
                      <a:pt x="57" y="759"/>
                    </a:lnTo>
                    <a:lnTo>
                      <a:pt x="56" y="753"/>
                    </a:lnTo>
                    <a:lnTo>
                      <a:pt x="32" y="689"/>
                    </a:lnTo>
                    <a:lnTo>
                      <a:pt x="15" y="622"/>
                    </a:lnTo>
                    <a:lnTo>
                      <a:pt x="4" y="554"/>
                    </a:lnTo>
                    <a:lnTo>
                      <a:pt x="0" y="482"/>
                    </a:lnTo>
                    <a:lnTo>
                      <a:pt x="4" y="414"/>
                    </a:lnTo>
                    <a:lnTo>
                      <a:pt x="13" y="346"/>
                    </a:lnTo>
                    <a:lnTo>
                      <a:pt x="30" y="282"/>
                    </a:lnTo>
                    <a:lnTo>
                      <a:pt x="52" y="221"/>
                    </a:lnTo>
                    <a:lnTo>
                      <a:pt x="54" y="215"/>
                    </a:lnTo>
                    <a:lnTo>
                      <a:pt x="81" y="156"/>
                    </a:lnTo>
                    <a:lnTo>
                      <a:pt x="115" y="99"/>
                    </a:lnTo>
                    <a:lnTo>
                      <a:pt x="151" y="48"/>
                    </a:lnTo>
                    <a:lnTo>
                      <a:pt x="194"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4" name="Google Shape;734;p32"/>
              <p:cNvSpPr/>
              <p:nvPr/>
            </p:nvSpPr>
            <p:spPr>
              <a:xfrm>
                <a:off x="6832600" y="4714875"/>
                <a:ext cx="71438" cy="77788"/>
              </a:xfrm>
              <a:custGeom>
                <a:avLst/>
                <a:gdLst/>
                <a:ahLst/>
                <a:cxnLst/>
                <a:rect l="l" t="t" r="r" b="b"/>
                <a:pathLst>
                  <a:path w="90" h="97" extrusionOk="0">
                    <a:moveTo>
                      <a:pt x="12" y="0"/>
                    </a:moveTo>
                    <a:lnTo>
                      <a:pt x="90" y="60"/>
                    </a:lnTo>
                    <a:lnTo>
                      <a:pt x="0" y="97"/>
                    </a:lnTo>
                    <a:lnTo>
                      <a:pt x="12"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735" name="Google Shape;735;p32"/>
            <p:cNvGrpSpPr/>
            <p:nvPr/>
          </p:nvGrpSpPr>
          <p:grpSpPr>
            <a:xfrm>
              <a:off x="3024170" y="2679563"/>
              <a:ext cx="1044429" cy="2943798"/>
              <a:chOff x="4932363" y="3059113"/>
              <a:chExt cx="1111250" cy="3132138"/>
            </a:xfrm>
          </p:grpSpPr>
          <p:sp>
            <p:nvSpPr>
              <p:cNvPr id="736" name="Google Shape;736;p32"/>
              <p:cNvSpPr/>
              <p:nvPr/>
            </p:nvSpPr>
            <p:spPr>
              <a:xfrm>
                <a:off x="4983163" y="3059113"/>
                <a:ext cx="547688" cy="2017713"/>
              </a:xfrm>
              <a:custGeom>
                <a:avLst/>
                <a:gdLst/>
                <a:ahLst/>
                <a:cxnLst/>
                <a:rect l="l" t="t" r="r" b="b"/>
                <a:pathLst>
                  <a:path w="690" h="2542" extrusionOk="0">
                    <a:moveTo>
                      <a:pt x="11" y="0"/>
                    </a:moveTo>
                    <a:lnTo>
                      <a:pt x="689" y="680"/>
                    </a:lnTo>
                    <a:lnTo>
                      <a:pt x="690" y="681"/>
                    </a:lnTo>
                    <a:lnTo>
                      <a:pt x="690" y="685"/>
                    </a:lnTo>
                    <a:lnTo>
                      <a:pt x="685" y="2542"/>
                    </a:lnTo>
                    <a:lnTo>
                      <a:pt x="670" y="2542"/>
                    </a:lnTo>
                    <a:lnTo>
                      <a:pt x="676" y="689"/>
                    </a:lnTo>
                    <a:lnTo>
                      <a:pt x="0" y="11"/>
                    </a:lnTo>
                    <a:lnTo>
                      <a:pt x="11"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7" name="Google Shape;737;p32"/>
              <p:cNvSpPr/>
              <p:nvPr/>
            </p:nvSpPr>
            <p:spPr>
              <a:xfrm>
                <a:off x="5470525" y="4478338"/>
                <a:ext cx="15875" cy="596900"/>
              </a:xfrm>
              <a:custGeom>
                <a:avLst/>
                <a:gdLst/>
                <a:ahLst/>
                <a:cxnLst/>
                <a:rect l="l" t="t" r="r" b="b"/>
                <a:pathLst>
                  <a:path w="20" h="752" extrusionOk="0">
                    <a:moveTo>
                      <a:pt x="6" y="0"/>
                    </a:moveTo>
                    <a:lnTo>
                      <a:pt x="20" y="0"/>
                    </a:lnTo>
                    <a:lnTo>
                      <a:pt x="15" y="752"/>
                    </a:lnTo>
                    <a:lnTo>
                      <a:pt x="0" y="752"/>
                    </a:lnTo>
                    <a:lnTo>
                      <a:pt x="6"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8" name="Google Shape;738;p32"/>
              <p:cNvSpPr/>
              <p:nvPr/>
            </p:nvSpPr>
            <p:spPr>
              <a:xfrm>
                <a:off x="5521325" y="5064125"/>
                <a:ext cx="522288" cy="1096963"/>
              </a:xfrm>
              <a:custGeom>
                <a:avLst/>
                <a:gdLst/>
                <a:ahLst/>
                <a:cxnLst/>
                <a:rect l="l" t="t" r="r" b="b"/>
                <a:pathLst>
                  <a:path w="658" h="1381" extrusionOk="0">
                    <a:moveTo>
                      <a:pt x="0" y="0"/>
                    </a:moveTo>
                    <a:lnTo>
                      <a:pt x="61" y="5"/>
                    </a:lnTo>
                    <a:lnTo>
                      <a:pt x="122" y="18"/>
                    </a:lnTo>
                    <a:lnTo>
                      <a:pt x="181" y="35"/>
                    </a:lnTo>
                    <a:lnTo>
                      <a:pt x="238" y="57"/>
                    </a:lnTo>
                    <a:lnTo>
                      <a:pt x="244" y="59"/>
                    </a:lnTo>
                    <a:lnTo>
                      <a:pt x="299" y="86"/>
                    </a:lnTo>
                    <a:lnTo>
                      <a:pt x="354" y="120"/>
                    </a:lnTo>
                    <a:lnTo>
                      <a:pt x="406" y="158"/>
                    </a:lnTo>
                    <a:lnTo>
                      <a:pt x="454" y="202"/>
                    </a:lnTo>
                    <a:lnTo>
                      <a:pt x="501" y="256"/>
                    </a:lnTo>
                    <a:lnTo>
                      <a:pt x="542" y="311"/>
                    </a:lnTo>
                    <a:lnTo>
                      <a:pt x="577" y="370"/>
                    </a:lnTo>
                    <a:lnTo>
                      <a:pt x="606" y="433"/>
                    </a:lnTo>
                    <a:lnTo>
                      <a:pt x="608" y="438"/>
                    </a:lnTo>
                    <a:lnTo>
                      <a:pt x="630" y="501"/>
                    </a:lnTo>
                    <a:lnTo>
                      <a:pt x="645" y="565"/>
                    </a:lnTo>
                    <a:lnTo>
                      <a:pt x="656" y="632"/>
                    </a:lnTo>
                    <a:lnTo>
                      <a:pt x="658" y="698"/>
                    </a:lnTo>
                    <a:lnTo>
                      <a:pt x="656" y="764"/>
                    </a:lnTo>
                    <a:lnTo>
                      <a:pt x="645" y="831"/>
                    </a:lnTo>
                    <a:lnTo>
                      <a:pt x="630" y="895"/>
                    </a:lnTo>
                    <a:lnTo>
                      <a:pt x="608" y="959"/>
                    </a:lnTo>
                    <a:lnTo>
                      <a:pt x="606" y="965"/>
                    </a:lnTo>
                    <a:lnTo>
                      <a:pt x="577" y="1026"/>
                    </a:lnTo>
                    <a:lnTo>
                      <a:pt x="542" y="1085"/>
                    </a:lnTo>
                    <a:lnTo>
                      <a:pt x="501" y="1140"/>
                    </a:lnTo>
                    <a:lnTo>
                      <a:pt x="454" y="1193"/>
                    </a:lnTo>
                    <a:lnTo>
                      <a:pt x="417" y="1228"/>
                    </a:lnTo>
                    <a:lnTo>
                      <a:pt x="378" y="1260"/>
                    </a:lnTo>
                    <a:lnTo>
                      <a:pt x="338" y="1287"/>
                    </a:lnTo>
                    <a:lnTo>
                      <a:pt x="297" y="1311"/>
                    </a:lnTo>
                    <a:lnTo>
                      <a:pt x="253" y="1333"/>
                    </a:lnTo>
                    <a:lnTo>
                      <a:pt x="247" y="1335"/>
                    </a:lnTo>
                    <a:lnTo>
                      <a:pt x="203" y="1354"/>
                    </a:lnTo>
                    <a:lnTo>
                      <a:pt x="159" y="1370"/>
                    </a:lnTo>
                    <a:lnTo>
                      <a:pt x="115" y="1381"/>
                    </a:lnTo>
                    <a:lnTo>
                      <a:pt x="113" y="1368"/>
                    </a:lnTo>
                    <a:lnTo>
                      <a:pt x="159" y="1355"/>
                    </a:lnTo>
                    <a:lnTo>
                      <a:pt x="203" y="1339"/>
                    </a:lnTo>
                    <a:lnTo>
                      <a:pt x="242" y="1322"/>
                    </a:lnTo>
                    <a:lnTo>
                      <a:pt x="242" y="1322"/>
                    </a:lnTo>
                    <a:lnTo>
                      <a:pt x="286" y="1300"/>
                    </a:lnTo>
                    <a:lnTo>
                      <a:pt x="326" y="1276"/>
                    </a:lnTo>
                    <a:lnTo>
                      <a:pt x="367" y="1249"/>
                    </a:lnTo>
                    <a:lnTo>
                      <a:pt x="406" y="1217"/>
                    </a:lnTo>
                    <a:lnTo>
                      <a:pt x="443" y="1182"/>
                    </a:lnTo>
                    <a:lnTo>
                      <a:pt x="490" y="1129"/>
                    </a:lnTo>
                    <a:lnTo>
                      <a:pt x="531" y="1074"/>
                    </a:lnTo>
                    <a:lnTo>
                      <a:pt x="566" y="1015"/>
                    </a:lnTo>
                    <a:lnTo>
                      <a:pt x="595" y="954"/>
                    </a:lnTo>
                    <a:lnTo>
                      <a:pt x="595" y="954"/>
                    </a:lnTo>
                    <a:lnTo>
                      <a:pt x="616" y="895"/>
                    </a:lnTo>
                    <a:lnTo>
                      <a:pt x="630" y="831"/>
                    </a:lnTo>
                    <a:lnTo>
                      <a:pt x="641" y="764"/>
                    </a:lnTo>
                    <a:lnTo>
                      <a:pt x="643" y="698"/>
                    </a:lnTo>
                    <a:lnTo>
                      <a:pt x="641" y="632"/>
                    </a:lnTo>
                    <a:lnTo>
                      <a:pt x="630" y="565"/>
                    </a:lnTo>
                    <a:lnTo>
                      <a:pt x="616" y="501"/>
                    </a:lnTo>
                    <a:lnTo>
                      <a:pt x="595" y="444"/>
                    </a:lnTo>
                    <a:lnTo>
                      <a:pt x="595" y="444"/>
                    </a:lnTo>
                    <a:lnTo>
                      <a:pt x="566" y="381"/>
                    </a:lnTo>
                    <a:lnTo>
                      <a:pt x="531" y="322"/>
                    </a:lnTo>
                    <a:lnTo>
                      <a:pt x="490" y="267"/>
                    </a:lnTo>
                    <a:lnTo>
                      <a:pt x="443" y="214"/>
                    </a:lnTo>
                    <a:lnTo>
                      <a:pt x="395" y="169"/>
                    </a:lnTo>
                    <a:lnTo>
                      <a:pt x="343" y="131"/>
                    </a:lnTo>
                    <a:lnTo>
                      <a:pt x="288" y="98"/>
                    </a:lnTo>
                    <a:lnTo>
                      <a:pt x="233" y="70"/>
                    </a:lnTo>
                    <a:lnTo>
                      <a:pt x="233" y="70"/>
                    </a:lnTo>
                    <a:lnTo>
                      <a:pt x="181" y="50"/>
                    </a:lnTo>
                    <a:lnTo>
                      <a:pt x="122" y="33"/>
                    </a:lnTo>
                    <a:lnTo>
                      <a:pt x="61" y="20"/>
                    </a:lnTo>
                    <a:lnTo>
                      <a:pt x="0" y="15"/>
                    </a:ln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9" name="Google Shape;739;p32"/>
              <p:cNvSpPr/>
              <p:nvPr/>
            </p:nvSpPr>
            <p:spPr>
              <a:xfrm>
                <a:off x="4932363" y="5064125"/>
                <a:ext cx="542925" cy="1108075"/>
              </a:xfrm>
              <a:custGeom>
                <a:avLst/>
                <a:gdLst/>
                <a:ahLst/>
                <a:cxnLst/>
                <a:rect l="l" t="t" r="r" b="b"/>
                <a:pathLst>
                  <a:path w="685" h="1396" extrusionOk="0">
                    <a:moveTo>
                      <a:pt x="685" y="0"/>
                    </a:moveTo>
                    <a:lnTo>
                      <a:pt x="685" y="15"/>
                    </a:lnTo>
                    <a:lnTo>
                      <a:pt x="621" y="18"/>
                    </a:lnTo>
                    <a:lnTo>
                      <a:pt x="556" y="30"/>
                    </a:lnTo>
                    <a:lnTo>
                      <a:pt x="494" y="46"/>
                    </a:lnTo>
                    <a:lnTo>
                      <a:pt x="437" y="66"/>
                    </a:lnTo>
                    <a:lnTo>
                      <a:pt x="437" y="66"/>
                    </a:lnTo>
                    <a:lnTo>
                      <a:pt x="378" y="96"/>
                    </a:lnTo>
                    <a:lnTo>
                      <a:pt x="321" y="129"/>
                    </a:lnTo>
                    <a:lnTo>
                      <a:pt x="267" y="169"/>
                    </a:lnTo>
                    <a:lnTo>
                      <a:pt x="216" y="216"/>
                    </a:lnTo>
                    <a:lnTo>
                      <a:pt x="168" y="269"/>
                    </a:lnTo>
                    <a:lnTo>
                      <a:pt x="127" y="324"/>
                    </a:lnTo>
                    <a:lnTo>
                      <a:pt x="92" y="383"/>
                    </a:lnTo>
                    <a:lnTo>
                      <a:pt x="63" y="446"/>
                    </a:lnTo>
                    <a:lnTo>
                      <a:pt x="63" y="446"/>
                    </a:lnTo>
                    <a:lnTo>
                      <a:pt x="43" y="503"/>
                    </a:lnTo>
                    <a:lnTo>
                      <a:pt x="28" y="567"/>
                    </a:lnTo>
                    <a:lnTo>
                      <a:pt x="19" y="634"/>
                    </a:lnTo>
                    <a:lnTo>
                      <a:pt x="15" y="700"/>
                    </a:lnTo>
                    <a:lnTo>
                      <a:pt x="19" y="766"/>
                    </a:lnTo>
                    <a:lnTo>
                      <a:pt x="28" y="833"/>
                    </a:lnTo>
                    <a:lnTo>
                      <a:pt x="43" y="897"/>
                    </a:lnTo>
                    <a:lnTo>
                      <a:pt x="63" y="956"/>
                    </a:lnTo>
                    <a:lnTo>
                      <a:pt x="63" y="956"/>
                    </a:lnTo>
                    <a:lnTo>
                      <a:pt x="92" y="1017"/>
                    </a:lnTo>
                    <a:lnTo>
                      <a:pt x="127" y="1076"/>
                    </a:lnTo>
                    <a:lnTo>
                      <a:pt x="168" y="1131"/>
                    </a:lnTo>
                    <a:lnTo>
                      <a:pt x="216" y="1184"/>
                    </a:lnTo>
                    <a:lnTo>
                      <a:pt x="260" y="1225"/>
                    </a:lnTo>
                    <a:lnTo>
                      <a:pt x="306" y="1262"/>
                    </a:lnTo>
                    <a:lnTo>
                      <a:pt x="356" y="1293"/>
                    </a:lnTo>
                    <a:lnTo>
                      <a:pt x="405" y="1321"/>
                    </a:lnTo>
                    <a:lnTo>
                      <a:pt x="459" y="1343"/>
                    </a:lnTo>
                    <a:lnTo>
                      <a:pt x="459" y="1343"/>
                    </a:lnTo>
                    <a:lnTo>
                      <a:pt x="507" y="1359"/>
                    </a:lnTo>
                    <a:lnTo>
                      <a:pt x="560" y="1372"/>
                    </a:lnTo>
                    <a:lnTo>
                      <a:pt x="617" y="1381"/>
                    </a:lnTo>
                    <a:lnTo>
                      <a:pt x="615" y="1396"/>
                    </a:lnTo>
                    <a:lnTo>
                      <a:pt x="560" y="1387"/>
                    </a:lnTo>
                    <a:lnTo>
                      <a:pt x="507" y="1374"/>
                    </a:lnTo>
                    <a:lnTo>
                      <a:pt x="453" y="1356"/>
                    </a:lnTo>
                    <a:lnTo>
                      <a:pt x="448" y="1354"/>
                    </a:lnTo>
                    <a:lnTo>
                      <a:pt x="394" y="1332"/>
                    </a:lnTo>
                    <a:lnTo>
                      <a:pt x="345" y="1304"/>
                    </a:lnTo>
                    <a:lnTo>
                      <a:pt x="295" y="1273"/>
                    </a:lnTo>
                    <a:lnTo>
                      <a:pt x="249" y="1236"/>
                    </a:lnTo>
                    <a:lnTo>
                      <a:pt x="205" y="1195"/>
                    </a:lnTo>
                    <a:lnTo>
                      <a:pt x="157" y="1142"/>
                    </a:lnTo>
                    <a:lnTo>
                      <a:pt x="116" y="1087"/>
                    </a:lnTo>
                    <a:lnTo>
                      <a:pt x="81" y="1028"/>
                    </a:lnTo>
                    <a:lnTo>
                      <a:pt x="52" y="967"/>
                    </a:lnTo>
                    <a:lnTo>
                      <a:pt x="50" y="961"/>
                    </a:lnTo>
                    <a:lnTo>
                      <a:pt x="28" y="897"/>
                    </a:lnTo>
                    <a:lnTo>
                      <a:pt x="13" y="833"/>
                    </a:lnTo>
                    <a:lnTo>
                      <a:pt x="4" y="766"/>
                    </a:lnTo>
                    <a:lnTo>
                      <a:pt x="0" y="700"/>
                    </a:lnTo>
                    <a:lnTo>
                      <a:pt x="4" y="634"/>
                    </a:lnTo>
                    <a:lnTo>
                      <a:pt x="13" y="567"/>
                    </a:lnTo>
                    <a:lnTo>
                      <a:pt x="28" y="503"/>
                    </a:lnTo>
                    <a:lnTo>
                      <a:pt x="50" y="440"/>
                    </a:lnTo>
                    <a:lnTo>
                      <a:pt x="52" y="435"/>
                    </a:lnTo>
                    <a:lnTo>
                      <a:pt x="81" y="372"/>
                    </a:lnTo>
                    <a:lnTo>
                      <a:pt x="116" y="313"/>
                    </a:lnTo>
                    <a:lnTo>
                      <a:pt x="157" y="258"/>
                    </a:lnTo>
                    <a:lnTo>
                      <a:pt x="205" y="204"/>
                    </a:lnTo>
                    <a:lnTo>
                      <a:pt x="256" y="158"/>
                    </a:lnTo>
                    <a:lnTo>
                      <a:pt x="310" y="118"/>
                    </a:lnTo>
                    <a:lnTo>
                      <a:pt x="367" y="85"/>
                    </a:lnTo>
                    <a:lnTo>
                      <a:pt x="426" y="55"/>
                    </a:lnTo>
                    <a:lnTo>
                      <a:pt x="431" y="53"/>
                    </a:lnTo>
                    <a:lnTo>
                      <a:pt x="494" y="31"/>
                    </a:lnTo>
                    <a:lnTo>
                      <a:pt x="556" y="15"/>
                    </a:lnTo>
                    <a:lnTo>
                      <a:pt x="621" y="4"/>
                    </a:lnTo>
                    <a:lnTo>
                      <a:pt x="685"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40" name="Google Shape;740;p32"/>
              <p:cNvSpPr/>
              <p:nvPr/>
            </p:nvSpPr>
            <p:spPr>
              <a:xfrm>
                <a:off x="5556250" y="6113463"/>
                <a:ext cx="73025" cy="77788"/>
              </a:xfrm>
              <a:custGeom>
                <a:avLst/>
                <a:gdLst/>
                <a:ahLst/>
                <a:cxnLst/>
                <a:rect l="l" t="t" r="r" b="b"/>
                <a:pathLst>
                  <a:path w="92" h="98" extrusionOk="0">
                    <a:moveTo>
                      <a:pt x="79" y="0"/>
                    </a:moveTo>
                    <a:lnTo>
                      <a:pt x="92" y="98"/>
                    </a:lnTo>
                    <a:lnTo>
                      <a:pt x="0" y="59"/>
                    </a:lnTo>
                    <a:lnTo>
                      <a:pt x="79"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741" name="Google Shape;741;p32"/>
            <p:cNvGrpSpPr/>
            <p:nvPr/>
          </p:nvGrpSpPr>
          <p:grpSpPr>
            <a:xfrm>
              <a:off x="1645523" y="3230126"/>
              <a:ext cx="1894893" cy="2540947"/>
              <a:chOff x="3465513" y="3644900"/>
              <a:chExt cx="2016125" cy="2703513"/>
            </a:xfrm>
          </p:grpSpPr>
          <p:sp>
            <p:nvSpPr>
              <p:cNvPr id="742" name="Google Shape;742;p32"/>
              <p:cNvSpPr/>
              <p:nvPr/>
            </p:nvSpPr>
            <p:spPr>
              <a:xfrm>
                <a:off x="4425950" y="3644900"/>
                <a:ext cx="1055688" cy="1792288"/>
              </a:xfrm>
              <a:custGeom>
                <a:avLst/>
                <a:gdLst/>
                <a:ahLst/>
                <a:cxnLst/>
                <a:rect l="l" t="t" r="r" b="b"/>
                <a:pathLst>
                  <a:path w="1330" h="2259" extrusionOk="0">
                    <a:moveTo>
                      <a:pt x="1315" y="0"/>
                    </a:moveTo>
                    <a:lnTo>
                      <a:pt x="1330" y="0"/>
                    </a:lnTo>
                    <a:lnTo>
                      <a:pt x="1330" y="945"/>
                    </a:lnTo>
                    <a:lnTo>
                      <a:pt x="1328" y="947"/>
                    </a:lnTo>
                    <a:lnTo>
                      <a:pt x="9" y="2259"/>
                    </a:lnTo>
                    <a:lnTo>
                      <a:pt x="0" y="2247"/>
                    </a:lnTo>
                    <a:lnTo>
                      <a:pt x="1315" y="940"/>
                    </a:lnTo>
                    <a:lnTo>
                      <a:pt x="1315"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43" name="Google Shape;743;p32"/>
              <p:cNvSpPr/>
              <p:nvPr/>
            </p:nvSpPr>
            <p:spPr>
              <a:xfrm>
                <a:off x="4395788" y="4975225"/>
                <a:ext cx="431800" cy="428625"/>
              </a:xfrm>
              <a:custGeom>
                <a:avLst/>
                <a:gdLst/>
                <a:ahLst/>
                <a:cxnLst/>
                <a:rect l="l" t="t" r="r" b="b"/>
                <a:pathLst>
                  <a:path w="545" h="539" extrusionOk="0">
                    <a:moveTo>
                      <a:pt x="536" y="0"/>
                    </a:moveTo>
                    <a:lnTo>
                      <a:pt x="545" y="11"/>
                    </a:lnTo>
                    <a:lnTo>
                      <a:pt x="10" y="539"/>
                    </a:lnTo>
                    <a:lnTo>
                      <a:pt x="0" y="528"/>
                    </a:lnTo>
                    <a:lnTo>
                      <a:pt x="536"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44" name="Google Shape;744;p32"/>
              <p:cNvSpPr/>
              <p:nvPr/>
            </p:nvSpPr>
            <p:spPr>
              <a:xfrm>
                <a:off x="3727450" y="5426075"/>
                <a:ext cx="850900" cy="922338"/>
              </a:xfrm>
              <a:custGeom>
                <a:avLst/>
                <a:gdLst/>
                <a:ahLst/>
                <a:cxnLst/>
                <a:rect l="l" t="t" r="r" b="b"/>
                <a:pathLst>
                  <a:path w="1072" h="1162" extrusionOk="0">
                    <a:moveTo>
                      <a:pt x="895" y="0"/>
                    </a:moveTo>
                    <a:lnTo>
                      <a:pt x="933" y="46"/>
                    </a:lnTo>
                    <a:lnTo>
                      <a:pt x="968" y="96"/>
                    </a:lnTo>
                    <a:lnTo>
                      <a:pt x="998" y="151"/>
                    </a:lnTo>
                    <a:lnTo>
                      <a:pt x="1024" y="206"/>
                    </a:lnTo>
                    <a:lnTo>
                      <a:pt x="1025" y="212"/>
                    </a:lnTo>
                    <a:lnTo>
                      <a:pt x="1046" y="271"/>
                    </a:lnTo>
                    <a:lnTo>
                      <a:pt x="1059" y="333"/>
                    </a:lnTo>
                    <a:lnTo>
                      <a:pt x="1068" y="396"/>
                    </a:lnTo>
                    <a:lnTo>
                      <a:pt x="1072" y="462"/>
                    </a:lnTo>
                    <a:lnTo>
                      <a:pt x="1068" y="534"/>
                    </a:lnTo>
                    <a:lnTo>
                      <a:pt x="1057" y="602"/>
                    </a:lnTo>
                    <a:lnTo>
                      <a:pt x="1040" y="668"/>
                    </a:lnTo>
                    <a:lnTo>
                      <a:pt x="1016" y="733"/>
                    </a:lnTo>
                    <a:lnTo>
                      <a:pt x="1014" y="738"/>
                    </a:lnTo>
                    <a:lnTo>
                      <a:pt x="985" y="797"/>
                    </a:lnTo>
                    <a:lnTo>
                      <a:pt x="952" y="854"/>
                    </a:lnTo>
                    <a:lnTo>
                      <a:pt x="911" y="908"/>
                    </a:lnTo>
                    <a:lnTo>
                      <a:pt x="867" y="958"/>
                    </a:lnTo>
                    <a:lnTo>
                      <a:pt x="817" y="1002"/>
                    </a:lnTo>
                    <a:lnTo>
                      <a:pt x="764" y="1042"/>
                    </a:lnTo>
                    <a:lnTo>
                      <a:pt x="707" y="1077"/>
                    </a:lnTo>
                    <a:lnTo>
                      <a:pt x="646" y="1107"/>
                    </a:lnTo>
                    <a:lnTo>
                      <a:pt x="641" y="1109"/>
                    </a:lnTo>
                    <a:lnTo>
                      <a:pt x="576" y="1131"/>
                    </a:lnTo>
                    <a:lnTo>
                      <a:pt x="510" y="1147"/>
                    </a:lnTo>
                    <a:lnTo>
                      <a:pt x="442" y="1158"/>
                    </a:lnTo>
                    <a:lnTo>
                      <a:pt x="370" y="1162"/>
                    </a:lnTo>
                    <a:lnTo>
                      <a:pt x="320" y="1160"/>
                    </a:lnTo>
                    <a:lnTo>
                      <a:pt x="270" y="1155"/>
                    </a:lnTo>
                    <a:lnTo>
                      <a:pt x="222" y="1145"/>
                    </a:lnTo>
                    <a:lnTo>
                      <a:pt x="176" y="1134"/>
                    </a:lnTo>
                    <a:lnTo>
                      <a:pt x="130" y="1120"/>
                    </a:lnTo>
                    <a:lnTo>
                      <a:pt x="86" y="1101"/>
                    </a:lnTo>
                    <a:lnTo>
                      <a:pt x="81" y="1099"/>
                    </a:lnTo>
                    <a:lnTo>
                      <a:pt x="38" y="1079"/>
                    </a:lnTo>
                    <a:lnTo>
                      <a:pt x="0" y="1055"/>
                    </a:lnTo>
                    <a:lnTo>
                      <a:pt x="7" y="1044"/>
                    </a:lnTo>
                    <a:lnTo>
                      <a:pt x="49" y="1068"/>
                    </a:lnTo>
                    <a:lnTo>
                      <a:pt x="92" y="1088"/>
                    </a:lnTo>
                    <a:lnTo>
                      <a:pt x="92" y="1088"/>
                    </a:lnTo>
                    <a:lnTo>
                      <a:pt x="130" y="1105"/>
                    </a:lnTo>
                    <a:lnTo>
                      <a:pt x="176" y="1120"/>
                    </a:lnTo>
                    <a:lnTo>
                      <a:pt x="222" y="1131"/>
                    </a:lnTo>
                    <a:lnTo>
                      <a:pt x="270" y="1140"/>
                    </a:lnTo>
                    <a:lnTo>
                      <a:pt x="320" y="1145"/>
                    </a:lnTo>
                    <a:lnTo>
                      <a:pt x="370" y="1147"/>
                    </a:lnTo>
                    <a:lnTo>
                      <a:pt x="442" y="1144"/>
                    </a:lnTo>
                    <a:lnTo>
                      <a:pt x="510" y="1133"/>
                    </a:lnTo>
                    <a:lnTo>
                      <a:pt x="576" y="1116"/>
                    </a:lnTo>
                    <a:lnTo>
                      <a:pt x="635" y="1096"/>
                    </a:lnTo>
                    <a:lnTo>
                      <a:pt x="635" y="1096"/>
                    </a:lnTo>
                    <a:lnTo>
                      <a:pt x="696" y="1066"/>
                    </a:lnTo>
                    <a:lnTo>
                      <a:pt x="753" y="1031"/>
                    </a:lnTo>
                    <a:lnTo>
                      <a:pt x="806" y="991"/>
                    </a:lnTo>
                    <a:lnTo>
                      <a:pt x="856" y="947"/>
                    </a:lnTo>
                    <a:lnTo>
                      <a:pt x="900" y="897"/>
                    </a:lnTo>
                    <a:lnTo>
                      <a:pt x="941" y="843"/>
                    </a:lnTo>
                    <a:lnTo>
                      <a:pt x="974" y="786"/>
                    </a:lnTo>
                    <a:lnTo>
                      <a:pt x="1003" y="727"/>
                    </a:lnTo>
                    <a:lnTo>
                      <a:pt x="1003" y="727"/>
                    </a:lnTo>
                    <a:lnTo>
                      <a:pt x="1025" y="668"/>
                    </a:lnTo>
                    <a:lnTo>
                      <a:pt x="1042" y="602"/>
                    </a:lnTo>
                    <a:lnTo>
                      <a:pt x="1053" y="534"/>
                    </a:lnTo>
                    <a:lnTo>
                      <a:pt x="1057" y="462"/>
                    </a:lnTo>
                    <a:lnTo>
                      <a:pt x="1053" y="396"/>
                    </a:lnTo>
                    <a:lnTo>
                      <a:pt x="1044" y="333"/>
                    </a:lnTo>
                    <a:lnTo>
                      <a:pt x="1029" y="271"/>
                    </a:lnTo>
                    <a:lnTo>
                      <a:pt x="1013" y="217"/>
                    </a:lnTo>
                    <a:lnTo>
                      <a:pt x="1013" y="217"/>
                    </a:lnTo>
                    <a:lnTo>
                      <a:pt x="987" y="162"/>
                    </a:lnTo>
                    <a:lnTo>
                      <a:pt x="957" y="107"/>
                    </a:lnTo>
                    <a:lnTo>
                      <a:pt x="922" y="57"/>
                    </a:lnTo>
                    <a:lnTo>
                      <a:pt x="884" y="9"/>
                    </a:lnTo>
                    <a:lnTo>
                      <a:pt x="895"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45" name="Google Shape;745;p32"/>
              <p:cNvSpPr/>
              <p:nvPr/>
            </p:nvSpPr>
            <p:spPr>
              <a:xfrm>
                <a:off x="3465513" y="5237163"/>
                <a:ext cx="941388" cy="898525"/>
              </a:xfrm>
              <a:custGeom>
                <a:avLst/>
                <a:gdLst/>
                <a:ahLst/>
                <a:cxnLst/>
                <a:rect l="l" t="t" r="r" b="b"/>
                <a:pathLst>
                  <a:path w="1186" h="1133" extrusionOk="0">
                    <a:moveTo>
                      <a:pt x="702" y="0"/>
                    </a:moveTo>
                    <a:lnTo>
                      <a:pt x="770" y="4"/>
                    </a:lnTo>
                    <a:lnTo>
                      <a:pt x="836" y="13"/>
                    </a:lnTo>
                    <a:lnTo>
                      <a:pt x="901" y="30"/>
                    </a:lnTo>
                    <a:lnTo>
                      <a:pt x="963" y="52"/>
                    </a:lnTo>
                    <a:lnTo>
                      <a:pt x="969" y="54"/>
                    </a:lnTo>
                    <a:lnTo>
                      <a:pt x="1028" y="81"/>
                    </a:lnTo>
                    <a:lnTo>
                      <a:pt x="1085" y="114"/>
                    </a:lnTo>
                    <a:lnTo>
                      <a:pt x="1136" y="151"/>
                    </a:lnTo>
                    <a:lnTo>
                      <a:pt x="1186" y="194"/>
                    </a:lnTo>
                    <a:lnTo>
                      <a:pt x="1177" y="205"/>
                    </a:lnTo>
                    <a:lnTo>
                      <a:pt x="1125" y="162"/>
                    </a:lnTo>
                    <a:lnTo>
                      <a:pt x="1074" y="125"/>
                    </a:lnTo>
                    <a:lnTo>
                      <a:pt x="1017" y="92"/>
                    </a:lnTo>
                    <a:lnTo>
                      <a:pt x="958" y="65"/>
                    </a:lnTo>
                    <a:lnTo>
                      <a:pt x="958" y="65"/>
                    </a:lnTo>
                    <a:lnTo>
                      <a:pt x="901" y="44"/>
                    </a:lnTo>
                    <a:lnTo>
                      <a:pt x="836" y="28"/>
                    </a:lnTo>
                    <a:lnTo>
                      <a:pt x="770" y="19"/>
                    </a:lnTo>
                    <a:lnTo>
                      <a:pt x="702" y="15"/>
                    </a:lnTo>
                    <a:lnTo>
                      <a:pt x="632" y="19"/>
                    </a:lnTo>
                    <a:lnTo>
                      <a:pt x="562" y="30"/>
                    </a:lnTo>
                    <a:lnTo>
                      <a:pt x="495" y="46"/>
                    </a:lnTo>
                    <a:lnTo>
                      <a:pt x="436" y="68"/>
                    </a:lnTo>
                    <a:lnTo>
                      <a:pt x="436" y="68"/>
                    </a:lnTo>
                    <a:lnTo>
                      <a:pt x="376" y="96"/>
                    </a:lnTo>
                    <a:lnTo>
                      <a:pt x="319" y="131"/>
                    </a:lnTo>
                    <a:lnTo>
                      <a:pt x="265" y="172"/>
                    </a:lnTo>
                    <a:lnTo>
                      <a:pt x="217" y="216"/>
                    </a:lnTo>
                    <a:lnTo>
                      <a:pt x="171" y="265"/>
                    </a:lnTo>
                    <a:lnTo>
                      <a:pt x="131" y="319"/>
                    </a:lnTo>
                    <a:lnTo>
                      <a:pt x="98" y="376"/>
                    </a:lnTo>
                    <a:lnTo>
                      <a:pt x="68" y="437"/>
                    </a:lnTo>
                    <a:lnTo>
                      <a:pt x="68" y="437"/>
                    </a:lnTo>
                    <a:lnTo>
                      <a:pt x="46" y="494"/>
                    </a:lnTo>
                    <a:lnTo>
                      <a:pt x="29" y="560"/>
                    </a:lnTo>
                    <a:lnTo>
                      <a:pt x="18" y="630"/>
                    </a:lnTo>
                    <a:lnTo>
                      <a:pt x="15" y="700"/>
                    </a:lnTo>
                    <a:lnTo>
                      <a:pt x="16" y="759"/>
                    </a:lnTo>
                    <a:lnTo>
                      <a:pt x="26" y="818"/>
                    </a:lnTo>
                    <a:lnTo>
                      <a:pt x="37" y="875"/>
                    </a:lnTo>
                    <a:lnTo>
                      <a:pt x="53" y="930"/>
                    </a:lnTo>
                    <a:lnTo>
                      <a:pt x="74" y="976"/>
                    </a:lnTo>
                    <a:lnTo>
                      <a:pt x="74" y="976"/>
                    </a:lnTo>
                    <a:lnTo>
                      <a:pt x="98" y="1028"/>
                    </a:lnTo>
                    <a:lnTo>
                      <a:pt x="127" y="1076"/>
                    </a:lnTo>
                    <a:lnTo>
                      <a:pt x="160" y="1124"/>
                    </a:lnTo>
                    <a:lnTo>
                      <a:pt x="149" y="1133"/>
                    </a:lnTo>
                    <a:lnTo>
                      <a:pt x="116" y="1087"/>
                    </a:lnTo>
                    <a:lnTo>
                      <a:pt x="86" y="1039"/>
                    </a:lnTo>
                    <a:lnTo>
                      <a:pt x="63" y="987"/>
                    </a:lnTo>
                    <a:lnTo>
                      <a:pt x="61" y="982"/>
                    </a:lnTo>
                    <a:lnTo>
                      <a:pt x="39" y="930"/>
                    </a:lnTo>
                    <a:lnTo>
                      <a:pt x="22" y="875"/>
                    </a:lnTo>
                    <a:lnTo>
                      <a:pt x="11" y="818"/>
                    </a:lnTo>
                    <a:lnTo>
                      <a:pt x="2" y="759"/>
                    </a:lnTo>
                    <a:lnTo>
                      <a:pt x="0" y="700"/>
                    </a:lnTo>
                    <a:lnTo>
                      <a:pt x="4" y="630"/>
                    </a:lnTo>
                    <a:lnTo>
                      <a:pt x="15" y="560"/>
                    </a:lnTo>
                    <a:lnTo>
                      <a:pt x="31" y="494"/>
                    </a:lnTo>
                    <a:lnTo>
                      <a:pt x="55" y="431"/>
                    </a:lnTo>
                    <a:lnTo>
                      <a:pt x="57" y="426"/>
                    </a:lnTo>
                    <a:lnTo>
                      <a:pt x="86" y="365"/>
                    </a:lnTo>
                    <a:lnTo>
                      <a:pt x="120" y="308"/>
                    </a:lnTo>
                    <a:lnTo>
                      <a:pt x="160" y="254"/>
                    </a:lnTo>
                    <a:lnTo>
                      <a:pt x="206" y="205"/>
                    </a:lnTo>
                    <a:lnTo>
                      <a:pt x="254" y="160"/>
                    </a:lnTo>
                    <a:lnTo>
                      <a:pt x="307" y="120"/>
                    </a:lnTo>
                    <a:lnTo>
                      <a:pt x="365" y="85"/>
                    </a:lnTo>
                    <a:lnTo>
                      <a:pt x="425" y="57"/>
                    </a:lnTo>
                    <a:lnTo>
                      <a:pt x="431" y="55"/>
                    </a:lnTo>
                    <a:lnTo>
                      <a:pt x="495" y="32"/>
                    </a:lnTo>
                    <a:lnTo>
                      <a:pt x="562" y="15"/>
                    </a:lnTo>
                    <a:lnTo>
                      <a:pt x="632" y="4"/>
                    </a:lnTo>
                    <a:lnTo>
                      <a:pt x="702"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46" name="Google Shape;746;p32"/>
              <p:cNvSpPr/>
              <p:nvPr/>
            </p:nvSpPr>
            <p:spPr>
              <a:xfrm>
                <a:off x="3687763" y="6224588"/>
                <a:ext cx="79375" cy="71438"/>
              </a:xfrm>
              <a:custGeom>
                <a:avLst/>
                <a:gdLst/>
                <a:ahLst/>
                <a:cxnLst/>
                <a:rect l="l" t="t" r="r" b="b"/>
                <a:pathLst>
                  <a:path w="99" h="91" extrusionOk="0">
                    <a:moveTo>
                      <a:pt x="0" y="0"/>
                    </a:moveTo>
                    <a:lnTo>
                      <a:pt x="99" y="13"/>
                    </a:lnTo>
                    <a:lnTo>
                      <a:pt x="39" y="91"/>
                    </a:lnTo>
                    <a:lnTo>
                      <a:pt x="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747" name="Google Shape;747;p32"/>
            <p:cNvGrpSpPr/>
            <p:nvPr/>
          </p:nvGrpSpPr>
          <p:grpSpPr>
            <a:xfrm>
              <a:off x="541413" y="3868720"/>
              <a:ext cx="2946782" cy="1042937"/>
              <a:chOff x="2290763" y="4324350"/>
              <a:chExt cx="3135313" cy="1109663"/>
            </a:xfrm>
          </p:grpSpPr>
          <p:sp>
            <p:nvSpPr>
              <p:cNvPr id="748" name="Google Shape;748;p32"/>
              <p:cNvSpPr/>
              <p:nvPr/>
            </p:nvSpPr>
            <p:spPr>
              <a:xfrm>
                <a:off x="3405188" y="4378325"/>
                <a:ext cx="2020888" cy="544513"/>
              </a:xfrm>
              <a:custGeom>
                <a:avLst/>
                <a:gdLst/>
                <a:ahLst/>
                <a:cxnLst/>
                <a:rect l="l" t="t" r="r" b="b"/>
                <a:pathLst>
                  <a:path w="2546" h="687" extrusionOk="0">
                    <a:moveTo>
                      <a:pt x="2537" y="0"/>
                    </a:moveTo>
                    <a:lnTo>
                      <a:pt x="2546" y="11"/>
                    </a:lnTo>
                    <a:lnTo>
                      <a:pt x="1866" y="685"/>
                    </a:lnTo>
                    <a:lnTo>
                      <a:pt x="1864" y="687"/>
                    </a:lnTo>
                    <a:lnTo>
                      <a:pt x="1861" y="687"/>
                    </a:lnTo>
                    <a:lnTo>
                      <a:pt x="0" y="682"/>
                    </a:lnTo>
                    <a:lnTo>
                      <a:pt x="0" y="667"/>
                    </a:lnTo>
                    <a:lnTo>
                      <a:pt x="1859" y="672"/>
                    </a:lnTo>
                    <a:lnTo>
                      <a:pt x="253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49" name="Google Shape;749;p32"/>
              <p:cNvSpPr/>
              <p:nvPr/>
            </p:nvSpPr>
            <p:spPr>
              <a:xfrm>
                <a:off x="3406775" y="4860925"/>
                <a:ext cx="596900" cy="17463"/>
              </a:xfrm>
              <a:custGeom>
                <a:avLst/>
                <a:gdLst/>
                <a:ahLst/>
                <a:cxnLst/>
                <a:rect l="l" t="t" r="r" b="b"/>
                <a:pathLst>
                  <a:path w="752" h="20" extrusionOk="0">
                    <a:moveTo>
                      <a:pt x="0" y="0"/>
                    </a:moveTo>
                    <a:lnTo>
                      <a:pt x="752" y="5"/>
                    </a:lnTo>
                    <a:lnTo>
                      <a:pt x="752" y="20"/>
                    </a:lnTo>
                    <a:lnTo>
                      <a:pt x="0" y="15"/>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0" name="Google Shape;750;p32"/>
              <p:cNvSpPr/>
              <p:nvPr/>
            </p:nvSpPr>
            <p:spPr>
              <a:xfrm>
                <a:off x="2322513" y="4913313"/>
                <a:ext cx="1095375" cy="520700"/>
              </a:xfrm>
              <a:custGeom>
                <a:avLst/>
                <a:gdLst/>
                <a:ahLst/>
                <a:cxnLst/>
                <a:rect l="l" t="t" r="r" b="b"/>
                <a:pathLst>
                  <a:path w="1379" h="658" extrusionOk="0">
                    <a:moveTo>
                      <a:pt x="1364" y="0"/>
                    </a:moveTo>
                    <a:lnTo>
                      <a:pt x="1379" y="0"/>
                    </a:lnTo>
                    <a:lnTo>
                      <a:pt x="1374" y="61"/>
                    </a:lnTo>
                    <a:lnTo>
                      <a:pt x="1361" y="122"/>
                    </a:lnTo>
                    <a:lnTo>
                      <a:pt x="1344" y="181"/>
                    </a:lnTo>
                    <a:lnTo>
                      <a:pt x="1322" y="238"/>
                    </a:lnTo>
                    <a:lnTo>
                      <a:pt x="1320" y="243"/>
                    </a:lnTo>
                    <a:lnTo>
                      <a:pt x="1293" y="299"/>
                    </a:lnTo>
                    <a:lnTo>
                      <a:pt x="1259" y="354"/>
                    </a:lnTo>
                    <a:lnTo>
                      <a:pt x="1221" y="406"/>
                    </a:lnTo>
                    <a:lnTo>
                      <a:pt x="1177" y="453"/>
                    </a:lnTo>
                    <a:lnTo>
                      <a:pt x="1123" y="501"/>
                    </a:lnTo>
                    <a:lnTo>
                      <a:pt x="1068" y="542"/>
                    </a:lnTo>
                    <a:lnTo>
                      <a:pt x="1009" y="577"/>
                    </a:lnTo>
                    <a:lnTo>
                      <a:pt x="948" y="606"/>
                    </a:lnTo>
                    <a:lnTo>
                      <a:pt x="943" y="608"/>
                    </a:lnTo>
                    <a:lnTo>
                      <a:pt x="878" y="630"/>
                    </a:lnTo>
                    <a:lnTo>
                      <a:pt x="814" y="645"/>
                    </a:lnTo>
                    <a:lnTo>
                      <a:pt x="747" y="656"/>
                    </a:lnTo>
                    <a:lnTo>
                      <a:pt x="681" y="658"/>
                    </a:lnTo>
                    <a:lnTo>
                      <a:pt x="615" y="656"/>
                    </a:lnTo>
                    <a:lnTo>
                      <a:pt x="548" y="645"/>
                    </a:lnTo>
                    <a:lnTo>
                      <a:pt x="484" y="630"/>
                    </a:lnTo>
                    <a:lnTo>
                      <a:pt x="421" y="608"/>
                    </a:lnTo>
                    <a:lnTo>
                      <a:pt x="416" y="606"/>
                    </a:lnTo>
                    <a:lnTo>
                      <a:pt x="353" y="577"/>
                    </a:lnTo>
                    <a:lnTo>
                      <a:pt x="294" y="542"/>
                    </a:lnTo>
                    <a:lnTo>
                      <a:pt x="239" y="501"/>
                    </a:lnTo>
                    <a:lnTo>
                      <a:pt x="186" y="453"/>
                    </a:lnTo>
                    <a:lnTo>
                      <a:pt x="151" y="417"/>
                    </a:lnTo>
                    <a:lnTo>
                      <a:pt x="119" y="378"/>
                    </a:lnTo>
                    <a:lnTo>
                      <a:pt x="92" y="337"/>
                    </a:lnTo>
                    <a:lnTo>
                      <a:pt x="68" y="297"/>
                    </a:lnTo>
                    <a:lnTo>
                      <a:pt x="46" y="253"/>
                    </a:lnTo>
                    <a:lnTo>
                      <a:pt x="27" y="208"/>
                    </a:lnTo>
                    <a:lnTo>
                      <a:pt x="11" y="159"/>
                    </a:lnTo>
                    <a:lnTo>
                      <a:pt x="0" y="115"/>
                    </a:lnTo>
                    <a:lnTo>
                      <a:pt x="12" y="111"/>
                    </a:lnTo>
                    <a:lnTo>
                      <a:pt x="25" y="159"/>
                    </a:lnTo>
                    <a:lnTo>
                      <a:pt x="38" y="197"/>
                    </a:lnTo>
                    <a:lnTo>
                      <a:pt x="57" y="242"/>
                    </a:lnTo>
                    <a:lnTo>
                      <a:pt x="79" y="286"/>
                    </a:lnTo>
                    <a:lnTo>
                      <a:pt x="103" y="326"/>
                    </a:lnTo>
                    <a:lnTo>
                      <a:pt x="130" y="367"/>
                    </a:lnTo>
                    <a:lnTo>
                      <a:pt x="162" y="406"/>
                    </a:lnTo>
                    <a:lnTo>
                      <a:pt x="197" y="442"/>
                    </a:lnTo>
                    <a:lnTo>
                      <a:pt x="250" y="490"/>
                    </a:lnTo>
                    <a:lnTo>
                      <a:pt x="305" y="531"/>
                    </a:lnTo>
                    <a:lnTo>
                      <a:pt x="364" y="566"/>
                    </a:lnTo>
                    <a:lnTo>
                      <a:pt x="427" y="595"/>
                    </a:lnTo>
                    <a:lnTo>
                      <a:pt x="427" y="595"/>
                    </a:lnTo>
                    <a:lnTo>
                      <a:pt x="484" y="616"/>
                    </a:lnTo>
                    <a:lnTo>
                      <a:pt x="548" y="630"/>
                    </a:lnTo>
                    <a:lnTo>
                      <a:pt x="615" y="641"/>
                    </a:lnTo>
                    <a:lnTo>
                      <a:pt x="681" y="643"/>
                    </a:lnTo>
                    <a:lnTo>
                      <a:pt x="747" y="641"/>
                    </a:lnTo>
                    <a:lnTo>
                      <a:pt x="814" y="630"/>
                    </a:lnTo>
                    <a:lnTo>
                      <a:pt x="878" y="616"/>
                    </a:lnTo>
                    <a:lnTo>
                      <a:pt x="937" y="595"/>
                    </a:lnTo>
                    <a:lnTo>
                      <a:pt x="937" y="595"/>
                    </a:lnTo>
                    <a:lnTo>
                      <a:pt x="998" y="566"/>
                    </a:lnTo>
                    <a:lnTo>
                      <a:pt x="1057" y="531"/>
                    </a:lnTo>
                    <a:lnTo>
                      <a:pt x="1112" y="490"/>
                    </a:lnTo>
                    <a:lnTo>
                      <a:pt x="1165" y="442"/>
                    </a:lnTo>
                    <a:lnTo>
                      <a:pt x="1210" y="394"/>
                    </a:lnTo>
                    <a:lnTo>
                      <a:pt x="1248" y="343"/>
                    </a:lnTo>
                    <a:lnTo>
                      <a:pt x="1282" y="288"/>
                    </a:lnTo>
                    <a:lnTo>
                      <a:pt x="1309" y="232"/>
                    </a:lnTo>
                    <a:lnTo>
                      <a:pt x="1309" y="232"/>
                    </a:lnTo>
                    <a:lnTo>
                      <a:pt x="1329" y="181"/>
                    </a:lnTo>
                    <a:lnTo>
                      <a:pt x="1346" y="122"/>
                    </a:lnTo>
                    <a:lnTo>
                      <a:pt x="1359" y="61"/>
                    </a:lnTo>
                    <a:lnTo>
                      <a:pt x="1364"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1" name="Google Shape;751;p32"/>
              <p:cNvSpPr/>
              <p:nvPr/>
            </p:nvSpPr>
            <p:spPr>
              <a:xfrm>
                <a:off x="2309813" y="4324350"/>
                <a:ext cx="1108075" cy="542925"/>
              </a:xfrm>
              <a:custGeom>
                <a:avLst/>
                <a:gdLst/>
                <a:ahLst/>
                <a:cxnLst/>
                <a:rect l="l" t="t" r="r" b="b"/>
                <a:pathLst>
                  <a:path w="1396" h="685" extrusionOk="0">
                    <a:moveTo>
                      <a:pt x="696" y="0"/>
                    </a:moveTo>
                    <a:lnTo>
                      <a:pt x="762" y="4"/>
                    </a:lnTo>
                    <a:lnTo>
                      <a:pt x="829" y="13"/>
                    </a:lnTo>
                    <a:lnTo>
                      <a:pt x="893" y="28"/>
                    </a:lnTo>
                    <a:lnTo>
                      <a:pt x="958" y="50"/>
                    </a:lnTo>
                    <a:lnTo>
                      <a:pt x="963" y="52"/>
                    </a:lnTo>
                    <a:lnTo>
                      <a:pt x="1024" y="81"/>
                    </a:lnTo>
                    <a:lnTo>
                      <a:pt x="1083" y="116"/>
                    </a:lnTo>
                    <a:lnTo>
                      <a:pt x="1138" y="157"/>
                    </a:lnTo>
                    <a:lnTo>
                      <a:pt x="1192" y="205"/>
                    </a:lnTo>
                    <a:lnTo>
                      <a:pt x="1238" y="256"/>
                    </a:lnTo>
                    <a:lnTo>
                      <a:pt x="1278" y="310"/>
                    </a:lnTo>
                    <a:lnTo>
                      <a:pt x="1313" y="367"/>
                    </a:lnTo>
                    <a:lnTo>
                      <a:pt x="1341" y="426"/>
                    </a:lnTo>
                    <a:lnTo>
                      <a:pt x="1343" y="431"/>
                    </a:lnTo>
                    <a:lnTo>
                      <a:pt x="1365" y="494"/>
                    </a:lnTo>
                    <a:lnTo>
                      <a:pt x="1381" y="556"/>
                    </a:lnTo>
                    <a:lnTo>
                      <a:pt x="1392" y="621"/>
                    </a:lnTo>
                    <a:lnTo>
                      <a:pt x="1396" y="685"/>
                    </a:lnTo>
                    <a:lnTo>
                      <a:pt x="1381" y="685"/>
                    </a:lnTo>
                    <a:lnTo>
                      <a:pt x="1378" y="621"/>
                    </a:lnTo>
                    <a:lnTo>
                      <a:pt x="1366" y="556"/>
                    </a:lnTo>
                    <a:lnTo>
                      <a:pt x="1350" y="494"/>
                    </a:lnTo>
                    <a:lnTo>
                      <a:pt x="1330" y="437"/>
                    </a:lnTo>
                    <a:lnTo>
                      <a:pt x="1330" y="437"/>
                    </a:lnTo>
                    <a:lnTo>
                      <a:pt x="1302" y="378"/>
                    </a:lnTo>
                    <a:lnTo>
                      <a:pt x="1267" y="321"/>
                    </a:lnTo>
                    <a:lnTo>
                      <a:pt x="1227" y="267"/>
                    </a:lnTo>
                    <a:lnTo>
                      <a:pt x="1180" y="216"/>
                    </a:lnTo>
                    <a:lnTo>
                      <a:pt x="1127" y="168"/>
                    </a:lnTo>
                    <a:lnTo>
                      <a:pt x="1072" y="127"/>
                    </a:lnTo>
                    <a:lnTo>
                      <a:pt x="1013" y="92"/>
                    </a:lnTo>
                    <a:lnTo>
                      <a:pt x="952" y="63"/>
                    </a:lnTo>
                    <a:lnTo>
                      <a:pt x="952" y="63"/>
                    </a:lnTo>
                    <a:lnTo>
                      <a:pt x="893" y="42"/>
                    </a:lnTo>
                    <a:lnTo>
                      <a:pt x="829" y="28"/>
                    </a:lnTo>
                    <a:lnTo>
                      <a:pt x="762" y="19"/>
                    </a:lnTo>
                    <a:lnTo>
                      <a:pt x="696" y="15"/>
                    </a:lnTo>
                    <a:lnTo>
                      <a:pt x="630" y="19"/>
                    </a:lnTo>
                    <a:lnTo>
                      <a:pt x="563" y="28"/>
                    </a:lnTo>
                    <a:lnTo>
                      <a:pt x="499" y="42"/>
                    </a:lnTo>
                    <a:lnTo>
                      <a:pt x="442" y="63"/>
                    </a:lnTo>
                    <a:lnTo>
                      <a:pt x="442" y="63"/>
                    </a:lnTo>
                    <a:lnTo>
                      <a:pt x="379" y="92"/>
                    </a:lnTo>
                    <a:lnTo>
                      <a:pt x="320" y="127"/>
                    </a:lnTo>
                    <a:lnTo>
                      <a:pt x="265" y="168"/>
                    </a:lnTo>
                    <a:lnTo>
                      <a:pt x="212" y="216"/>
                    </a:lnTo>
                    <a:lnTo>
                      <a:pt x="171" y="260"/>
                    </a:lnTo>
                    <a:lnTo>
                      <a:pt x="134" y="306"/>
                    </a:lnTo>
                    <a:lnTo>
                      <a:pt x="103" y="356"/>
                    </a:lnTo>
                    <a:lnTo>
                      <a:pt x="77" y="405"/>
                    </a:lnTo>
                    <a:lnTo>
                      <a:pt x="53" y="459"/>
                    </a:lnTo>
                    <a:lnTo>
                      <a:pt x="53" y="459"/>
                    </a:lnTo>
                    <a:lnTo>
                      <a:pt x="37" y="507"/>
                    </a:lnTo>
                    <a:lnTo>
                      <a:pt x="24" y="560"/>
                    </a:lnTo>
                    <a:lnTo>
                      <a:pt x="15" y="617"/>
                    </a:lnTo>
                    <a:lnTo>
                      <a:pt x="0" y="615"/>
                    </a:lnTo>
                    <a:lnTo>
                      <a:pt x="9" y="560"/>
                    </a:lnTo>
                    <a:lnTo>
                      <a:pt x="22" y="507"/>
                    </a:lnTo>
                    <a:lnTo>
                      <a:pt x="40" y="453"/>
                    </a:lnTo>
                    <a:lnTo>
                      <a:pt x="42" y="448"/>
                    </a:lnTo>
                    <a:lnTo>
                      <a:pt x="66" y="394"/>
                    </a:lnTo>
                    <a:lnTo>
                      <a:pt x="92" y="345"/>
                    </a:lnTo>
                    <a:lnTo>
                      <a:pt x="123" y="295"/>
                    </a:lnTo>
                    <a:lnTo>
                      <a:pt x="160" y="249"/>
                    </a:lnTo>
                    <a:lnTo>
                      <a:pt x="201" y="205"/>
                    </a:lnTo>
                    <a:lnTo>
                      <a:pt x="254" y="157"/>
                    </a:lnTo>
                    <a:lnTo>
                      <a:pt x="309" y="116"/>
                    </a:lnTo>
                    <a:lnTo>
                      <a:pt x="368" y="81"/>
                    </a:lnTo>
                    <a:lnTo>
                      <a:pt x="431" y="52"/>
                    </a:lnTo>
                    <a:lnTo>
                      <a:pt x="436" y="50"/>
                    </a:lnTo>
                    <a:lnTo>
                      <a:pt x="499" y="28"/>
                    </a:lnTo>
                    <a:lnTo>
                      <a:pt x="563" y="13"/>
                    </a:lnTo>
                    <a:lnTo>
                      <a:pt x="630" y="4"/>
                    </a:lnTo>
                    <a:lnTo>
                      <a:pt x="696"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2" name="Google Shape;752;p32"/>
              <p:cNvSpPr/>
              <p:nvPr/>
            </p:nvSpPr>
            <p:spPr>
              <a:xfrm>
                <a:off x="2290763" y="4948238"/>
                <a:ext cx="77788" cy="73025"/>
              </a:xfrm>
              <a:custGeom>
                <a:avLst/>
                <a:gdLst/>
                <a:ahLst/>
                <a:cxnLst/>
                <a:rect l="l" t="t" r="r" b="b"/>
                <a:pathLst>
                  <a:path w="98" h="92" extrusionOk="0">
                    <a:moveTo>
                      <a:pt x="39" y="0"/>
                    </a:moveTo>
                    <a:lnTo>
                      <a:pt x="98" y="79"/>
                    </a:lnTo>
                    <a:lnTo>
                      <a:pt x="0" y="92"/>
                    </a:lnTo>
                    <a:lnTo>
                      <a:pt x="39"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753" name="Google Shape;753;p32"/>
            <p:cNvGrpSpPr/>
            <p:nvPr/>
          </p:nvGrpSpPr>
          <p:grpSpPr>
            <a:xfrm>
              <a:off x="393700" y="2490073"/>
              <a:ext cx="2545423" cy="1899369"/>
              <a:chOff x="2133600" y="2857500"/>
              <a:chExt cx="2708275" cy="2020888"/>
            </a:xfrm>
          </p:grpSpPr>
          <p:sp>
            <p:nvSpPr>
              <p:cNvPr id="754" name="Google Shape;754;p32"/>
              <p:cNvSpPr/>
              <p:nvPr/>
            </p:nvSpPr>
            <p:spPr>
              <a:xfrm>
                <a:off x="3044825" y="3816350"/>
                <a:ext cx="1797050" cy="1062038"/>
              </a:xfrm>
              <a:custGeom>
                <a:avLst/>
                <a:gdLst/>
                <a:ahLst/>
                <a:cxnLst/>
                <a:rect l="l" t="t" r="r" b="b"/>
                <a:pathLst>
                  <a:path w="2266" h="1337" extrusionOk="0">
                    <a:moveTo>
                      <a:pt x="12" y="0"/>
                    </a:moveTo>
                    <a:lnTo>
                      <a:pt x="1327" y="1322"/>
                    </a:lnTo>
                    <a:lnTo>
                      <a:pt x="2266" y="1322"/>
                    </a:lnTo>
                    <a:lnTo>
                      <a:pt x="2266" y="1337"/>
                    </a:lnTo>
                    <a:lnTo>
                      <a:pt x="1319" y="1337"/>
                    </a:lnTo>
                    <a:lnTo>
                      <a:pt x="1317" y="1335"/>
                    </a:lnTo>
                    <a:lnTo>
                      <a:pt x="0" y="11"/>
                    </a:lnTo>
                    <a:lnTo>
                      <a:pt x="12" y="0"/>
                    </a:lnTo>
                    <a:close/>
                  </a:path>
                </a:pathLst>
              </a:custGeom>
              <a:solidFill>
                <a:srgbClr val="1C6F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5" name="Google Shape;755;p32"/>
              <p:cNvSpPr/>
              <p:nvPr/>
            </p:nvSpPr>
            <p:spPr>
              <a:xfrm>
                <a:off x="3078163" y="3786188"/>
                <a:ext cx="428625" cy="433388"/>
              </a:xfrm>
              <a:custGeom>
                <a:avLst/>
                <a:gdLst/>
                <a:ahLst/>
                <a:cxnLst/>
                <a:rect l="l" t="t" r="r" b="b"/>
                <a:pathLst>
                  <a:path w="539" h="547" extrusionOk="0">
                    <a:moveTo>
                      <a:pt x="11" y="0"/>
                    </a:moveTo>
                    <a:lnTo>
                      <a:pt x="539" y="536"/>
                    </a:lnTo>
                    <a:lnTo>
                      <a:pt x="528" y="547"/>
                    </a:lnTo>
                    <a:lnTo>
                      <a:pt x="0" y="11"/>
                    </a:lnTo>
                    <a:lnTo>
                      <a:pt x="11" y="0"/>
                    </a:lnTo>
                    <a:close/>
                  </a:path>
                </a:pathLst>
              </a:custGeom>
              <a:solidFill>
                <a:srgbClr val="1C6F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6" name="Google Shape;756;p32"/>
              <p:cNvSpPr/>
              <p:nvPr/>
            </p:nvSpPr>
            <p:spPr>
              <a:xfrm>
                <a:off x="2133600" y="3119438"/>
                <a:ext cx="923925" cy="850900"/>
              </a:xfrm>
              <a:custGeom>
                <a:avLst/>
                <a:gdLst/>
                <a:ahLst/>
                <a:cxnLst/>
                <a:rect l="l" t="t" r="r" b="b"/>
                <a:pathLst>
                  <a:path w="1164" h="1072" extrusionOk="0">
                    <a:moveTo>
                      <a:pt x="107" y="0"/>
                    </a:moveTo>
                    <a:lnTo>
                      <a:pt x="118" y="8"/>
                    </a:lnTo>
                    <a:lnTo>
                      <a:pt x="94" y="50"/>
                    </a:lnTo>
                    <a:lnTo>
                      <a:pt x="74" y="93"/>
                    </a:lnTo>
                    <a:lnTo>
                      <a:pt x="74" y="93"/>
                    </a:lnTo>
                    <a:lnTo>
                      <a:pt x="57" y="131"/>
                    </a:lnTo>
                    <a:lnTo>
                      <a:pt x="42" y="177"/>
                    </a:lnTo>
                    <a:lnTo>
                      <a:pt x="31" y="223"/>
                    </a:lnTo>
                    <a:lnTo>
                      <a:pt x="22" y="271"/>
                    </a:lnTo>
                    <a:lnTo>
                      <a:pt x="17" y="321"/>
                    </a:lnTo>
                    <a:lnTo>
                      <a:pt x="15" y="371"/>
                    </a:lnTo>
                    <a:lnTo>
                      <a:pt x="18" y="442"/>
                    </a:lnTo>
                    <a:lnTo>
                      <a:pt x="29" y="511"/>
                    </a:lnTo>
                    <a:lnTo>
                      <a:pt x="46" y="577"/>
                    </a:lnTo>
                    <a:lnTo>
                      <a:pt x="68" y="636"/>
                    </a:lnTo>
                    <a:lnTo>
                      <a:pt x="68" y="636"/>
                    </a:lnTo>
                    <a:lnTo>
                      <a:pt x="96" y="697"/>
                    </a:lnTo>
                    <a:lnTo>
                      <a:pt x="131" y="754"/>
                    </a:lnTo>
                    <a:lnTo>
                      <a:pt x="171" y="807"/>
                    </a:lnTo>
                    <a:lnTo>
                      <a:pt x="215" y="857"/>
                    </a:lnTo>
                    <a:lnTo>
                      <a:pt x="265" y="901"/>
                    </a:lnTo>
                    <a:lnTo>
                      <a:pt x="319" y="942"/>
                    </a:lnTo>
                    <a:lnTo>
                      <a:pt x="376" y="975"/>
                    </a:lnTo>
                    <a:lnTo>
                      <a:pt x="437" y="1004"/>
                    </a:lnTo>
                    <a:lnTo>
                      <a:pt x="437" y="1004"/>
                    </a:lnTo>
                    <a:lnTo>
                      <a:pt x="494" y="1026"/>
                    </a:lnTo>
                    <a:lnTo>
                      <a:pt x="560" y="1043"/>
                    </a:lnTo>
                    <a:lnTo>
                      <a:pt x="630" y="1054"/>
                    </a:lnTo>
                    <a:lnTo>
                      <a:pt x="700" y="1058"/>
                    </a:lnTo>
                    <a:lnTo>
                      <a:pt x="766" y="1054"/>
                    </a:lnTo>
                    <a:lnTo>
                      <a:pt x="829" y="1045"/>
                    </a:lnTo>
                    <a:lnTo>
                      <a:pt x="891" y="1032"/>
                    </a:lnTo>
                    <a:lnTo>
                      <a:pt x="945" y="1013"/>
                    </a:lnTo>
                    <a:lnTo>
                      <a:pt x="945" y="1013"/>
                    </a:lnTo>
                    <a:lnTo>
                      <a:pt x="1002" y="988"/>
                    </a:lnTo>
                    <a:lnTo>
                      <a:pt x="1055" y="958"/>
                    </a:lnTo>
                    <a:lnTo>
                      <a:pt x="1105" y="923"/>
                    </a:lnTo>
                    <a:lnTo>
                      <a:pt x="1155" y="884"/>
                    </a:lnTo>
                    <a:lnTo>
                      <a:pt x="1164" y="896"/>
                    </a:lnTo>
                    <a:lnTo>
                      <a:pt x="1116" y="934"/>
                    </a:lnTo>
                    <a:lnTo>
                      <a:pt x="1066" y="969"/>
                    </a:lnTo>
                    <a:lnTo>
                      <a:pt x="1013" y="999"/>
                    </a:lnTo>
                    <a:lnTo>
                      <a:pt x="956" y="1024"/>
                    </a:lnTo>
                    <a:lnTo>
                      <a:pt x="950" y="1026"/>
                    </a:lnTo>
                    <a:lnTo>
                      <a:pt x="891" y="1047"/>
                    </a:lnTo>
                    <a:lnTo>
                      <a:pt x="829" y="1059"/>
                    </a:lnTo>
                    <a:lnTo>
                      <a:pt x="766" y="1069"/>
                    </a:lnTo>
                    <a:lnTo>
                      <a:pt x="700" y="1072"/>
                    </a:lnTo>
                    <a:lnTo>
                      <a:pt x="630" y="1069"/>
                    </a:lnTo>
                    <a:lnTo>
                      <a:pt x="560" y="1058"/>
                    </a:lnTo>
                    <a:lnTo>
                      <a:pt x="494" y="1041"/>
                    </a:lnTo>
                    <a:lnTo>
                      <a:pt x="431" y="1017"/>
                    </a:lnTo>
                    <a:lnTo>
                      <a:pt x="425" y="1015"/>
                    </a:lnTo>
                    <a:lnTo>
                      <a:pt x="365" y="986"/>
                    </a:lnTo>
                    <a:lnTo>
                      <a:pt x="308" y="953"/>
                    </a:lnTo>
                    <a:lnTo>
                      <a:pt x="254" y="912"/>
                    </a:lnTo>
                    <a:lnTo>
                      <a:pt x="204" y="868"/>
                    </a:lnTo>
                    <a:lnTo>
                      <a:pt x="160" y="818"/>
                    </a:lnTo>
                    <a:lnTo>
                      <a:pt x="120" y="765"/>
                    </a:lnTo>
                    <a:lnTo>
                      <a:pt x="85" y="708"/>
                    </a:lnTo>
                    <a:lnTo>
                      <a:pt x="57" y="647"/>
                    </a:lnTo>
                    <a:lnTo>
                      <a:pt x="55" y="641"/>
                    </a:lnTo>
                    <a:lnTo>
                      <a:pt x="31" y="577"/>
                    </a:lnTo>
                    <a:lnTo>
                      <a:pt x="15" y="511"/>
                    </a:lnTo>
                    <a:lnTo>
                      <a:pt x="4" y="442"/>
                    </a:lnTo>
                    <a:lnTo>
                      <a:pt x="0" y="371"/>
                    </a:lnTo>
                    <a:lnTo>
                      <a:pt x="2" y="321"/>
                    </a:lnTo>
                    <a:lnTo>
                      <a:pt x="7" y="271"/>
                    </a:lnTo>
                    <a:lnTo>
                      <a:pt x="17" y="223"/>
                    </a:lnTo>
                    <a:lnTo>
                      <a:pt x="28" y="177"/>
                    </a:lnTo>
                    <a:lnTo>
                      <a:pt x="42" y="131"/>
                    </a:lnTo>
                    <a:lnTo>
                      <a:pt x="61" y="87"/>
                    </a:lnTo>
                    <a:lnTo>
                      <a:pt x="63" y="81"/>
                    </a:lnTo>
                    <a:lnTo>
                      <a:pt x="83" y="39"/>
                    </a:lnTo>
                    <a:lnTo>
                      <a:pt x="107" y="0"/>
                    </a:lnTo>
                    <a:close/>
                  </a:path>
                </a:pathLst>
              </a:custGeom>
              <a:solidFill>
                <a:srgbClr val="1C6F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7" name="Google Shape;757;p32"/>
              <p:cNvSpPr/>
              <p:nvPr/>
            </p:nvSpPr>
            <p:spPr>
              <a:xfrm>
                <a:off x="2346325" y="2857500"/>
                <a:ext cx="898525" cy="941388"/>
              </a:xfrm>
              <a:custGeom>
                <a:avLst/>
                <a:gdLst/>
                <a:ahLst/>
                <a:cxnLst/>
                <a:rect l="l" t="t" r="r" b="b"/>
                <a:pathLst>
                  <a:path w="1131" h="1186" extrusionOk="0">
                    <a:moveTo>
                      <a:pt x="431" y="0"/>
                    </a:moveTo>
                    <a:lnTo>
                      <a:pt x="503" y="3"/>
                    </a:lnTo>
                    <a:lnTo>
                      <a:pt x="571" y="14"/>
                    </a:lnTo>
                    <a:lnTo>
                      <a:pt x="637" y="31"/>
                    </a:lnTo>
                    <a:lnTo>
                      <a:pt x="702" y="55"/>
                    </a:lnTo>
                    <a:lnTo>
                      <a:pt x="707" y="57"/>
                    </a:lnTo>
                    <a:lnTo>
                      <a:pt x="766" y="86"/>
                    </a:lnTo>
                    <a:lnTo>
                      <a:pt x="823" y="119"/>
                    </a:lnTo>
                    <a:lnTo>
                      <a:pt x="877" y="160"/>
                    </a:lnTo>
                    <a:lnTo>
                      <a:pt x="926" y="206"/>
                    </a:lnTo>
                    <a:lnTo>
                      <a:pt x="971" y="254"/>
                    </a:lnTo>
                    <a:lnTo>
                      <a:pt x="1011" y="307"/>
                    </a:lnTo>
                    <a:lnTo>
                      <a:pt x="1046" y="364"/>
                    </a:lnTo>
                    <a:lnTo>
                      <a:pt x="1076" y="425"/>
                    </a:lnTo>
                    <a:lnTo>
                      <a:pt x="1077" y="431"/>
                    </a:lnTo>
                    <a:lnTo>
                      <a:pt x="1099" y="495"/>
                    </a:lnTo>
                    <a:lnTo>
                      <a:pt x="1116" y="561"/>
                    </a:lnTo>
                    <a:lnTo>
                      <a:pt x="1127" y="631"/>
                    </a:lnTo>
                    <a:lnTo>
                      <a:pt x="1131" y="701"/>
                    </a:lnTo>
                    <a:lnTo>
                      <a:pt x="1127" y="770"/>
                    </a:lnTo>
                    <a:lnTo>
                      <a:pt x="1118" y="836"/>
                    </a:lnTo>
                    <a:lnTo>
                      <a:pt x="1101" y="900"/>
                    </a:lnTo>
                    <a:lnTo>
                      <a:pt x="1079" y="963"/>
                    </a:lnTo>
                    <a:lnTo>
                      <a:pt x="1077" y="969"/>
                    </a:lnTo>
                    <a:lnTo>
                      <a:pt x="1050" y="1027"/>
                    </a:lnTo>
                    <a:lnTo>
                      <a:pt x="1017" y="1085"/>
                    </a:lnTo>
                    <a:lnTo>
                      <a:pt x="980" y="1136"/>
                    </a:lnTo>
                    <a:lnTo>
                      <a:pt x="937" y="1186"/>
                    </a:lnTo>
                    <a:lnTo>
                      <a:pt x="926" y="1177"/>
                    </a:lnTo>
                    <a:lnTo>
                      <a:pt x="969" y="1125"/>
                    </a:lnTo>
                    <a:lnTo>
                      <a:pt x="1006" y="1074"/>
                    </a:lnTo>
                    <a:lnTo>
                      <a:pt x="1039" y="1016"/>
                    </a:lnTo>
                    <a:lnTo>
                      <a:pt x="1066" y="957"/>
                    </a:lnTo>
                    <a:lnTo>
                      <a:pt x="1066" y="957"/>
                    </a:lnTo>
                    <a:lnTo>
                      <a:pt x="1087" y="900"/>
                    </a:lnTo>
                    <a:lnTo>
                      <a:pt x="1103" y="836"/>
                    </a:lnTo>
                    <a:lnTo>
                      <a:pt x="1112" y="770"/>
                    </a:lnTo>
                    <a:lnTo>
                      <a:pt x="1116" y="701"/>
                    </a:lnTo>
                    <a:lnTo>
                      <a:pt x="1112" y="631"/>
                    </a:lnTo>
                    <a:lnTo>
                      <a:pt x="1101" y="561"/>
                    </a:lnTo>
                    <a:lnTo>
                      <a:pt x="1085" y="495"/>
                    </a:lnTo>
                    <a:lnTo>
                      <a:pt x="1064" y="436"/>
                    </a:lnTo>
                    <a:lnTo>
                      <a:pt x="1064" y="436"/>
                    </a:lnTo>
                    <a:lnTo>
                      <a:pt x="1035" y="375"/>
                    </a:lnTo>
                    <a:lnTo>
                      <a:pt x="1000" y="318"/>
                    </a:lnTo>
                    <a:lnTo>
                      <a:pt x="959" y="265"/>
                    </a:lnTo>
                    <a:lnTo>
                      <a:pt x="915" y="217"/>
                    </a:lnTo>
                    <a:lnTo>
                      <a:pt x="866" y="171"/>
                    </a:lnTo>
                    <a:lnTo>
                      <a:pt x="812" y="131"/>
                    </a:lnTo>
                    <a:lnTo>
                      <a:pt x="755" y="97"/>
                    </a:lnTo>
                    <a:lnTo>
                      <a:pt x="696" y="68"/>
                    </a:lnTo>
                    <a:lnTo>
                      <a:pt x="696" y="68"/>
                    </a:lnTo>
                    <a:lnTo>
                      <a:pt x="637" y="46"/>
                    </a:lnTo>
                    <a:lnTo>
                      <a:pt x="571" y="29"/>
                    </a:lnTo>
                    <a:lnTo>
                      <a:pt x="503" y="18"/>
                    </a:lnTo>
                    <a:lnTo>
                      <a:pt x="431" y="14"/>
                    </a:lnTo>
                    <a:lnTo>
                      <a:pt x="372" y="16"/>
                    </a:lnTo>
                    <a:lnTo>
                      <a:pt x="313" y="26"/>
                    </a:lnTo>
                    <a:lnTo>
                      <a:pt x="256" y="37"/>
                    </a:lnTo>
                    <a:lnTo>
                      <a:pt x="201" y="53"/>
                    </a:lnTo>
                    <a:lnTo>
                      <a:pt x="155" y="73"/>
                    </a:lnTo>
                    <a:lnTo>
                      <a:pt x="155" y="73"/>
                    </a:lnTo>
                    <a:lnTo>
                      <a:pt x="103" y="97"/>
                    </a:lnTo>
                    <a:lnTo>
                      <a:pt x="55" y="127"/>
                    </a:lnTo>
                    <a:lnTo>
                      <a:pt x="9" y="160"/>
                    </a:lnTo>
                    <a:lnTo>
                      <a:pt x="0" y="149"/>
                    </a:lnTo>
                    <a:lnTo>
                      <a:pt x="44" y="116"/>
                    </a:lnTo>
                    <a:lnTo>
                      <a:pt x="92" y="86"/>
                    </a:lnTo>
                    <a:lnTo>
                      <a:pt x="144" y="62"/>
                    </a:lnTo>
                    <a:lnTo>
                      <a:pt x="149" y="61"/>
                    </a:lnTo>
                    <a:lnTo>
                      <a:pt x="201" y="38"/>
                    </a:lnTo>
                    <a:lnTo>
                      <a:pt x="256" y="22"/>
                    </a:lnTo>
                    <a:lnTo>
                      <a:pt x="313" y="11"/>
                    </a:lnTo>
                    <a:lnTo>
                      <a:pt x="372" y="2"/>
                    </a:lnTo>
                    <a:lnTo>
                      <a:pt x="431" y="0"/>
                    </a:lnTo>
                    <a:close/>
                  </a:path>
                </a:pathLst>
              </a:custGeom>
              <a:solidFill>
                <a:srgbClr val="1C6F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8" name="Google Shape;758;p32"/>
              <p:cNvSpPr/>
              <p:nvPr/>
            </p:nvSpPr>
            <p:spPr>
              <a:xfrm>
                <a:off x="2185988" y="3079750"/>
                <a:ext cx="71438" cy="77788"/>
              </a:xfrm>
              <a:custGeom>
                <a:avLst/>
                <a:gdLst/>
                <a:ahLst/>
                <a:cxnLst/>
                <a:rect l="l" t="t" r="r" b="b"/>
                <a:pathLst>
                  <a:path w="91" h="97" extrusionOk="0">
                    <a:moveTo>
                      <a:pt x="91" y="0"/>
                    </a:moveTo>
                    <a:lnTo>
                      <a:pt x="78" y="97"/>
                    </a:lnTo>
                    <a:lnTo>
                      <a:pt x="0" y="38"/>
                    </a:lnTo>
                    <a:lnTo>
                      <a:pt x="91" y="0"/>
                    </a:lnTo>
                    <a:close/>
                  </a:path>
                </a:pathLst>
              </a:custGeom>
              <a:solidFill>
                <a:srgbClr val="1C6F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759" name="Google Shape;759;p32"/>
            <p:cNvGrpSpPr/>
            <p:nvPr/>
          </p:nvGrpSpPr>
          <p:grpSpPr>
            <a:xfrm>
              <a:off x="1253116" y="1385963"/>
              <a:ext cx="1042937" cy="2912465"/>
              <a:chOff x="3048000" y="1682750"/>
              <a:chExt cx="1109663" cy="3098800"/>
            </a:xfrm>
          </p:grpSpPr>
          <p:sp>
            <p:nvSpPr>
              <p:cNvPr id="760" name="Google Shape;760;p32"/>
              <p:cNvSpPr/>
              <p:nvPr/>
            </p:nvSpPr>
            <p:spPr>
              <a:xfrm>
                <a:off x="3559175" y="2797175"/>
                <a:ext cx="523875" cy="1984375"/>
              </a:xfrm>
              <a:custGeom>
                <a:avLst/>
                <a:gdLst/>
                <a:ahLst/>
                <a:cxnLst/>
                <a:rect l="l" t="t" r="r" b="b"/>
                <a:pathLst>
                  <a:path w="659" h="2500" extrusionOk="0">
                    <a:moveTo>
                      <a:pt x="5" y="0"/>
                    </a:moveTo>
                    <a:lnTo>
                      <a:pt x="20" y="0"/>
                    </a:lnTo>
                    <a:lnTo>
                      <a:pt x="15" y="1853"/>
                    </a:lnTo>
                    <a:lnTo>
                      <a:pt x="659" y="2489"/>
                    </a:lnTo>
                    <a:lnTo>
                      <a:pt x="648" y="2500"/>
                    </a:lnTo>
                    <a:lnTo>
                      <a:pt x="2" y="1862"/>
                    </a:lnTo>
                    <a:lnTo>
                      <a:pt x="0" y="1860"/>
                    </a:lnTo>
                    <a:lnTo>
                      <a:pt x="0" y="1857"/>
                    </a:lnTo>
                    <a:lnTo>
                      <a:pt x="5"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1" name="Google Shape;761;p32"/>
              <p:cNvSpPr/>
              <p:nvPr/>
            </p:nvSpPr>
            <p:spPr>
              <a:xfrm>
                <a:off x="3603625" y="2798763"/>
                <a:ext cx="17463" cy="596900"/>
              </a:xfrm>
              <a:custGeom>
                <a:avLst/>
                <a:gdLst/>
                <a:ahLst/>
                <a:cxnLst/>
                <a:rect l="l" t="t" r="r" b="b"/>
                <a:pathLst>
                  <a:path w="20" h="752" extrusionOk="0">
                    <a:moveTo>
                      <a:pt x="5" y="0"/>
                    </a:moveTo>
                    <a:lnTo>
                      <a:pt x="20" y="0"/>
                    </a:lnTo>
                    <a:lnTo>
                      <a:pt x="15" y="752"/>
                    </a:lnTo>
                    <a:lnTo>
                      <a:pt x="0" y="752"/>
                    </a:lnTo>
                    <a:lnTo>
                      <a:pt x="5"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2" name="Google Shape;762;p32"/>
              <p:cNvSpPr/>
              <p:nvPr/>
            </p:nvSpPr>
            <p:spPr>
              <a:xfrm>
                <a:off x="3048000" y="1714500"/>
                <a:ext cx="520700" cy="1093788"/>
              </a:xfrm>
              <a:custGeom>
                <a:avLst/>
                <a:gdLst/>
                <a:ahLst/>
                <a:cxnLst/>
                <a:rect l="l" t="t" r="r" b="b"/>
                <a:pathLst>
                  <a:path w="658" h="1380" extrusionOk="0">
                    <a:moveTo>
                      <a:pt x="545" y="0"/>
                    </a:moveTo>
                    <a:lnTo>
                      <a:pt x="547" y="13"/>
                    </a:lnTo>
                    <a:lnTo>
                      <a:pt x="499" y="26"/>
                    </a:lnTo>
                    <a:lnTo>
                      <a:pt x="455" y="41"/>
                    </a:lnTo>
                    <a:lnTo>
                      <a:pt x="416" y="58"/>
                    </a:lnTo>
                    <a:lnTo>
                      <a:pt x="416" y="58"/>
                    </a:lnTo>
                    <a:lnTo>
                      <a:pt x="372" y="80"/>
                    </a:lnTo>
                    <a:lnTo>
                      <a:pt x="332" y="104"/>
                    </a:lnTo>
                    <a:lnTo>
                      <a:pt x="291" y="131"/>
                    </a:lnTo>
                    <a:lnTo>
                      <a:pt x="252" y="163"/>
                    </a:lnTo>
                    <a:lnTo>
                      <a:pt x="216" y="198"/>
                    </a:lnTo>
                    <a:lnTo>
                      <a:pt x="168" y="251"/>
                    </a:lnTo>
                    <a:lnTo>
                      <a:pt x="127" y="306"/>
                    </a:lnTo>
                    <a:lnTo>
                      <a:pt x="92" y="365"/>
                    </a:lnTo>
                    <a:lnTo>
                      <a:pt x="63" y="428"/>
                    </a:lnTo>
                    <a:lnTo>
                      <a:pt x="63" y="428"/>
                    </a:lnTo>
                    <a:lnTo>
                      <a:pt x="42" y="485"/>
                    </a:lnTo>
                    <a:lnTo>
                      <a:pt x="28" y="549"/>
                    </a:lnTo>
                    <a:lnTo>
                      <a:pt x="19" y="616"/>
                    </a:lnTo>
                    <a:lnTo>
                      <a:pt x="15" y="682"/>
                    </a:lnTo>
                    <a:lnTo>
                      <a:pt x="19" y="748"/>
                    </a:lnTo>
                    <a:lnTo>
                      <a:pt x="28" y="815"/>
                    </a:lnTo>
                    <a:lnTo>
                      <a:pt x="42" y="879"/>
                    </a:lnTo>
                    <a:lnTo>
                      <a:pt x="63" y="938"/>
                    </a:lnTo>
                    <a:lnTo>
                      <a:pt x="63" y="938"/>
                    </a:lnTo>
                    <a:lnTo>
                      <a:pt x="92" y="999"/>
                    </a:lnTo>
                    <a:lnTo>
                      <a:pt x="127" y="1058"/>
                    </a:lnTo>
                    <a:lnTo>
                      <a:pt x="168" y="1113"/>
                    </a:lnTo>
                    <a:lnTo>
                      <a:pt x="216" y="1166"/>
                    </a:lnTo>
                    <a:lnTo>
                      <a:pt x="264" y="1211"/>
                    </a:lnTo>
                    <a:lnTo>
                      <a:pt x="315" y="1249"/>
                    </a:lnTo>
                    <a:lnTo>
                      <a:pt x="370" y="1282"/>
                    </a:lnTo>
                    <a:lnTo>
                      <a:pt x="426" y="1310"/>
                    </a:lnTo>
                    <a:lnTo>
                      <a:pt x="426" y="1310"/>
                    </a:lnTo>
                    <a:lnTo>
                      <a:pt x="477" y="1330"/>
                    </a:lnTo>
                    <a:lnTo>
                      <a:pt x="538" y="1347"/>
                    </a:lnTo>
                    <a:lnTo>
                      <a:pt x="597" y="1360"/>
                    </a:lnTo>
                    <a:lnTo>
                      <a:pt x="658" y="1365"/>
                    </a:lnTo>
                    <a:lnTo>
                      <a:pt x="658" y="1380"/>
                    </a:lnTo>
                    <a:lnTo>
                      <a:pt x="597" y="1374"/>
                    </a:lnTo>
                    <a:lnTo>
                      <a:pt x="538" y="1362"/>
                    </a:lnTo>
                    <a:lnTo>
                      <a:pt x="477" y="1345"/>
                    </a:lnTo>
                    <a:lnTo>
                      <a:pt x="420" y="1323"/>
                    </a:lnTo>
                    <a:lnTo>
                      <a:pt x="415" y="1321"/>
                    </a:lnTo>
                    <a:lnTo>
                      <a:pt x="359" y="1293"/>
                    </a:lnTo>
                    <a:lnTo>
                      <a:pt x="304" y="1260"/>
                    </a:lnTo>
                    <a:lnTo>
                      <a:pt x="252" y="1222"/>
                    </a:lnTo>
                    <a:lnTo>
                      <a:pt x="205" y="1177"/>
                    </a:lnTo>
                    <a:lnTo>
                      <a:pt x="157" y="1124"/>
                    </a:lnTo>
                    <a:lnTo>
                      <a:pt x="116" y="1069"/>
                    </a:lnTo>
                    <a:lnTo>
                      <a:pt x="81" y="1010"/>
                    </a:lnTo>
                    <a:lnTo>
                      <a:pt x="52" y="949"/>
                    </a:lnTo>
                    <a:lnTo>
                      <a:pt x="50" y="943"/>
                    </a:lnTo>
                    <a:lnTo>
                      <a:pt x="28" y="879"/>
                    </a:lnTo>
                    <a:lnTo>
                      <a:pt x="13" y="815"/>
                    </a:lnTo>
                    <a:lnTo>
                      <a:pt x="4" y="748"/>
                    </a:lnTo>
                    <a:lnTo>
                      <a:pt x="0" y="682"/>
                    </a:lnTo>
                    <a:lnTo>
                      <a:pt x="4" y="616"/>
                    </a:lnTo>
                    <a:lnTo>
                      <a:pt x="13" y="549"/>
                    </a:lnTo>
                    <a:lnTo>
                      <a:pt x="28" y="485"/>
                    </a:lnTo>
                    <a:lnTo>
                      <a:pt x="50" y="422"/>
                    </a:lnTo>
                    <a:lnTo>
                      <a:pt x="52" y="417"/>
                    </a:lnTo>
                    <a:lnTo>
                      <a:pt x="81" y="354"/>
                    </a:lnTo>
                    <a:lnTo>
                      <a:pt x="116" y="295"/>
                    </a:lnTo>
                    <a:lnTo>
                      <a:pt x="157" y="240"/>
                    </a:lnTo>
                    <a:lnTo>
                      <a:pt x="205" y="186"/>
                    </a:lnTo>
                    <a:lnTo>
                      <a:pt x="241" y="151"/>
                    </a:lnTo>
                    <a:lnTo>
                      <a:pt x="280" y="120"/>
                    </a:lnTo>
                    <a:lnTo>
                      <a:pt x="321" y="93"/>
                    </a:lnTo>
                    <a:lnTo>
                      <a:pt x="361" y="69"/>
                    </a:lnTo>
                    <a:lnTo>
                      <a:pt x="405" y="46"/>
                    </a:lnTo>
                    <a:lnTo>
                      <a:pt x="411" y="45"/>
                    </a:lnTo>
                    <a:lnTo>
                      <a:pt x="455" y="26"/>
                    </a:lnTo>
                    <a:lnTo>
                      <a:pt x="499" y="11"/>
                    </a:lnTo>
                    <a:lnTo>
                      <a:pt x="545"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3" name="Google Shape;763;p32"/>
              <p:cNvSpPr/>
              <p:nvPr/>
            </p:nvSpPr>
            <p:spPr>
              <a:xfrm>
                <a:off x="3614738" y="1701800"/>
                <a:ext cx="542925" cy="1108075"/>
              </a:xfrm>
              <a:custGeom>
                <a:avLst/>
                <a:gdLst/>
                <a:ahLst/>
                <a:cxnLst/>
                <a:rect l="l" t="t" r="r" b="b"/>
                <a:pathLst>
                  <a:path w="685" h="1396" extrusionOk="0">
                    <a:moveTo>
                      <a:pt x="72" y="0"/>
                    </a:moveTo>
                    <a:lnTo>
                      <a:pt x="125" y="9"/>
                    </a:lnTo>
                    <a:lnTo>
                      <a:pt x="178" y="22"/>
                    </a:lnTo>
                    <a:lnTo>
                      <a:pt x="232" y="40"/>
                    </a:lnTo>
                    <a:lnTo>
                      <a:pt x="237" y="42"/>
                    </a:lnTo>
                    <a:lnTo>
                      <a:pt x="291" y="66"/>
                    </a:lnTo>
                    <a:lnTo>
                      <a:pt x="340" y="92"/>
                    </a:lnTo>
                    <a:lnTo>
                      <a:pt x="390" y="123"/>
                    </a:lnTo>
                    <a:lnTo>
                      <a:pt x="436" y="160"/>
                    </a:lnTo>
                    <a:lnTo>
                      <a:pt x="480" y="200"/>
                    </a:lnTo>
                    <a:lnTo>
                      <a:pt x="528" y="254"/>
                    </a:lnTo>
                    <a:lnTo>
                      <a:pt x="569" y="309"/>
                    </a:lnTo>
                    <a:lnTo>
                      <a:pt x="604" y="368"/>
                    </a:lnTo>
                    <a:lnTo>
                      <a:pt x="633" y="431"/>
                    </a:lnTo>
                    <a:lnTo>
                      <a:pt x="635" y="436"/>
                    </a:lnTo>
                    <a:lnTo>
                      <a:pt x="657" y="499"/>
                    </a:lnTo>
                    <a:lnTo>
                      <a:pt x="672" y="563"/>
                    </a:lnTo>
                    <a:lnTo>
                      <a:pt x="683" y="630"/>
                    </a:lnTo>
                    <a:lnTo>
                      <a:pt x="685" y="696"/>
                    </a:lnTo>
                    <a:lnTo>
                      <a:pt x="683" y="762"/>
                    </a:lnTo>
                    <a:lnTo>
                      <a:pt x="672" y="829"/>
                    </a:lnTo>
                    <a:lnTo>
                      <a:pt x="657" y="893"/>
                    </a:lnTo>
                    <a:lnTo>
                      <a:pt x="635" y="957"/>
                    </a:lnTo>
                    <a:lnTo>
                      <a:pt x="633" y="963"/>
                    </a:lnTo>
                    <a:lnTo>
                      <a:pt x="604" y="1024"/>
                    </a:lnTo>
                    <a:lnTo>
                      <a:pt x="569" y="1083"/>
                    </a:lnTo>
                    <a:lnTo>
                      <a:pt x="528" y="1138"/>
                    </a:lnTo>
                    <a:lnTo>
                      <a:pt x="480" y="1191"/>
                    </a:lnTo>
                    <a:lnTo>
                      <a:pt x="429" y="1237"/>
                    </a:lnTo>
                    <a:lnTo>
                      <a:pt x="375" y="1278"/>
                    </a:lnTo>
                    <a:lnTo>
                      <a:pt x="318" y="1313"/>
                    </a:lnTo>
                    <a:lnTo>
                      <a:pt x="259" y="1341"/>
                    </a:lnTo>
                    <a:lnTo>
                      <a:pt x="254" y="1342"/>
                    </a:lnTo>
                    <a:lnTo>
                      <a:pt x="191" y="1364"/>
                    </a:lnTo>
                    <a:lnTo>
                      <a:pt x="129" y="1381"/>
                    </a:lnTo>
                    <a:lnTo>
                      <a:pt x="64" y="1392"/>
                    </a:lnTo>
                    <a:lnTo>
                      <a:pt x="0" y="1396"/>
                    </a:lnTo>
                    <a:lnTo>
                      <a:pt x="0" y="1381"/>
                    </a:lnTo>
                    <a:lnTo>
                      <a:pt x="64" y="1377"/>
                    </a:lnTo>
                    <a:lnTo>
                      <a:pt x="129" y="1366"/>
                    </a:lnTo>
                    <a:lnTo>
                      <a:pt x="191" y="1350"/>
                    </a:lnTo>
                    <a:lnTo>
                      <a:pt x="248" y="1329"/>
                    </a:lnTo>
                    <a:lnTo>
                      <a:pt x="248" y="1329"/>
                    </a:lnTo>
                    <a:lnTo>
                      <a:pt x="307" y="1302"/>
                    </a:lnTo>
                    <a:lnTo>
                      <a:pt x="364" y="1267"/>
                    </a:lnTo>
                    <a:lnTo>
                      <a:pt x="418" y="1226"/>
                    </a:lnTo>
                    <a:lnTo>
                      <a:pt x="469" y="1180"/>
                    </a:lnTo>
                    <a:lnTo>
                      <a:pt x="517" y="1127"/>
                    </a:lnTo>
                    <a:lnTo>
                      <a:pt x="558" y="1072"/>
                    </a:lnTo>
                    <a:lnTo>
                      <a:pt x="593" y="1013"/>
                    </a:lnTo>
                    <a:lnTo>
                      <a:pt x="622" y="952"/>
                    </a:lnTo>
                    <a:lnTo>
                      <a:pt x="622" y="952"/>
                    </a:lnTo>
                    <a:lnTo>
                      <a:pt x="643" y="893"/>
                    </a:lnTo>
                    <a:lnTo>
                      <a:pt x="657" y="829"/>
                    </a:lnTo>
                    <a:lnTo>
                      <a:pt x="668" y="762"/>
                    </a:lnTo>
                    <a:lnTo>
                      <a:pt x="670" y="696"/>
                    </a:lnTo>
                    <a:lnTo>
                      <a:pt x="668" y="630"/>
                    </a:lnTo>
                    <a:lnTo>
                      <a:pt x="657" y="563"/>
                    </a:lnTo>
                    <a:lnTo>
                      <a:pt x="643" y="499"/>
                    </a:lnTo>
                    <a:lnTo>
                      <a:pt x="622" y="442"/>
                    </a:lnTo>
                    <a:lnTo>
                      <a:pt x="622" y="442"/>
                    </a:lnTo>
                    <a:lnTo>
                      <a:pt x="593" y="379"/>
                    </a:lnTo>
                    <a:lnTo>
                      <a:pt x="558" y="320"/>
                    </a:lnTo>
                    <a:lnTo>
                      <a:pt x="517" y="265"/>
                    </a:lnTo>
                    <a:lnTo>
                      <a:pt x="469" y="212"/>
                    </a:lnTo>
                    <a:lnTo>
                      <a:pt x="425" y="171"/>
                    </a:lnTo>
                    <a:lnTo>
                      <a:pt x="379" y="134"/>
                    </a:lnTo>
                    <a:lnTo>
                      <a:pt x="329" y="103"/>
                    </a:lnTo>
                    <a:lnTo>
                      <a:pt x="280" y="77"/>
                    </a:lnTo>
                    <a:lnTo>
                      <a:pt x="226" y="53"/>
                    </a:lnTo>
                    <a:lnTo>
                      <a:pt x="226" y="53"/>
                    </a:lnTo>
                    <a:lnTo>
                      <a:pt x="178" y="37"/>
                    </a:lnTo>
                    <a:lnTo>
                      <a:pt x="125" y="24"/>
                    </a:lnTo>
                    <a:lnTo>
                      <a:pt x="70" y="14"/>
                    </a:lnTo>
                    <a:lnTo>
                      <a:pt x="72"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4" name="Google Shape;764;p32"/>
              <p:cNvSpPr/>
              <p:nvPr/>
            </p:nvSpPr>
            <p:spPr>
              <a:xfrm>
                <a:off x="3460750" y="1682750"/>
                <a:ext cx="73025" cy="77788"/>
              </a:xfrm>
              <a:custGeom>
                <a:avLst/>
                <a:gdLst/>
                <a:ahLst/>
                <a:cxnLst/>
                <a:rect l="l" t="t" r="r" b="b"/>
                <a:pathLst>
                  <a:path w="92" h="97" extrusionOk="0">
                    <a:moveTo>
                      <a:pt x="0" y="0"/>
                    </a:moveTo>
                    <a:lnTo>
                      <a:pt x="92" y="38"/>
                    </a:lnTo>
                    <a:lnTo>
                      <a:pt x="13" y="97"/>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765" name="Google Shape;765;p32"/>
            <p:cNvGrpSpPr/>
            <p:nvPr/>
          </p:nvGrpSpPr>
          <p:grpSpPr>
            <a:xfrm>
              <a:off x="1775330" y="1238251"/>
              <a:ext cx="1899369" cy="2527518"/>
              <a:chOff x="3603625" y="1525588"/>
              <a:chExt cx="2020888" cy="2689225"/>
            </a:xfrm>
          </p:grpSpPr>
          <p:sp>
            <p:nvSpPr>
              <p:cNvPr id="766" name="Google Shape;766;p32"/>
              <p:cNvSpPr/>
              <p:nvPr/>
            </p:nvSpPr>
            <p:spPr>
              <a:xfrm>
                <a:off x="4249738" y="2470150"/>
                <a:ext cx="446088" cy="442913"/>
              </a:xfrm>
              <a:custGeom>
                <a:avLst/>
                <a:gdLst/>
                <a:ahLst/>
                <a:cxnLst/>
                <a:rect l="l" t="t" r="r" b="b"/>
                <a:pathLst>
                  <a:path w="564" h="558" extrusionOk="0">
                    <a:moveTo>
                      <a:pt x="554" y="0"/>
                    </a:moveTo>
                    <a:lnTo>
                      <a:pt x="564" y="11"/>
                    </a:lnTo>
                    <a:lnTo>
                      <a:pt x="9" y="558"/>
                    </a:lnTo>
                    <a:lnTo>
                      <a:pt x="0" y="547"/>
                    </a:lnTo>
                    <a:lnTo>
                      <a:pt x="554"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767" name="Google Shape;767;p32"/>
              <p:cNvGrpSpPr/>
              <p:nvPr/>
            </p:nvGrpSpPr>
            <p:grpSpPr>
              <a:xfrm>
                <a:off x="3603625" y="1525588"/>
                <a:ext cx="2020888" cy="2689225"/>
                <a:chOff x="3603625" y="1525588"/>
                <a:chExt cx="2020888" cy="2689225"/>
              </a:xfrm>
            </p:grpSpPr>
            <p:sp>
              <p:nvSpPr>
                <p:cNvPr id="768" name="Google Shape;768;p32"/>
                <p:cNvSpPr/>
                <p:nvPr/>
              </p:nvSpPr>
              <p:spPr>
                <a:xfrm>
                  <a:off x="3603625" y="2438400"/>
                  <a:ext cx="1062038" cy="1776413"/>
                </a:xfrm>
                <a:custGeom>
                  <a:avLst/>
                  <a:gdLst/>
                  <a:ahLst/>
                  <a:cxnLst/>
                  <a:rect l="l" t="t" r="r" b="b"/>
                  <a:pathLst>
                    <a:path w="1337" h="2240" extrusionOk="0">
                      <a:moveTo>
                        <a:pt x="1328" y="0"/>
                      </a:moveTo>
                      <a:lnTo>
                        <a:pt x="1337" y="11"/>
                      </a:lnTo>
                      <a:lnTo>
                        <a:pt x="15" y="1310"/>
                      </a:lnTo>
                      <a:lnTo>
                        <a:pt x="15" y="2240"/>
                      </a:lnTo>
                      <a:lnTo>
                        <a:pt x="0" y="2240"/>
                      </a:lnTo>
                      <a:lnTo>
                        <a:pt x="0" y="1304"/>
                      </a:lnTo>
                      <a:lnTo>
                        <a:pt x="4" y="1300"/>
                      </a:lnTo>
                      <a:lnTo>
                        <a:pt x="1328"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9" name="Google Shape;769;p32"/>
                <p:cNvSpPr/>
                <p:nvPr/>
              </p:nvSpPr>
              <p:spPr>
                <a:xfrm>
                  <a:off x="4511675" y="1525588"/>
                  <a:ext cx="850900" cy="923925"/>
                </a:xfrm>
                <a:custGeom>
                  <a:avLst/>
                  <a:gdLst/>
                  <a:ahLst/>
                  <a:cxnLst/>
                  <a:rect l="l" t="t" r="r" b="b"/>
                  <a:pathLst>
                    <a:path w="1072" h="1164" extrusionOk="0">
                      <a:moveTo>
                        <a:pt x="698" y="0"/>
                      </a:moveTo>
                      <a:lnTo>
                        <a:pt x="705" y="0"/>
                      </a:lnTo>
                      <a:lnTo>
                        <a:pt x="751" y="2"/>
                      </a:lnTo>
                      <a:lnTo>
                        <a:pt x="801" y="7"/>
                      </a:lnTo>
                      <a:lnTo>
                        <a:pt x="849" y="16"/>
                      </a:lnTo>
                      <a:lnTo>
                        <a:pt x="895" y="27"/>
                      </a:lnTo>
                      <a:lnTo>
                        <a:pt x="941" y="42"/>
                      </a:lnTo>
                      <a:lnTo>
                        <a:pt x="985" y="61"/>
                      </a:lnTo>
                      <a:lnTo>
                        <a:pt x="991" y="62"/>
                      </a:lnTo>
                      <a:lnTo>
                        <a:pt x="1033" y="83"/>
                      </a:lnTo>
                      <a:lnTo>
                        <a:pt x="1072" y="107"/>
                      </a:lnTo>
                      <a:lnTo>
                        <a:pt x="1064" y="118"/>
                      </a:lnTo>
                      <a:lnTo>
                        <a:pt x="1022" y="94"/>
                      </a:lnTo>
                      <a:lnTo>
                        <a:pt x="979" y="74"/>
                      </a:lnTo>
                      <a:lnTo>
                        <a:pt x="979" y="74"/>
                      </a:lnTo>
                      <a:lnTo>
                        <a:pt x="941" y="57"/>
                      </a:lnTo>
                      <a:lnTo>
                        <a:pt x="895" y="42"/>
                      </a:lnTo>
                      <a:lnTo>
                        <a:pt x="849" y="31"/>
                      </a:lnTo>
                      <a:lnTo>
                        <a:pt x="801" y="22"/>
                      </a:lnTo>
                      <a:lnTo>
                        <a:pt x="751" y="16"/>
                      </a:lnTo>
                      <a:lnTo>
                        <a:pt x="701" y="15"/>
                      </a:lnTo>
                      <a:lnTo>
                        <a:pt x="631" y="18"/>
                      </a:lnTo>
                      <a:lnTo>
                        <a:pt x="561" y="29"/>
                      </a:lnTo>
                      <a:lnTo>
                        <a:pt x="495" y="46"/>
                      </a:lnTo>
                      <a:lnTo>
                        <a:pt x="436" y="68"/>
                      </a:lnTo>
                      <a:lnTo>
                        <a:pt x="436" y="68"/>
                      </a:lnTo>
                      <a:lnTo>
                        <a:pt x="375" y="96"/>
                      </a:lnTo>
                      <a:lnTo>
                        <a:pt x="318" y="131"/>
                      </a:lnTo>
                      <a:lnTo>
                        <a:pt x="265" y="171"/>
                      </a:lnTo>
                      <a:lnTo>
                        <a:pt x="217" y="215"/>
                      </a:lnTo>
                      <a:lnTo>
                        <a:pt x="171" y="265"/>
                      </a:lnTo>
                      <a:lnTo>
                        <a:pt x="130" y="318"/>
                      </a:lnTo>
                      <a:lnTo>
                        <a:pt x="97" y="376"/>
                      </a:lnTo>
                      <a:lnTo>
                        <a:pt x="68" y="436"/>
                      </a:lnTo>
                      <a:lnTo>
                        <a:pt x="68" y="436"/>
                      </a:lnTo>
                      <a:lnTo>
                        <a:pt x="46" y="493"/>
                      </a:lnTo>
                      <a:lnTo>
                        <a:pt x="29" y="560"/>
                      </a:lnTo>
                      <a:lnTo>
                        <a:pt x="18" y="630"/>
                      </a:lnTo>
                      <a:lnTo>
                        <a:pt x="14" y="700"/>
                      </a:lnTo>
                      <a:lnTo>
                        <a:pt x="18" y="766"/>
                      </a:lnTo>
                      <a:lnTo>
                        <a:pt x="27" y="829"/>
                      </a:lnTo>
                      <a:lnTo>
                        <a:pt x="40" y="891"/>
                      </a:lnTo>
                      <a:lnTo>
                        <a:pt x="59" y="945"/>
                      </a:lnTo>
                      <a:lnTo>
                        <a:pt x="84" y="1002"/>
                      </a:lnTo>
                      <a:lnTo>
                        <a:pt x="114" y="1055"/>
                      </a:lnTo>
                      <a:lnTo>
                        <a:pt x="149" y="1105"/>
                      </a:lnTo>
                      <a:lnTo>
                        <a:pt x="188" y="1155"/>
                      </a:lnTo>
                      <a:lnTo>
                        <a:pt x="176" y="1164"/>
                      </a:lnTo>
                      <a:lnTo>
                        <a:pt x="138" y="1116"/>
                      </a:lnTo>
                      <a:lnTo>
                        <a:pt x="103" y="1066"/>
                      </a:lnTo>
                      <a:lnTo>
                        <a:pt x="73" y="1013"/>
                      </a:lnTo>
                      <a:lnTo>
                        <a:pt x="48" y="956"/>
                      </a:lnTo>
                      <a:lnTo>
                        <a:pt x="46" y="950"/>
                      </a:lnTo>
                      <a:lnTo>
                        <a:pt x="27" y="891"/>
                      </a:lnTo>
                      <a:lnTo>
                        <a:pt x="13" y="829"/>
                      </a:lnTo>
                      <a:lnTo>
                        <a:pt x="3" y="766"/>
                      </a:lnTo>
                      <a:lnTo>
                        <a:pt x="0" y="700"/>
                      </a:lnTo>
                      <a:lnTo>
                        <a:pt x="3" y="630"/>
                      </a:lnTo>
                      <a:lnTo>
                        <a:pt x="14" y="560"/>
                      </a:lnTo>
                      <a:lnTo>
                        <a:pt x="31" y="493"/>
                      </a:lnTo>
                      <a:lnTo>
                        <a:pt x="55" y="431"/>
                      </a:lnTo>
                      <a:lnTo>
                        <a:pt x="57" y="425"/>
                      </a:lnTo>
                      <a:lnTo>
                        <a:pt x="86" y="365"/>
                      </a:lnTo>
                      <a:lnTo>
                        <a:pt x="119" y="307"/>
                      </a:lnTo>
                      <a:lnTo>
                        <a:pt x="160" y="254"/>
                      </a:lnTo>
                      <a:lnTo>
                        <a:pt x="206" y="204"/>
                      </a:lnTo>
                      <a:lnTo>
                        <a:pt x="254" y="160"/>
                      </a:lnTo>
                      <a:lnTo>
                        <a:pt x="307" y="120"/>
                      </a:lnTo>
                      <a:lnTo>
                        <a:pt x="364" y="85"/>
                      </a:lnTo>
                      <a:lnTo>
                        <a:pt x="425" y="57"/>
                      </a:lnTo>
                      <a:lnTo>
                        <a:pt x="431" y="55"/>
                      </a:lnTo>
                      <a:lnTo>
                        <a:pt x="495" y="31"/>
                      </a:lnTo>
                      <a:lnTo>
                        <a:pt x="561" y="15"/>
                      </a:lnTo>
                      <a:lnTo>
                        <a:pt x="631" y="4"/>
                      </a:lnTo>
                      <a:lnTo>
                        <a:pt x="698"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0" name="Google Shape;770;p32"/>
                <p:cNvSpPr/>
                <p:nvPr/>
              </p:nvSpPr>
              <p:spPr>
                <a:xfrm>
                  <a:off x="4684713" y="1739900"/>
                  <a:ext cx="939800" cy="896938"/>
                </a:xfrm>
                <a:custGeom>
                  <a:avLst/>
                  <a:gdLst/>
                  <a:ahLst/>
                  <a:cxnLst/>
                  <a:rect l="l" t="t" r="r" b="b"/>
                  <a:pathLst>
                    <a:path w="1184" h="1129" extrusionOk="0">
                      <a:moveTo>
                        <a:pt x="1035" y="0"/>
                      </a:moveTo>
                      <a:lnTo>
                        <a:pt x="1068" y="42"/>
                      </a:lnTo>
                      <a:lnTo>
                        <a:pt x="1098" y="90"/>
                      </a:lnTo>
                      <a:lnTo>
                        <a:pt x="1122" y="141"/>
                      </a:lnTo>
                      <a:lnTo>
                        <a:pt x="1123" y="147"/>
                      </a:lnTo>
                      <a:lnTo>
                        <a:pt x="1146" y="200"/>
                      </a:lnTo>
                      <a:lnTo>
                        <a:pt x="1162" y="254"/>
                      </a:lnTo>
                      <a:lnTo>
                        <a:pt x="1175" y="311"/>
                      </a:lnTo>
                      <a:lnTo>
                        <a:pt x="1182" y="370"/>
                      </a:lnTo>
                      <a:lnTo>
                        <a:pt x="1184" y="429"/>
                      </a:lnTo>
                      <a:lnTo>
                        <a:pt x="1181" y="501"/>
                      </a:lnTo>
                      <a:lnTo>
                        <a:pt x="1170" y="569"/>
                      </a:lnTo>
                      <a:lnTo>
                        <a:pt x="1153" y="635"/>
                      </a:lnTo>
                      <a:lnTo>
                        <a:pt x="1129" y="699"/>
                      </a:lnTo>
                      <a:lnTo>
                        <a:pt x="1127" y="705"/>
                      </a:lnTo>
                      <a:lnTo>
                        <a:pt x="1098" y="764"/>
                      </a:lnTo>
                      <a:lnTo>
                        <a:pt x="1065" y="821"/>
                      </a:lnTo>
                      <a:lnTo>
                        <a:pt x="1024" y="874"/>
                      </a:lnTo>
                      <a:lnTo>
                        <a:pt x="980" y="924"/>
                      </a:lnTo>
                      <a:lnTo>
                        <a:pt x="930" y="968"/>
                      </a:lnTo>
                      <a:lnTo>
                        <a:pt x="877" y="1009"/>
                      </a:lnTo>
                      <a:lnTo>
                        <a:pt x="820" y="1044"/>
                      </a:lnTo>
                      <a:lnTo>
                        <a:pt x="759" y="1073"/>
                      </a:lnTo>
                      <a:lnTo>
                        <a:pt x="753" y="1075"/>
                      </a:lnTo>
                      <a:lnTo>
                        <a:pt x="689" y="1097"/>
                      </a:lnTo>
                      <a:lnTo>
                        <a:pt x="623" y="1114"/>
                      </a:lnTo>
                      <a:lnTo>
                        <a:pt x="554" y="1125"/>
                      </a:lnTo>
                      <a:lnTo>
                        <a:pt x="483" y="1129"/>
                      </a:lnTo>
                      <a:lnTo>
                        <a:pt x="414" y="1125"/>
                      </a:lnTo>
                      <a:lnTo>
                        <a:pt x="348" y="1116"/>
                      </a:lnTo>
                      <a:lnTo>
                        <a:pt x="284" y="1099"/>
                      </a:lnTo>
                      <a:lnTo>
                        <a:pt x="221" y="1077"/>
                      </a:lnTo>
                      <a:lnTo>
                        <a:pt x="215" y="1075"/>
                      </a:lnTo>
                      <a:lnTo>
                        <a:pt x="157" y="1048"/>
                      </a:lnTo>
                      <a:lnTo>
                        <a:pt x="99" y="1014"/>
                      </a:lnTo>
                      <a:lnTo>
                        <a:pt x="48" y="978"/>
                      </a:lnTo>
                      <a:lnTo>
                        <a:pt x="0" y="935"/>
                      </a:lnTo>
                      <a:lnTo>
                        <a:pt x="9" y="924"/>
                      </a:lnTo>
                      <a:lnTo>
                        <a:pt x="59" y="967"/>
                      </a:lnTo>
                      <a:lnTo>
                        <a:pt x="110" y="1003"/>
                      </a:lnTo>
                      <a:lnTo>
                        <a:pt x="168" y="1037"/>
                      </a:lnTo>
                      <a:lnTo>
                        <a:pt x="227" y="1064"/>
                      </a:lnTo>
                      <a:lnTo>
                        <a:pt x="227" y="1064"/>
                      </a:lnTo>
                      <a:lnTo>
                        <a:pt x="284" y="1084"/>
                      </a:lnTo>
                      <a:lnTo>
                        <a:pt x="348" y="1101"/>
                      </a:lnTo>
                      <a:lnTo>
                        <a:pt x="414" y="1110"/>
                      </a:lnTo>
                      <a:lnTo>
                        <a:pt x="483" y="1114"/>
                      </a:lnTo>
                      <a:lnTo>
                        <a:pt x="554" y="1110"/>
                      </a:lnTo>
                      <a:lnTo>
                        <a:pt x="623" y="1099"/>
                      </a:lnTo>
                      <a:lnTo>
                        <a:pt x="689" y="1083"/>
                      </a:lnTo>
                      <a:lnTo>
                        <a:pt x="748" y="1062"/>
                      </a:lnTo>
                      <a:lnTo>
                        <a:pt x="748" y="1062"/>
                      </a:lnTo>
                      <a:lnTo>
                        <a:pt x="809" y="1033"/>
                      </a:lnTo>
                      <a:lnTo>
                        <a:pt x="866" y="998"/>
                      </a:lnTo>
                      <a:lnTo>
                        <a:pt x="919" y="957"/>
                      </a:lnTo>
                      <a:lnTo>
                        <a:pt x="969" y="913"/>
                      </a:lnTo>
                      <a:lnTo>
                        <a:pt x="1013" y="863"/>
                      </a:lnTo>
                      <a:lnTo>
                        <a:pt x="1053" y="810"/>
                      </a:lnTo>
                      <a:lnTo>
                        <a:pt x="1087" y="753"/>
                      </a:lnTo>
                      <a:lnTo>
                        <a:pt x="1116" y="694"/>
                      </a:lnTo>
                      <a:lnTo>
                        <a:pt x="1116" y="694"/>
                      </a:lnTo>
                      <a:lnTo>
                        <a:pt x="1138" y="635"/>
                      </a:lnTo>
                      <a:lnTo>
                        <a:pt x="1155" y="569"/>
                      </a:lnTo>
                      <a:lnTo>
                        <a:pt x="1166" y="501"/>
                      </a:lnTo>
                      <a:lnTo>
                        <a:pt x="1170" y="429"/>
                      </a:lnTo>
                      <a:lnTo>
                        <a:pt x="1168" y="370"/>
                      </a:lnTo>
                      <a:lnTo>
                        <a:pt x="1160" y="311"/>
                      </a:lnTo>
                      <a:lnTo>
                        <a:pt x="1147" y="254"/>
                      </a:lnTo>
                      <a:lnTo>
                        <a:pt x="1131" y="200"/>
                      </a:lnTo>
                      <a:lnTo>
                        <a:pt x="1111" y="152"/>
                      </a:lnTo>
                      <a:lnTo>
                        <a:pt x="1111" y="152"/>
                      </a:lnTo>
                      <a:lnTo>
                        <a:pt x="1087" y="101"/>
                      </a:lnTo>
                      <a:lnTo>
                        <a:pt x="1057" y="53"/>
                      </a:lnTo>
                      <a:lnTo>
                        <a:pt x="1024" y="9"/>
                      </a:lnTo>
                      <a:lnTo>
                        <a:pt x="1035"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1" name="Google Shape;771;p32"/>
                <p:cNvSpPr/>
                <p:nvPr/>
              </p:nvSpPr>
              <p:spPr>
                <a:xfrm>
                  <a:off x="5324475" y="1577975"/>
                  <a:ext cx="77788" cy="71438"/>
                </a:xfrm>
                <a:custGeom>
                  <a:avLst/>
                  <a:gdLst/>
                  <a:ahLst/>
                  <a:cxnLst/>
                  <a:rect l="l" t="t" r="r" b="b"/>
                  <a:pathLst>
                    <a:path w="97" h="90" extrusionOk="0">
                      <a:moveTo>
                        <a:pt x="59" y="0"/>
                      </a:moveTo>
                      <a:lnTo>
                        <a:pt x="97" y="90"/>
                      </a:lnTo>
                      <a:lnTo>
                        <a:pt x="0" y="78"/>
                      </a:lnTo>
                      <a:lnTo>
                        <a:pt x="59"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grpSp>
          <p:nvGrpSpPr>
            <p:cNvPr id="772" name="Google Shape;772;p32"/>
            <p:cNvGrpSpPr/>
            <p:nvPr/>
          </p:nvGrpSpPr>
          <p:grpSpPr>
            <a:xfrm>
              <a:off x="1848441" y="2096174"/>
              <a:ext cx="2930369" cy="1044429"/>
              <a:chOff x="3681413" y="2438400"/>
              <a:chExt cx="3117850" cy="1111250"/>
            </a:xfrm>
          </p:grpSpPr>
          <p:sp>
            <p:nvSpPr>
              <p:cNvPr id="773" name="Google Shape;773;p32"/>
              <p:cNvSpPr/>
              <p:nvPr/>
            </p:nvSpPr>
            <p:spPr>
              <a:xfrm>
                <a:off x="3681413" y="2951163"/>
                <a:ext cx="2003425" cy="527050"/>
              </a:xfrm>
              <a:custGeom>
                <a:avLst/>
                <a:gdLst/>
                <a:ahLst/>
                <a:cxnLst/>
                <a:rect l="l" t="t" r="r" b="b"/>
                <a:pathLst>
                  <a:path w="2524" h="665" extrusionOk="0">
                    <a:moveTo>
                      <a:pt x="658" y="0"/>
                    </a:moveTo>
                    <a:lnTo>
                      <a:pt x="660" y="0"/>
                    </a:lnTo>
                    <a:lnTo>
                      <a:pt x="2524" y="5"/>
                    </a:lnTo>
                    <a:lnTo>
                      <a:pt x="2524" y="20"/>
                    </a:lnTo>
                    <a:lnTo>
                      <a:pt x="664" y="14"/>
                    </a:lnTo>
                    <a:lnTo>
                      <a:pt x="10" y="665"/>
                    </a:lnTo>
                    <a:lnTo>
                      <a:pt x="0" y="653"/>
                    </a:lnTo>
                    <a:lnTo>
                      <a:pt x="656" y="1"/>
                    </a:lnTo>
                    <a:lnTo>
                      <a:pt x="658"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4" name="Google Shape;774;p32"/>
              <p:cNvSpPr/>
              <p:nvPr/>
            </p:nvSpPr>
            <p:spPr>
              <a:xfrm>
                <a:off x="5086350" y="2995613"/>
                <a:ext cx="596900" cy="15875"/>
              </a:xfrm>
              <a:custGeom>
                <a:avLst/>
                <a:gdLst/>
                <a:ahLst/>
                <a:cxnLst/>
                <a:rect l="l" t="t" r="r" b="b"/>
                <a:pathLst>
                  <a:path w="752" h="20" extrusionOk="0">
                    <a:moveTo>
                      <a:pt x="0" y="0"/>
                    </a:moveTo>
                    <a:lnTo>
                      <a:pt x="752" y="5"/>
                    </a:lnTo>
                    <a:lnTo>
                      <a:pt x="752" y="20"/>
                    </a:lnTo>
                    <a:lnTo>
                      <a:pt x="0" y="14"/>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5" name="Google Shape;775;p32"/>
              <p:cNvSpPr/>
              <p:nvPr/>
            </p:nvSpPr>
            <p:spPr>
              <a:xfrm>
                <a:off x="5673725" y="2438400"/>
                <a:ext cx="1095375" cy="522288"/>
              </a:xfrm>
              <a:custGeom>
                <a:avLst/>
                <a:gdLst/>
                <a:ahLst/>
                <a:cxnLst/>
                <a:rect l="l" t="t" r="r" b="b"/>
                <a:pathLst>
                  <a:path w="1381" h="658" extrusionOk="0">
                    <a:moveTo>
                      <a:pt x="698" y="0"/>
                    </a:moveTo>
                    <a:lnTo>
                      <a:pt x="764" y="4"/>
                    </a:lnTo>
                    <a:lnTo>
                      <a:pt x="831" y="13"/>
                    </a:lnTo>
                    <a:lnTo>
                      <a:pt x="895" y="28"/>
                    </a:lnTo>
                    <a:lnTo>
                      <a:pt x="960" y="50"/>
                    </a:lnTo>
                    <a:lnTo>
                      <a:pt x="965" y="52"/>
                    </a:lnTo>
                    <a:lnTo>
                      <a:pt x="1026" y="81"/>
                    </a:lnTo>
                    <a:lnTo>
                      <a:pt x="1085" y="116"/>
                    </a:lnTo>
                    <a:lnTo>
                      <a:pt x="1140" y="157"/>
                    </a:lnTo>
                    <a:lnTo>
                      <a:pt x="1194" y="204"/>
                    </a:lnTo>
                    <a:lnTo>
                      <a:pt x="1229" y="241"/>
                    </a:lnTo>
                    <a:lnTo>
                      <a:pt x="1260" y="280"/>
                    </a:lnTo>
                    <a:lnTo>
                      <a:pt x="1287" y="320"/>
                    </a:lnTo>
                    <a:lnTo>
                      <a:pt x="1311" y="361"/>
                    </a:lnTo>
                    <a:lnTo>
                      <a:pt x="1334" y="405"/>
                    </a:lnTo>
                    <a:lnTo>
                      <a:pt x="1352" y="449"/>
                    </a:lnTo>
                    <a:lnTo>
                      <a:pt x="1354" y="455"/>
                    </a:lnTo>
                    <a:lnTo>
                      <a:pt x="1370" y="499"/>
                    </a:lnTo>
                    <a:lnTo>
                      <a:pt x="1381" y="543"/>
                    </a:lnTo>
                    <a:lnTo>
                      <a:pt x="1369" y="547"/>
                    </a:lnTo>
                    <a:lnTo>
                      <a:pt x="1356" y="499"/>
                    </a:lnTo>
                    <a:lnTo>
                      <a:pt x="1341" y="460"/>
                    </a:lnTo>
                    <a:lnTo>
                      <a:pt x="1341" y="460"/>
                    </a:lnTo>
                    <a:lnTo>
                      <a:pt x="1322" y="416"/>
                    </a:lnTo>
                    <a:lnTo>
                      <a:pt x="1300" y="372"/>
                    </a:lnTo>
                    <a:lnTo>
                      <a:pt x="1276" y="332"/>
                    </a:lnTo>
                    <a:lnTo>
                      <a:pt x="1249" y="291"/>
                    </a:lnTo>
                    <a:lnTo>
                      <a:pt x="1217" y="252"/>
                    </a:lnTo>
                    <a:lnTo>
                      <a:pt x="1182" y="215"/>
                    </a:lnTo>
                    <a:lnTo>
                      <a:pt x="1129" y="168"/>
                    </a:lnTo>
                    <a:lnTo>
                      <a:pt x="1074" y="127"/>
                    </a:lnTo>
                    <a:lnTo>
                      <a:pt x="1015" y="92"/>
                    </a:lnTo>
                    <a:lnTo>
                      <a:pt x="954" y="63"/>
                    </a:lnTo>
                    <a:lnTo>
                      <a:pt x="954" y="63"/>
                    </a:lnTo>
                    <a:lnTo>
                      <a:pt x="895" y="42"/>
                    </a:lnTo>
                    <a:lnTo>
                      <a:pt x="831" y="28"/>
                    </a:lnTo>
                    <a:lnTo>
                      <a:pt x="764" y="18"/>
                    </a:lnTo>
                    <a:lnTo>
                      <a:pt x="698" y="15"/>
                    </a:lnTo>
                    <a:lnTo>
                      <a:pt x="632" y="18"/>
                    </a:lnTo>
                    <a:lnTo>
                      <a:pt x="565" y="28"/>
                    </a:lnTo>
                    <a:lnTo>
                      <a:pt x="501" y="42"/>
                    </a:lnTo>
                    <a:lnTo>
                      <a:pt x="444" y="63"/>
                    </a:lnTo>
                    <a:lnTo>
                      <a:pt x="444" y="63"/>
                    </a:lnTo>
                    <a:lnTo>
                      <a:pt x="381" y="92"/>
                    </a:lnTo>
                    <a:lnTo>
                      <a:pt x="322" y="127"/>
                    </a:lnTo>
                    <a:lnTo>
                      <a:pt x="267" y="168"/>
                    </a:lnTo>
                    <a:lnTo>
                      <a:pt x="214" y="215"/>
                    </a:lnTo>
                    <a:lnTo>
                      <a:pt x="169" y="263"/>
                    </a:lnTo>
                    <a:lnTo>
                      <a:pt x="131" y="315"/>
                    </a:lnTo>
                    <a:lnTo>
                      <a:pt x="98" y="370"/>
                    </a:lnTo>
                    <a:lnTo>
                      <a:pt x="70" y="425"/>
                    </a:lnTo>
                    <a:lnTo>
                      <a:pt x="70" y="425"/>
                    </a:lnTo>
                    <a:lnTo>
                      <a:pt x="50" y="477"/>
                    </a:lnTo>
                    <a:lnTo>
                      <a:pt x="33" y="538"/>
                    </a:lnTo>
                    <a:lnTo>
                      <a:pt x="20" y="597"/>
                    </a:lnTo>
                    <a:lnTo>
                      <a:pt x="15" y="658"/>
                    </a:lnTo>
                    <a:lnTo>
                      <a:pt x="0" y="658"/>
                    </a:lnTo>
                    <a:lnTo>
                      <a:pt x="6" y="597"/>
                    </a:lnTo>
                    <a:lnTo>
                      <a:pt x="18" y="538"/>
                    </a:lnTo>
                    <a:lnTo>
                      <a:pt x="35" y="477"/>
                    </a:lnTo>
                    <a:lnTo>
                      <a:pt x="57" y="420"/>
                    </a:lnTo>
                    <a:lnTo>
                      <a:pt x="59" y="414"/>
                    </a:lnTo>
                    <a:lnTo>
                      <a:pt x="87" y="359"/>
                    </a:lnTo>
                    <a:lnTo>
                      <a:pt x="120" y="304"/>
                    </a:lnTo>
                    <a:lnTo>
                      <a:pt x="158" y="252"/>
                    </a:lnTo>
                    <a:lnTo>
                      <a:pt x="203" y="204"/>
                    </a:lnTo>
                    <a:lnTo>
                      <a:pt x="256" y="157"/>
                    </a:lnTo>
                    <a:lnTo>
                      <a:pt x="311" y="116"/>
                    </a:lnTo>
                    <a:lnTo>
                      <a:pt x="370" y="81"/>
                    </a:lnTo>
                    <a:lnTo>
                      <a:pt x="433" y="52"/>
                    </a:lnTo>
                    <a:lnTo>
                      <a:pt x="438" y="50"/>
                    </a:lnTo>
                    <a:lnTo>
                      <a:pt x="501" y="28"/>
                    </a:lnTo>
                    <a:lnTo>
                      <a:pt x="565" y="13"/>
                    </a:lnTo>
                    <a:lnTo>
                      <a:pt x="632" y="4"/>
                    </a:lnTo>
                    <a:lnTo>
                      <a:pt x="698"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6" name="Google Shape;776;p32"/>
              <p:cNvSpPr/>
              <p:nvPr/>
            </p:nvSpPr>
            <p:spPr>
              <a:xfrm>
                <a:off x="5672138" y="3006725"/>
                <a:ext cx="1108075" cy="542925"/>
              </a:xfrm>
              <a:custGeom>
                <a:avLst/>
                <a:gdLst/>
                <a:ahLst/>
                <a:cxnLst/>
                <a:rect l="l" t="t" r="r" b="b"/>
                <a:pathLst>
                  <a:path w="1396" h="685" extrusionOk="0">
                    <a:moveTo>
                      <a:pt x="0" y="0"/>
                    </a:moveTo>
                    <a:lnTo>
                      <a:pt x="15" y="0"/>
                    </a:lnTo>
                    <a:lnTo>
                      <a:pt x="19" y="64"/>
                    </a:lnTo>
                    <a:lnTo>
                      <a:pt x="30" y="129"/>
                    </a:lnTo>
                    <a:lnTo>
                      <a:pt x="46" y="191"/>
                    </a:lnTo>
                    <a:lnTo>
                      <a:pt x="67" y="248"/>
                    </a:lnTo>
                    <a:lnTo>
                      <a:pt x="67" y="248"/>
                    </a:lnTo>
                    <a:lnTo>
                      <a:pt x="96" y="307"/>
                    </a:lnTo>
                    <a:lnTo>
                      <a:pt x="129" y="364"/>
                    </a:lnTo>
                    <a:lnTo>
                      <a:pt x="170" y="418"/>
                    </a:lnTo>
                    <a:lnTo>
                      <a:pt x="216" y="469"/>
                    </a:lnTo>
                    <a:lnTo>
                      <a:pt x="269" y="517"/>
                    </a:lnTo>
                    <a:lnTo>
                      <a:pt x="324" y="558"/>
                    </a:lnTo>
                    <a:lnTo>
                      <a:pt x="383" y="593"/>
                    </a:lnTo>
                    <a:lnTo>
                      <a:pt x="446" y="622"/>
                    </a:lnTo>
                    <a:lnTo>
                      <a:pt x="446" y="622"/>
                    </a:lnTo>
                    <a:lnTo>
                      <a:pt x="503" y="642"/>
                    </a:lnTo>
                    <a:lnTo>
                      <a:pt x="567" y="657"/>
                    </a:lnTo>
                    <a:lnTo>
                      <a:pt x="634" y="668"/>
                    </a:lnTo>
                    <a:lnTo>
                      <a:pt x="700" y="670"/>
                    </a:lnTo>
                    <a:lnTo>
                      <a:pt x="766" y="668"/>
                    </a:lnTo>
                    <a:lnTo>
                      <a:pt x="833" y="657"/>
                    </a:lnTo>
                    <a:lnTo>
                      <a:pt x="897" y="642"/>
                    </a:lnTo>
                    <a:lnTo>
                      <a:pt x="956" y="622"/>
                    </a:lnTo>
                    <a:lnTo>
                      <a:pt x="956" y="622"/>
                    </a:lnTo>
                    <a:lnTo>
                      <a:pt x="1017" y="593"/>
                    </a:lnTo>
                    <a:lnTo>
                      <a:pt x="1076" y="558"/>
                    </a:lnTo>
                    <a:lnTo>
                      <a:pt x="1131" y="517"/>
                    </a:lnTo>
                    <a:lnTo>
                      <a:pt x="1184" y="469"/>
                    </a:lnTo>
                    <a:lnTo>
                      <a:pt x="1225" y="425"/>
                    </a:lnTo>
                    <a:lnTo>
                      <a:pt x="1262" y="379"/>
                    </a:lnTo>
                    <a:lnTo>
                      <a:pt x="1293" y="329"/>
                    </a:lnTo>
                    <a:lnTo>
                      <a:pt x="1321" y="280"/>
                    </a:lnTo>
                    <a:lnTo>
                      <a:pt x="1343" y="226"/>
                    </a:lnTo>
                    <a:lnTo>
                      <a:pt x="1343" y="226"/>
                    </a:lnTo>
                    <a:lnTo>
                      <a:pt x="1359" y="178"/>
                    </a:lnTo>
                    <a:lnTo>
                      <a:pt x="1372" y="125"/>
                    </a:lnTo>
                    <a:lnTo>
                      <a:pt x="1382" y="70"/>
                    </a:lnTo>
                    <a:lnTo>
                      <a:pt x="1396" y="71"/>
                    </a:lnTo>
                    <a:lnTo>
                      <a:pt x="1387" y="125"/>
                    </a:lnTo>
                    <a:lnTo>
                      <a:pt x="1374" y="178"/>
                    </a:lnTo>
                    <a:lnTo>
                      <a:pt x="1356" y="232"/>
                    </a:lnTo>
                    <a:lnTo>
                      <a:pt x="1354" y="237"/>
                    </a:lnTo>
                    <a:lnTo>
                      <a:pt x="1332" y="291"/>
                    </a:lnTo>
                    <a:lnTo>
                      <a:pt x="1304" y="340"/>
                    </a:lnTo>
                    <a:lnTo>
                      <a:pt x="1273" y="390"/>
                    </a:lnTo>
                    <a:lnTo>
                      <a:pt x="1236" y="436"/>
                    </a:lnTo>
                    <a:lnTo>
                      <a:pt x="1196" y="480"/>
                    </a:lnTo>
                    <a:lnTo>
                      <a:pt x="1142" y="528"/>
                    </a:lnTo>
                    <a:lnTo>
                      <a:pt x="1087" y="569"/>
                    </a:lnTo>
                    <a:lnTo>
                      <a:pt x="1028" y="604"/>
                    </a:lnTo>
                    <a:lnTo>
                      <a:pt x="967" y="633"/>
                    </a:lnTo>
                    <a:lnTo>
                      <a:pt x="962" y="635"/>
                    </a:lnTo>
                    <a:lnTo>
                      <a:pt x="897" y="657"/>
                    </a:lnTo>
                    <a:lnTo>
                      <a:pt x="833" y="672"/>
                    </a:lnTo>
                    <a:lnTo>
                      <a:pt x="766" y="683"/>
                    </a:lnTo>
                    <a:lnTo>
                      <a:pt x="700" y="685"/>
                    </a:lnTo>
                    <a:lnTo>
                      <a:pt x="634" y="683"/>
                    </a:lnTo>
                    <a:lnTo>
                      <a:pt x="567" y="672"/>
                    </a:lnTo>
                    <a:lnTo>
                      <a:pt x="503" y="657"/>
                    </a:lnTo>
                    <a:lnTo>
                      <a:pt x="440" y="635"/>
                    </a:lnTo>
                    <a:lnTo>
                      <a:pt x="435" y="633"/>
                    </a:lnTo>
                    <a:lnTo>
                      <a:pt x="372" y="604"/>
                    </a:lnTo>
                    <a:lnTo>
                      <a:pt x="313" y="569"/>
                    </a:lnTo>
                    <a:lnTo>
                      <a:pt x="258" y="528"/>
                    </a:lnTo>
                    <a:lnTo>
                      <a:pt x="205" y="480"/>
                    </a:lnTo>
                    <a:lnTo>
                      <a:pt x="159" y="429"/>
                    </a:lnTo>
                    <a:lnTo>
                      <a:pt x="118" y="375"/>
                    </a:lnTo>
                    <a:lnTo>
                      <a:pt x="85" y="318"/>
                    </a:lnTo>
                    <a:lnTo>
                      <a:pt x="55" y="259"/>
                    </a:lnTo>
                    <a:lnTo>
                      <a:pt x="54" y="254"/>
                    </a:lnTo>
                    <a:lnTo>
                      <a:pt x="32" y="191"/>
                    </a:lnTo>
                    <a:lnTo>
                      <a:pt x="15" y="129"/>
                    </a:lnTo>
                    <a:lnTo>
                      <a:pt x="4" y="64"/>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7" name="Google Shape;777;p32"/>
              <p:cNvSpPr/>
              <p:nvPr/>
            </p:nvSpPr>
            <p:spPr>
              <a:xfrm>
                <a:off x="6721475" y="2854325"/>
                <a:ext cx="77788" cy="71438"/>
              </a:xfrm>
              <a:custGeom>
                <a:avLst/>
                <a:gdLst/>
                <a:ahLst/>
                <a:cxnLst/>
                <a:rect l="l" t="t" r="r" b="b"/>
                <a:pathLst>
                  <a:path w="97" h="90" extrusionOk="0">
                    <a:moveTo>
                      <a:pt x="97" y="0"/>
                    </a:moveTo>
                    <a:lnTo>
                      <a:pt x="59" y="90"/>
                    </a:lnTo>
                    <a:lnTo>
                      <a:pt x="0" y="11"/>
                    </a:lnTo>
                    <a:lnTo>
                      <a:pt x="9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778" name="Google Shape;778;p32"/>
            <p:cNvSpPr txBox="1"/>
            <p:nvPr/>
          </p:nvSpPr>
          <p:spPr>
            <a:xfrm>
              <a:off x="1802258" y="3271892"/>
              <a:ext cx="1712864" cy="48628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600" b="1">
                  <a:solidFill>
                    <a:srgbClr val="595959"/>
                  </a:solidFill>
                  <a:latin typeface="Arial"/>
                  <a:ea typeface="Arial"/>
                  <a:cs typeface="Arial"/>
                  <a:sym typeface="Arial"/>
                </a:rPr>
                <a:t>Persona con</a:t>
              </a:r>
              <a:endParaRPr/>
            </a:p>
            <a:p>
              <a:pPr marL="0" marR="0" lvl="0" indent="0" algn="ctr" rtl="0">
                <a:lnSpc>
                  <a:spcPct val="80000"/>
                </a:lnSpc>
                <a:spcBef>
                  <a:spcPts val="0"/>
                </a:spcBef>
                <a:spcAft>
                  <a:spcPts val="0"/>
                </a:spcAft>
                <a:buNone/>
              </a:pPr>
              <a:r>
                <a:rPr lang="en-US" sz="1600" b="1">
                  <a:solidFill>
                    <a:srgbClr val="595959"/>
                  </a:solidFill>
                  <a:latin typeface="Arial"/>
                  <a:ea typeface="Arial"/>
                  <a:cs typeface="Arial"/>
                  <a:sym typeface="Arial"/>
                </a:rPr>
                <a:t> Necesidades especiales</a:t>
              </a:r>
              <a:endParaRPr/>
            </a:p>
          </p:txBody>
        </p:sp>
        <p:sp>
          <p:nvSpPr>
            <p:cNvPr id="779" name="Google Shape;779;p32"/>
            <p:cNvSpPr/>
            <p:nvPr/>
          </p:nvSpPr>
          <p:spPr>
            <a:xfrm>
              <a:off x="1736555" y="4920566"/>
              <a:ext cx="89159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accent5"/>
                  </a:solidFill>
                  <a:latin typeface="Arial"/>
                  <a:ea typeface="Arial"/>
                  <a:cs typeface="Arial"/>
                  <a:sym typeface="Arial"/>
                </a:rPr>
                <a:t>Familia</a:t>
              </a:r>
              <a:br>
                <a:rPr lang="en-US" sz="1200" b="1">
                  <a:solidFill>
                    <a:schemeClr val="accent5"/>
                  </a:solidFill>
                  <a:latin typeface="Arial"/>
                  <a:ea typeface="Arial"/>
                  <a:cs typeface="Arial"/>
                  <a:sym typeface="Arial"/>
                </a:rPr>
              </a:br>
              <a:r>
                <a:rPr lang="en-US" sz="1200" b="1">
                  <a:solidFill>
                    <a:schemeClr val="accent5"/>
                  </a:solidFill>
                  <a:latin typeface="Arial"/>
                  <a:ea typeface="Arial"/>
                  <a:cs typeface="Arial"/>
                  <a:sym typeface="Arial"/>
                </a:rPr>
                <a:t>Miembro</a:t>
              </a:r>
              <a:endParaRPr/>
            </a:p>
            <a:p>
              <a:pPr marL="0" marR="0" lvl="0" indent="0" algn="ctr" rtl="0">
                <a:spcBef>
                  <a:spcPts val="0"/>
                </a:spcBef>
                <a:spcAft>
                  <a:spcPts val="0"/>
                </a:spcAft>
                <a:buNone/>
              </a:pPr>
              <a:r>
                <a:rPr lang="en-US" sz="1200" b="1">
                  <a:solidFill>
                    <a:schemeClr val="accent5"/>
                  </a:solidFill>
                  <a:latin typeface="Arial"/>
                  <a:ea typeface="Arial"/>
                  <a:cs typeface="Arial"/>
                  <a:sym typeface="Arial"/>
                </a:rPr>
                <a:t>Cuidador</a:t>
              </a:r>
              <a:endParaRPr/>
            </a:p>
          </p:txBody>
        </p:sp>
        <p:sp>
          <p:nvSpPr>
            <p:cNvPr id="780" name="Google Shape;780;p32"/>
            <p:cNvSpPr/>
            <p:nvPr/>
          </p:nvSpPr>
          <p:spPr>
            <a:xfrm>
              <a:off x="570150" y="4285428"/>
              <a:ext cx="103105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accent6"/>
                  </a:solidFill>
                  <a:latin typeface="Arial"/>
                  <a:ea typeface="Arial"/>
                  <a:cs typeface="Arial"/>
                  <a:sym typeface="Arial"/>
                </a:rPr>
                <a:t>Contable</a:t>
              </a:r>
              <a:endParaRPr/>
            </a:p>
          </p:txBody>
        </p:sp>
        <p:sp>
          <p:nvSpPr>
            <p:cNvPr id="781" name="Google Shape;781;p32"/>
            <p:cNvSpPr/>
            <p:nvPr/>
          </p:nvSpPr>
          <p:spPr>
            <a:xfrm>
              <a:off x="507061" y="2890249"/>
              <a:ext cx="81625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1C6F90"/>
                  </a:solidFill>
                  <a:latin typeface="Arial"/>
                  <a:ea typeface="Arial"/>
                  <a:cs typeface="Arial"/>
                  <a:sym typeface="Arial"/>
                </a:rPr>
                <a:t>Abogado</a:t>
              </a:r>
              <a:endParaRPr/>
            </a:p>
          </p:txBody>
        </p:sp>
        <p:sp>
          <p:nvSpPr>
            <p:cNvPr id="782" name="Google Shape;782;p32"/>
            <p:cNvSpPr/>
            <p:nvPr/>
          </p:nvSpPr>
          <p:spPr>
            <a:xfrm>
              <a:off x="1251309" y="1454392"/>
              <a:ext cx="106631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2"/>
                  </a:solidFill>
                  <a:latin typeface="Arial"/>
                  <a:ea typeface="Arial"/>
                  <a:cs typeface="Arial"/>
                  <a:sym typeface="Arial"/>
                </a:rPr>
                <a:t>Social </a:t>
              </a:r>
              <a:endParaRPr/>
            </a:p>
            <a:p>
              <a:pPr marL="0" marR="0" lvl="0" indent="0" algn="ctr" rtl="0">
                <a:spcBef>
                  <a:spcPts val="0"/>
                </a:spcBef>
                <a:spcAft>
                  <a:spcPts val="0"/>
                </a:spcAft>
                <a:buNone/>
              </a:pPr>
              <a:r>
                <a:rPr lang="en-US" sz="1200" b="1">
                  <a:solidFill>
                    <a:schemeClr val="lt2"/>
                  </a:solidFill>
                  <a:latin typeface="Arial"/>
                  <a:ea typeface="Arial"/>
                  <a:cs typeface="Arial"/>
                  <a:sym typeface="Arial"/>
                </a:rPr>
                <a:t>Trabajador </a:t>
              </a:r>
              <a:endParaRPr/>
            </a:p>
            <a:p>
              <a:pPr marL="0" marR="0" lvl="0" indent="0" algn="ctr" rtl="0">
                <a:spcBef>
                  <a:spcPts val="0"/>
                </a:spcBef>
                <a:spcAft>
                  <a:spcPts val="0"/>
                </a:spcAft>
                <a:buNone/>
              </a:pPr>
              <a:r>
                <a:rPr lang="en-US" sz="1200" b="1">
                  <a:solidFill>
                    <a:schemeClr val="lt2"/>
                  </a:solidFill>
                  <a:latin typeface="Arial"/>
                  <a:ea typeface="Arial"/>
                  <a:cs typeface="Arial"/>
                  <a:sym typeface="Arial"/>
                </a:rPr>
                <a:t>o Cuidado </a:t>
              </a:r>
              <a:endParaRPr/>
            </a:p>
            <a:p>
              <a:pPr marL="0" marR="0" lvl="0" indent="0" algn="ctr" rtl="0">
                <a:spcBef>
                  <a:spcPts val="0"/>
                </a:spcBef>
                <a:spcAft>
                  <a:spcPts val="0"/>
                </a:spcAft>
                <a:buNone/>
              </a:pPr>
              <a:r>
                <a:rPr lang="en-US" sz="1200" b="1">
                  <a:solidFill>
                    <a:schemeClr val="lt2"/>
                  </a:solidFill>
                  <a:latin typeface="Arial"/>
                  <a:ea typeface="Arial"/>
                  <a:cs typeface="Arial"/>
                  <a:sym typeface="Arial"/>
                </a:rPr>
                <a:t>Coordinador</a:t>
              </a:r>
              <a:endParaRPr/>
            </a:p>
          </p:txBody>
        </p:sp>
        <p:sp>
          <p:nvSpPr>
            <p:cNvPr id="783" name="Google Shape;783;p32"/>
            <p:cNvSpPr/>
            <p:nvPr/>
          </p:nvSpPr>
          <p:spPr>
            <a:xfrm>
              <a:off x="2605141" y="1491528"/>
              <a:ext cx="11079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accent1"/>
                  </a:solidFill>
                  <a:latin typeface="Arial"/>
                  <a:ea typeface="Arial"/>
                  <a:cs typeface="Arial"/>
                  <a:sym typeface="Arial"/>
                </a:rPr>
                <a:t>Médico </a:t>
              </a:r>
              <a:endParaRPr/>
            </a:p>
            <a:p>
              <a:pPr marL="0" marR="0" lvl="0" indent="0" algn="ctr" rtl="0">
                <a:spcBef>
                  <a:spcPts val="0"/>
                </a:spcBef>
                <a:spcAft>
                  <a:spcPts val="0"/>
                </a:spcAft>
                <a:buNone/>
              </a:pPr>
              <a:r>
                <a:rPr lang="en-US" sz="1200" b="1">
                  <a:solidFill>
                    <a:schemeClr val="accent1"/>
                  </a:solidFill>
                  <a:latin typeface="Arial"/>
                  <a:ea typeface="Arial"/>
                  <a:cs typeface="Arial"/>
                  <a:sym typeface="Arial"/>
                </a:rPr>
                <a:t>Profesional</a:t>
              </a:r>
              <a:endParaRPr/>
            </a:p>
          </p:txBody>
        </p:sp>
        <p:sp>
          <p:nvSpPr>
            <p:cNvPr id="784" name="Google Shape;784;p32"/>
            <p:cNvSpPr/>
            <p:nvPr/>
          </p:nvSpPr>
          <p:spPr>
            <a:xfrm>
              <a:off x="3793250" y="2190573"/>
              <a:ext cx="9219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accent2"/>
                  </a:solidFill>
                  <a:latin typeface="Arial"/>
                  <a:ea typeface="Arial"/>
                  <a:cs typeface="Arial"/>
                  <a:sym typeface="Arial"/>
                </a:rPr>
                <a:t>Religioso </a:t>
              </a:r>
              <a:endParaRPr/>
            </a:p>
            <a:p>
              <a:pPr marL="0" marR="0" lvl="0" indent="0" algn="ctr" rtl="0">
                <a:spcBef>
                  <a:spcPts val="0"/>
                </a:spcBef>
                <a:spcAft>
                  <a:spcPts val="0"/>
                </a:spcAft>
                <a:buNone/>
              </a:pPr>
              <a:r>
                <a:rPr lang="en-US" sz="1200" b="1">
                  <a:solidFill>
                    <a:schemeClr val="accent2"/>
                  </a:solidFill>
                  <a:latin typeface="Arial"/>
                  <a:ea typeface="Arial"/>
                  <a:cs typeface="Arial"/>
                  <a:sym typeface="Arial"/>
                </a:rPr>
                <a:t>Póngase en contacto con</a:t>
              </a:r>
              <a:endParaRPr/>
            </a:p>
          </p:txBody>
        </p:sp>
        <p:sp>
          <p:nvSpPr>
            <p:cNvPr id="785" name="Google Shape;785;p32"/>
            <p:cNvSpPr/>
            <p:nvPr/>
          </p:nvSpPr>
          <p:spPr>
            <a:xfrm>
              <a:off x="3975235" y="3768155"/>
              <a:ext cx="89639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accent3"/>
                  </a:solidFill>
                  <a:latin typeface="Arial"/>
                  <a:ea typeface="Arial"/>
                  <a:cs typeface="Arial"/>
                  <a:sym typeface="Arial"/>
                </a:rPr>
                <a:t>Finanzas </a:t>
              </a:r>
              <a:endParaRPr/>
            </a:p>
            <a:p>
              <a:pPr marL="0" marR="0" lvl="0" indent="0" algn="ctr" rtl="0">
                <a:spcBef>
                  <a:spcPts val="0"/>
                </a:spcBef>
                <a:spcAft>
                  <a:spcPts val="0"/>
                </a:spcAft>
                <a:buNone/>
              </a:pPr>
              <a:r>
                <a:rPr lang="en-US" sz="1200" b="1">
                  <a:solidFill>
                    <a:schemeClr val="accent3"/>
                  </a:solidFill>
                  <a:latin typeface="Arial"/>
                  <a:ea typeface="Arial"/>
                  <a:cs typeface="Arial"/>
                  <a:sym typeface="Arial"/>
                </a:rPr>
                <a:t>Planificador </a:t>
              </a:r>
              <a:endParaRPr/>
            </a:p>
          </p:txBody>
        </p:sp>
        <p:sp>
          <p:nvSpPr>
            <p:cNvPr id="786" name="Google Shape;786;p32"/>
            <p:cNvSpPr/>
            <p:nvPr/>
          </p:nvSpPr>
          <p:spPr>
            <a:xfrm>
              <a:off x="3136245" y="4976953"/>
              <a:ext cx="89479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accent4"/>
                  </a:solidFill>
                  <a:latin typeface="Arial"/>
                  <a:ea typeface="Arial"/>
                  <a:cs typeface="Arial"/>
                  <a:sym typeface="Arial"/>
                </a:rPr>
                <a:t>Educador </a:t>
              </a:r>
              <a:endParaRPr/>
            </a:p>
          </p:txBody>
        </p:sp>
      </p:grpSp>
      <p:sp>
        <p:nvSpPr>
          <p:cNvPr id="787" name="Google Shape;787;p32"/>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Google Shape;793;p33"/>
          <p:cNvPicPr preferRelativeResize="0"/>
          <p:nvPr/>
        </p:nvPicPr>
        <p:blipFill rotWithShape="1">
          <a:blip r:embed="rId3">
            <a:alphaModFix/>
          </a:blip>
          <a:srcRect t="877" b="10736"/>
          <a:stretch/>
        </p:blipFill>
        <p:spPr>
          <a:xfrm>
            <a:off x="-1" y="0"/>
            <a:ext cx="9144000" cy="5285029"/>
          </a:xfrm>
          <a:prstGeom prst="rect">
            <a:avLst/>
          </a:prstGeom>
          <a:noFill/>
          <a:ln>
            <a:noFill/>
          </a:ln>
        </p:spPr>
      </p:pic>
      <p:sp>
        <p:nvSpPr>
          <p:cNvPr id="794" name="Google Shape;794;p33"/>
          <p:cNvSpPr/>
          <p:nvPr/>
        </p:nvSpPr>
        <p:spPr>
          <a:xfrm>
            <a:off x="5169123" y="3845894"/>
            <a:ext cx="3974877" cy="143913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p33"/>
          <p:cNvSpPr txBox="1"/>
          <p:nvPr/>
        </p:nvSpPr>
        <p:spPr>
          <a:xfrm>
            <a:off x="5248276" y="4036247"/>
            <a:ext cx="3790950"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Herramientas y recursos</a:t>
            </a:r>
            <a:endParaRPr/>
          </a:p>
        </p:txBody>
      </p:sp>
      <p:sp>
        <p:nvSpPr>
          <p:cNvPr id="796" name="Google Shape;796;p33"/>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Recursos</a:t>
            </a:r>
            <a:endParaRPr/>
          </a:p>
        </p:txBody>
      </p:sp>
      <p:sp>
        <p:nvSpPr>
          <p:cNvPr id="802" name="Google Shape;802;p34"/>
          <p:cNvSpPr txBox="1">
            <a:spLocks noGrp="1"/>
          </p:cNvSpPr>
          <p:nvPr>
            <p:ph type="body" idx="1"/>
          </p:nvPr>
        </p:nvSpPr>
        <p:spPr>
          <a:xfrm>
            <a:off x="393700" y="1244600"/>
            <a:ext cx="8339328" cy="4525963"/>
          </a:xfrm>
          <a:prstGeom prst="rect">
            <a:avLst/>
          </a:prstGeom>
          <a:noFill/>
          <a:ln>
            <a:noFill/>
          </a:ln>
        </p:spPr>
        <p:txBody>
          <a:bodyPr spcFirstLastPara="1" wrap="square" lIns="0" tIns="0" rIns="91425" bIns="45700" anchor="t" anchorCtr="0">
            <a:normAutofit/>
          </a:bodyPr>
          <a:lstStyle/>
          <a:p>
            <a:pPr marL="320040" lvl="0" indent="-320040" algn="l" rtl="0">
              <a:spcBef>
                <a:spcPts val="0"/>
              </a:spcBef>
              <a:spcAft>
                <a:spcPts val="0"/>
              </a:spcAft>
              <a:buClr>
                <a:srgbClr val="595959"/>
              </a:buClr>
              <a:buSzPts val="2400"/>
              <a:buFont typeface="Arial"/>
              <a:buChar char="•"/>
            </a:pPr>
            <a:r>
              <a:rPr lang="en-US" sz="2400">
                <a:solidFill>
                  <a:srgbClr val="595959"/>
                </a:solidFill>
              </a:rPr>
              <a:t>Administración de la Seguridad Social</a:t>
            </a:r>
            <a:endParaRPr/>
          </a:p>
          <a:p>
            <a:pPr marL="320040" lvl="0" indent="-320040" algn="l" rtl="0">
              <a:spcBef>
                <a:spcPts val="600"/>
              </a:spcBef>
              <a:spcAft>
                <a:spcPts val="0"/>
              </a:spcAft>
              <a:buClr>
                <a:srgbClr val="595959"/>
              </a:buClr>
              <a:buSzPts val="2400"/>
              <a:buFont typeface="Arial"/>
              <a:buChar char="•"/>
            </a:pPr>
            <a:r>
              <a:rPr lang="en-US" sz="2400">
                <a:solidFill>
                  <a:srgbClr val="595959"/>
                </a:solidFill>
              </a:rPr>
              <a:t>SSA.gov</a:t>
            </a:r>
            <a:endParaRPr/>
          </a:p>
          <a:p>
            <a:pPr marL="320040" lvl="0" indent="-320040" algn="l" rtl="0">
              <a:spcBef>
                <a:spcPts val="600"/>
              </a:spcBef>
              <a:spcAft>
                <a:spcPts val="0"/>
              </a:spcAft>
              <a:buClr>
                <a:srgbClr val="595959"/>
              </a:buClr>
              <a:buSzPts val="2400"/>
              <a:buFont typeface="Arial"/>
              <a:buChar char="•"/>
            </a:pPr>
            <a:r>
              <a:rPr lang="en-US" sz="2400">
                <a:solidFill>
                  <a:srgbClr val="595959"/>
                </a:solidFill>
              </a:rPr>
              <a:t>www.Specialneedsalliance.org </a:t>
            </a:r>
            <a:endParaRPr/>
          </a:p>
          <a:p>
            <a:pPr marL="320040" lvl="0" indent="-320040" algn="l" rtl="0">
              <a:spcBef>
                <a:spcPts val="600"/>
              </a:spcBef>
              <a:spcAft>
                <a:spcPts val="0"/>
              </a:spcAft>
              <a:buClr>
                <a:srgbClr val="595959"/>
              </a:buClr>
              <a:buSzPts val="2400"/>
              <a:buFont typeface="Arial"/>
              <a:buChar char="•"/>
            </a:pPr>
            <a:r>
              <a:rPr lang="en-US" sz="2400">
                <a:solidFill>
                  <a:srgbClr val="595959"/>
                </a:solidFill>
              </a:rPr>
              <a:t>Voya Cares</a:t>
            </a:r>
            <a:endParaRPr/>
          </a:p>
          <a:p>
            <a:pPr marL="320040" lvl="0" indent="-167640" algn="l" rtl="0">
              <a:spcBef>
                <a:spcPts val="600"/>
              </a:spcBef>
              <a:spcAft>
                <a:spcPts val="0"/>
              </a:spcAft>
              <a:buClr>
                <a:srgbClr val="262626"/>
              </a:buClr>
              <a:buSzPts val="2400"/>
              <a:buFont typeface="Arial"/>
              <a:buNone/>
            </a:pPr>
            <a:endParaRPr sz="2400">
              <a:solidFill>
                <a:srgbClr val="595959"/>
              </a:solidFill>
            </a:endParaRPr>
          </a:p>
        </p:txBody>
      </p:sp>
      <p:sp>
        <p:nvSpPr>
          <p:cNvPr id="803" name="Google Shape;803;p34"/>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35"/>
          <p:cNvSpPr txBox="1">
            <a:spLocks noGrp="1"/>
          </p:cNvSpPr>
          <p:nvPr>
            <p:ph type="title"/>
          </p:nvPr>
        </p:nvSpPr>
        <p:spPr>
          <a:xfrm>
            <a:off x="321614" y="324644"/>
            <a:ext cx="8229600" cy="1381507"/>
          </a:xfrm>
          <a:prstGeom prst="rect">
            <a:avLst/>
          </a:prstGeom>
          <a:noFill/>
          <a:ln>
            <a:noFill/>
          </a:ln>
        </p:spPr>
        <p:txBody>
          <a:bodyPr spcFirstLastPara="1" wrap="square" lIns="0" tIns="0" rIns="91425" bIns="45700" anchor="t" anchorCtr="0">
            <a:normAutofit/>
          </a:bodyPr>
          <a:lstStyle/>
          <a:p>
            <a:pPr marL="0" lvl="0" indent="0" algn="l" rtl="0">
              <a:lnSpc>
                <a:spcPct val="80000"/>
              </a:lnSpc>
              <a:spcBef>
                <a:spcPts val="0"/>
              </a:spcBef>
              <a:spcAft>
                <a:spcPts val="0"/>
              </a:spcAft>
              <a:buClr>
                <a:schemeClr val="accent3"/>
              </a:buClr>
              <a:buSzPts val="2800"/>
              <a:buFont typeface="Arial"/>
              <a:buNone/>
            </a:pPr>
            <a:r>
              <a:rPr lang="en-US" sz="2800"/>
              <a:t>Voya Cares en línea </a:t>
            </a:r>
            <a:br>
              <a:rPr lang="en-US" sz="2800"/>
            </a:br>
            <a:r>
              <a:rPr lang="en-US" sz="2800"/>
              <a:t>centro de recursos</a:t>
            </a:r>
            <a:endParaRPr sz="2800"/>
          </a:p>
        </p:txBody>
      </p:sp>
      <p:sp>
        <p:nvSpPr>
          <p:cNvPr id="810" name="Google Shape;810;p35"/>
          <p:cNvSpPr txBox="1"/>
          <p:nvPr/>
        </p:nvSpPr>
        <p:spPr>
          <a:xfrm>
            <a:off x="762000" y="1524000"/>
            <a:ext cx="8104265" cy="4056327"/>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Clr>
                <a:srgbClr val="76C5E4"/>
              </a:buClr>
              <a:buSzPts val="1600"/>
              <a:buFont typeface="Arial"/>
              <a:buNone/>
            </a:pPr>
            <a:r>
              <a:rPr lang="en-US" sz="1600" b="1" i="0" u="none" strike="noStrike" cap="none">
                <a:solidFill>
                  <a:srgbClr val="76C5E4"/>
                </a:solidFill>
                <a:latin typeface="Arial"/>
                <a:ea typeface="Arial"/>
                <a:cs typeface="Arial"/>
                <a:sym typeface="Arial"/>
              </a:rPr>
              <a:t>Contenidos educativos</a:t>
            </a:r>
            <a:endParaRPr sz="1200" b="0" i="0" u="none" strike="noStrike" cap="none">
              <a:solidFill>
                <a:srgbClr val="76C5E4"/>
              </a:solidFill>
              <a:latin typeface="Arial"/>
              <a:ea typeface="Arial"/>
              <a:cs typeface="Arial"/>
              <a:sym typeface="Arial"/>
            </a:endParaRPr>
          </a:p>
          <a:p>
            <a:pPr marL="182880" marR="0" lvl="0" indent="-182880" algn="l" rtl="0">
              <a:lnSpc>
                <a:spcPct val="100000"/>
              </a:lnSpc>
              <a:spcBef>
                <a:spcPts val="4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Lista de planificación</a:t>
            </a:r>
            <a:endParaRPr/>
          </a:p>
          <a:p>
            <a:pPr marL="182880" marR="0" lvl="0" indent="-182880" algn="l" rtl="0">
              <a:lnSpc>
                <a:spcPct val="100000"/>
              </a:lnSpc>
              <a:spcBef>
                <a:spcPts val="4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Creación de una carta de intenciones</a:t>
            </a:r>
            <a:endParaRPr/>
          </a:p>
          <a:p>
            <a:pPr marL="182880" marR="0" lvl="0" indent="-182880" algn="l" rtl="0">
              <a:lnSpc>
                <a:spcPct val="100000"/>
              </a:lnSpc>
              <a:spcBef>
                <a:spcPts val="400"/>
              </a:spcBef>
              <a:spcAft>
                <a:spcPts val="0"/>
              </a:spcAft>
              <a:buClr>
                <a:srgbClr val="6E6E6E"/>
              </a:buClr>
              <a:buSzPts val="1300"/>
              <a:buFont typeface="Arial"/>
              <a:buChar char="•"/>
            </a:pPr>
            <a:r>
              <a:rPr lang="en-US" sz="1300" b="0" i="0" u="none" strike="noStrike" cap="none">
                <a:solidFill>
                  <a:srgbClr val="6E6E6E"/>
                </a:solidFill>
                <a:latin typeface="Arial"/>
                <a:ea typeface="Arial"/>
                <a:cs typeface="Arial"/>
                <a:sym typeface="Arial"/>
              </a:rPr>
              <a:t>Conocer las prestaciones públicas</a:t>
            </a:r>
            <a:endParaRPr/>
          </a:p>
          <a:p>
            <a:pPr marL="0" marR="0" lvl="0" indent="0" algn="l" rtl="0">
              <a:lnSpc>
                <a:spcPct val="100000"/>
              </a:lnSpc>
              <a:spcBef>
                <a:spcPts val="400"/>
              </a:spcBef>
              <a:spcAft>
                <a:spcPts val="0"/>
              </a:spcAft>
              <a:buClr>
                <a:schemeClr val="dk1"/>
              </a:buClr>
              <a:buSzPts val="1600"/>
              <a:buFont typeface="Calibri"/>
              <a:buNone/>
            </a:pPr>
            <a:endParaRPr sz="1600" b="1" i="0" u="none" strike="noStrike" cap="none">
              <a:solidFill>
                <a:srgbClr val="D75426"/>
              </a:solidFill>
              <a:latin typeface="Arial"/>
              <a:ea typeface="Arial"/>
              <a:cs typeface="Arial"/>
              <a:sym typeface="Arial"/>
            </a:endParaRPr>
          </a:p>
          <a:p>
            <a:pPr marL="0" marR="0" lvl="0" indent="0" algn="l" rtl="0">
              <a:lnSpc>
                <a:spcPct val="100000"/>
              </a:lnSpc>
              <a:spcBef>
                <a:spcPts val="400"/>
              </a:spcBef>
              <a:spcAft>
                <a:spcPts val="0"/>
              </a:spcAft>
              <a:buClr>
                <a:srgbClr val="D75426"/>
              </a:buClr>
              <a:buSzPts val="1600"/>
              <a:buFont typeface="Arial"/>
              <a:buNone/>
            </a:pPr>
            <a:r>
              <a:rPr lang="en-US" sz="1600" b="1" i="0" u="none" strike="noStrike" cap="none">
                <a:solidFill>
                  <a:srgbClr val="D75426"/>
                </a:solidFill>
                <a:latin typeface="Arial"/>
                <a:ea typeface="Arial"/>
                <a:cs typeface="Arial"/>
                <a:sym typeface="Arial"/>
              </a:rPr>
              <a:t>Artículos útiles</a:t>
            </a:r>
            <a:endParaRPr/>
          </a:p>
          <a:p>
            <a:pPr marL="182880" marR="0" lvl="0" indent="-182880" algn="l" rtl="0">
              <a:lnSpc>
                <a:spcPct val="100000"/>
              </a:lnSpc>
              <a:spcBef>
                <a:spcPts val="4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Consideraciones clave</a:t>
            </a:r>
            <a:endParaRPr sz="1600" b="1">
              <a:solidFill>
                <a:srgbClr val="145A7B"/>
              </a:solidFill>
              <a:latin typeface="Arial"/>
              <a:ea typeface="Arial"/>
              <a:cs typeface="Arial"/>
              <a:sym typeface="Arial"/>
            </a:endParaRPr>
          </a:p>
          <a:p>
            <a:pPr marL="182880" marR="0" lvl="0" indent="0" algn="l" rtl="0">
              <a:lnSpc>
                <a:spcPct val="100000"/>
              </a:lnSpc>
              <a:spcBef>
                <a:spcPts val="400"/>
              </a:spcBef>
              <a:spcAft>
                <a:spcPts val="0"/>
              </a:spcAft>
              <a:buClr>
                <a:schemeClr val="dk1"/>
              </a:buClr>
              <a:buSzPts val="3200"/>
              <a:buFont typeface="Arial"/>
              <a:buNone/>
            </a:pPr>
            <a:endParaRPr sz="3200" b="1" i="0" u="none" strike="noStrike" cap="none">
              <a:solidFill>
                <a:srgbClr val="145A7B"/>
              </a:solidFill>
              <a:latin typeface="Arial"/>
              <a:ea typeface="Arial"/>
              <a:cs typeface="Arial"/>
              <a:sym typeface="Arial"/>
            </a:endParaRPr>
          </a:p>
          <a:p>
            <a:pPr marL="0" marR="0" lvl="0" indent="0" algn="l" rtl="0">
              <a:lnSpc>
                <a:spcPct val="100000"/>
              </a:lnSpc>
              <a:spcBef>
                <a:spcPts val="400"/>
              </a:spcBef>
              <a:spcAft>
                <a:spcPts val="0"/>
              </a:spcAft>
              <a:buClr>
                <a:srgbClr val="145A7B"/>
              </a:buClr>
              <a:buSzPts val="1600"/>
              <a:buFont typeface="Arial"/>
              <a:buNone/>
            </a:pPr>
            <a:r>
              <a:rPr lang="en-US" sz="1600" b="1" i="0" u="none" strike="noStrike" cap="none">
                <a:solidFill>
                  <a:srgbClr val="145A7B"/>
                </a:solidFill>
                <a:latin typeface="Arial"/>
                <a:ea typeface="Arial"/>
                <a:cs typeface="Arial"/>
                <a:sym typeface="Arial"/>
              </a:rPr>
              <a:t>Herramientas y recursos</a:t>
            </a:r>
            <a:endParaRPr/>
          </a:p>
          <a:p>
            <a:pPr marL="182880" marR="0" lvl="0" indent="-182880" algn="l" rtl="0">
              <a:lnSpc>
                <a:spcPct val="100000"/>
              </a:lnSpc>
              <a:spcBef>
                <a:spcPts val="4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Carta de intenciones</a:t>
            </a:r>
            <a:endParaRPr/>
          </a:p>
          <a:p>
            <a:pPr marL="182880" marR="0" lvl="0" indent="-182880" algn="l" rtl="0">
              <a:lnSpc>
                <a:spcPct val="100000"/>
              </a:lnSpc>
              <a:spcBef>
                <a:spcPts val="4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Grupos de defensa</a:t>
            </a:r>
            <a:endParaRPr/>
          </a:p>
          <a:p>
            <a:pPr marL="182880" marR="0" lvl="0" indent="-182880" algn="l" rtl="0">
              <a:lnSpc>
                <a:spcPct val="100000"/>
              </a:lnSpc>
              <a:spcBef>
                <a:spcPts val="4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Prestaciones públicas</a:t>
            </a:r>
            <a:endParaRPr/>
          </a:p>
          <a:p>
            <a:pPr marL="182880" marR="0" lvl="0" indent="-182880" algn="l" rtl="0">
              <a:lnSpc>
                <a:spcPct val="100000"/>
              </a:lnSpc>
              <a:spcBef>
                <a:spcPts val="4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Financiero y jurídico</a:t>
            </a:r>
            <a:endParaRPr/>
          </a:p>
          <a:p>
            <a:pPr marL="182880" marR="0" lvl="0" indent="-100329" algn="l" rtl="0">
              <a:lnSpc>
                <a:spcPct val="100000"/>
              </a:lnSpc>
              <a:spcBef>
                <a:spcPts val="400"/>
              </a:spcBef>
              <a:spcAft>
                <a:spcPts val="0"/>
              </a:spcAft>
              <a:buClr>
                <a:schemeClr val="dk1"/>
              </a:buClr>
              <a:buSzPts val="1300"/>
              <a:buFont typeface="Arial"/>
              <a:buNone/>
            </a:pPr>
            <a:endParaRPr sz="1300" b="0" i="0" u="none" strike="noStrike" cap="none">
              <a:solidFill>
                <a:srgbClr val="595959"/>
              </a:solidFill>
              <a:latin typeface="Arial"/>
              <a:ea typeface="Arial"/>
              <a:cs typeface="Arial"/>
              <a:sym typeface="Arial"/>
            </a:endParaRPr>
          </a:p>
        </p:txBody>
      </p:sp>
      <p:sp>
        <p:nvSpPr>
          <p:cNvPr id="811" name="Google Shape;811;p35"/>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
              <a:buFont typeface="Calibri"/>
              <a:buNone/>
            </a:pPr>
            <a:r>
              <a:rPr lang="en-US" sz="100" b="0" i="0" u="none" strike="noStrike" cap="none">
                <a:solidFill>
                  <a:srgbClr val="000000"/>
                </a:solidFill>
                <a:latin typeface="Calibri"/>
                <a:ea typeface="Calibri"/>
                <a:cs typeface="Calibri"/>
                <a:sym typeface="Calibri"/>
              </a:rPr>
              <a:t>ADMASTER-STAMP!20190814-925419-2793995</a:t>
            </a:r>
            <a:endParaRPr/>
          </a:p>
        </p:txBody>
      </p:sp>
      <p:grpSp>
        <p:nvGrpSpPr>
          <p:cNvPr id="812" name="Google Shape;812;p35"/>
          <p:cNvGrpSpPr/>
          <p:nvPr/>
        </p:nvGrpSpPr>
        <p:grpSpPr>
          <a:xfrm>
            <a:off x="2694847" y="1388163"/>
            <a:ext cx="6707745" cy="4328586"/>
            <a:chOff x="6367463" y="335190"/>
            <a:chExt cx="2485731" cy="1604071"/>
          </a:xfrm>
        </p:grpSpPr>
        <p:grpSp>
          <p:nvGrpSpPr>
            <p:cNvPr id="813" name="Google Shape;813;p35"/>
            <p:cNvGrpSpPr/>
            <p:nvPr/>
          </p:nvGrpSpPr>
          <p:grpSpPr>
            <a:xfrm>
              <a:off x="6367463" y="335190"/>
              <a:ext cx="2485731" cy="1604071"/>
              <a:chOff x="814854" y="1843759"/>
              <a:chExt cx="6753049" cy="4399212"/>
            </a:xfrm>
          </p:grpSpPr>
          <p:pic>
            <p:nvPicPr>
              <p:cNvPr id="814" name="Google Shape;814;p35"/>
              <p:cNvPicPr preferRelativeResize="0"/>
              <p:nvPr/>
            </p:nvPicPr>
            <p:blipFill rotWithShape="1">
              <a:blip r:embed="rId3">
                <a:alphaModFix/>
              </a:blip>
              <a:srcRect l="-21198" r="-5879"/>
              <a:stretch/>
            </p:blipFill>
            <p:spPr>
              <a:xfrm>
                <a:off x="814854" y="1843759"/>
                <a:ext cx="6753049" cy="4399212"/>
              </a:xfrm>
              <a:prstGeom prst="rect">
                <a:avLst/>
              </a:prstGeom>
              <a:noFill/>
              <a:ln>
                <a:noFill/>
              </a:ln>
            </p:spPr>
          </p:pic>
          <p:sp>
            <p:nvSpPr>
              <p:cNvPr id="815" name="Google Shape;815;p35"/>
              <p:cNvSpPr/>
              <p:nvPr/>
            </p:nvSpPr>
            <p:spPr>
              <a:xfrm>
                <a:off x="1961515" y="4779254"/>
                <a:ext cx="5161869" cy="149213"/>
              </a:xfrm>
              <a:prstGeom prst="rect">
                <a:avLst/>
              </a:prstGeom>
              <a:solidFill>
                <a:srgbClr val="000000">
                  <a:alpha val="72156"/>
                </a:srgb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816" name="Google Shape;816;p35"/>
            <p:cNvPicPr preferRelativeResize="0"/>
            <p:nvPr/>
          </p:nvPicPr>
          <p:blipFill rotWithShape="1">
            <a:blip r:embed="rId4">
              <a:alphaModFix/>
            </a:blip>
            <a:srcRect l="2033" t="-727" r="3587" b="6766"/>
            <a:stretch/>
          </p:blipFill>
          <p:spPr>
            <a:xfrm>
              <a:off x="6867144" y="402690"/>
              <a:ext cx="1803097" cy="996696"/>
            </a:xfrm>
            <a:prstGeom prst="rect">
              <a:avLst/>
            </a:prstGeom>
            <a:noFill/>
            <a:ln>
              <a:noFill/>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6"/>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Lista de planificación para necesidades especiales</a:t>
            </a:r>
            <a:endParaRPr/>
          </a:p>
        </p:txBody>
      </p:sp>
      <p:sp>
        <p:nvSpPr>
          <p:cNvPr id="822" name="Google Shape;822;p36"/>
          <p:cNvSpPr txBox="1"/>
          <p:nvPr/>
        </p:nvSpPr>
        <p:spPr>
          <a:xfrm>
            <a:off x="393700" y="1244600"/>
            <a:ext cx="2749267" cy="4525963"/>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accent3"/>
              </a:buClr>
              <a:buSzPts val="1600"/>
              <a:buFont typeface="Noto Sans Symbols"/>
              <a:buNone/>
            </a:pPr>
            <a:r>
              <a:rPr lang="en-US" sz="1600" b="1">
                <a:solidFill>
                  <a:schemeClr val="accent3"/>
                </a:solidFill>
                <a:latin typeface="Arial"/>
                <a:ea typeface="Arial"/>
                <a:cs typeface="Arial"/>
                <a:sym typeface="Arial"/>
              </a:rPr>
              <a:t>Ayuda a los clientes en situaciones de planificación de necesidades especiales, especialmente si se encuentran en una fase inicial.</a:t>
            </a:r>
            <a:endParaRPr/>
          </a:p>
        </p:txBody>
      </p:sp>
      <p:grpSp>
        <p:nvGrpSpPr>
          <p:cNvPr id="823" name="Google Shape;823;p36"/>
          <p:cNvGrpSpPr/>
          <p:nvPr/>
        </p:nvGrpSpPr>
        <p:grpSpPr>
          <a:xfrm>
            <a:off x="403223" y="2319316"/>
            <a:ext cx="2739746" cy="3547330"/>
            <a:chOff x="403223" y="2066070"/>
            <a:chExt cx="2862354" cy="3706079"/>
          </a:xfrm>
        </p:grpSpPr>
        <p:pic>
          <p:nvPicPr>
            <p:cNvPr id="824" name="Google Shape;824;p36"/>
            <p:cNvPicPr preferRelativeResize="0"/>
            <p:nvPr/>
          </p:nvPicPr>
          <p:blipFill rotWithShape="1">
            <a:blip r:embed="rId3">
              <a:alphaModFix/>
            </a:blip>
            <a:srcRect/>
            <a:stretch/>
          </p:blipFill>
          <p:spPr>
            <a:xfrm>
              <a:off x="403224" y="2066070"/>
              <a:ext cx="2862353" cy="3706079"/>
            </a:xfrm>
            <a:prstGeom prst="rect">
              <a:avLst/>
            </a:prstGeom>
            <a:noFill/>
            <a:ln w="9525" cap="flat" cmpd="sng">
              <a:solidFill>
                <a:schemeClr val="lt2"/>
              </a:solidFill>
              <a:prstDash val="solid"/>
              <a:miter lim="800000"/>
              <a:headEnd type="none" w="sm" len="sm"/>
              <a:tailEnd type="none" w="sm" len="sm"/>
            </a:ln>
          </p:spPr>
        </p:pic>
        <p:sp>
          <p:nvSpPr>
            <p:cNvPr id="825" name="Google Shape;825;p36"/>
            <p:cNvSpPr/>
            <p:nvPr/>
          </p:nvSpPr>
          <p:spPr>
            <a:xfrm>
              <a:off x="403223" y="3764209"/>
              <a:ext cx="2862353" cy="1030041"/>
            </a:xfrm>
            <a:prstGeom prst="rect">
              <a:avLst/>
            </a:prstGeom>
            <a:noFill/>
            <a:ln w="28575" cap="flat" cmpd="sng">
              <a:solidFill>
                <a:srgbClr val="F47D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26" name="Google Shape;826;p36"/>
          <p:cNvSpPr txBox="1"/>
          <p:nvPr/>
        </p:nvSpPr>
        <p:spPr>
          <a:xfrm>
            <a:off x="3581400" y="1244600"/>
            <a:ext cx="5148263" cy="4622046"/>
          </a:xfrm>
          <a:prstGeom prst="rect">
            <a:avLst/>
          </a:prstGeom>
          <a:solidFill>
            <a:srgbClr val="F2F2F2"/>
          </a:solidFill>
          <a:ln>
            <a:noFill/>
          </a:ln>
        </p:spPr>
        <p:txBody>
          <a:bodyPr spcFirstLastPara="1" wrap="square" lIns="45700" tIns="45700" rIns="45700" bIns="45700" anchor="t" anchorCtr="0">
            <a:noAutofit/>
          </a:bodyPr>
          <a:lstStyle/>
          <a:p>
            <a:pPr marL="228600" marR="0" lvl="0" indent="-228600" algn="l" rtl="0">
              <a:lnSpc>
                <a:spcPct val="95000"/>
              </a:lnSpc>
              <a:spcBef>
                <a:spcPts val="0"/>
              </a:spcBef>
              <a:spcAft>
                <a:spcPts val="0"/>
              </a:spcAft>
              <a:buClr>
                <a:srgbClr val="595959"/>
              </a:buClr>
              <a:buSzPts val="1600"/>
              <a:buFont typeface="Arial"/>
              <a:buChar char="•"/>
            </a:pPr>
            <a:r>
              <a:rPr lang="en-US" dirty="0">
                <a:solidFill>
                  <a:srgbClr val="595959"/>
                </a:solidFill>
                <a:sym typeface="Arial"/>
              </a:rPr>
              <a:t>Cree un plan integral para </a:t>
            </a:r>
            <a:r>
              <a:rPr lang="en-US" dirty="0" err="1">
                <a:solidFill>
                  <a:srgbClr val="595959"/>
                </a:solidFill>
                <a:sym typeface="Arial"/>
              </a:rPr>
              <a:t>garantizar</a:t>
            </a:r>
            <a:r>
              <a:rPr lang="en-US" dirty="0">
                <a:solidFill>
                  <a:srgbClr val="595959"/>
                </a:solidFill>
                <a:sym typeface="Arial"/>
              </a:rPr>
              <a:t> que </a:t>
            </a:r>
            <a:r>
              <a:rPr lang="en-US" dirty="0" err="1">
                <a:solidFill>
                  <a:srgbClr val="595959"/>
                </a:solidFill>
                <a:sym typeface="Arial"/>
              </a:rPr>
              <a:t>su</a:t>
            </a:r>
            <a:r>
              <a:rPr lang="en-US" dirty="0">
                <a:solidFill>
                  <a:srgbClr val="595959"/>
                </a:solidFill>
                <a:sym typeface="Arial"/>
              </a:rPr>
              <a:t> </a:t>
            </a:r>
            <a:r>
              <a:rPr lang="en-US" dirty="0" err="1">
                <a:solidFill>
                  <a:srgbClr val="595959"/>
                </a:solidFill>
                <a:sym typeface="Arial"/>
              </a:rPr>
              <a:t>ser</a:t>
            </a:r>
            <a:r>
              <a:rPr lang="en-US" dirty="0">
                <a:solidFill>
                  <a:srgbClr val="595959"/>
                </a:solidFill>
                <a:sym typeface="Arial"/>
              </a:rPr>
              <a:t> </a:t>
            </a:r>
            <a:r>
              <a:rPr lang="en-US" dirty="0" err="1">
                <a:solidFill>
                  <a:srgbClr val="595959"/>
                </a:solidFill>
                <a:sym typeface="Arial"/>
              </a:rPr>
              <a:t>querido</a:t>
            </a:r>
            <a:r>
              <a:rPr lang="en-US" dirty="0">
                <a:solidFill>
                  <a:srgbClr val="595959"/>
                </a:solidFill>
                <a:sym typeface="Arial"/>
              </a:rPr>
              <a:t> </a:t>
            </a:r>
            <a:r>
              <a:rPr lang="en-US" dirty="0" err="1">
                <a:solidFill>
                  <a:srgbClr val="595959"/>
                </a:solidFill>
                <a:sym typeface="Arial"/>
              </a:rPr>
              <a:t>reciba</a:t>
            </a:r>
            <a:r>
              <a:rPr lang="en-US" dirty="0">
                <a:solidFill>
                  <a:srgbClr val="595959"/>
                </a:solidFill>
                <a:sym typeface="Arial"/>
              </a:rPr>
              <a:t> </a:t>
            </a:r>
            <a:r>
              <a:rPr lang="en-US" dirty="0" err="1">
                <a:solidFill>
                  <a:srgbClr val="595959"/>
                </a:solidFill>
                <a:sym typeface="Arial"/>
              </a:rPr>
              <a:t>los</a:t>
            </a:r>
            <a:r>
              <a:rPr lang="en-US" dirty="0">
                <a:solidFill>
                  <a:srgbClr val="595959"/>
                </a:solidFill>
                <a:sym typeface="Arial"/>
              </a:rPr>
              <a:t> </a:t>
            </a:r>
            <a:r>
              <a:rPr lang="en-US" dirty="0" err="1">
                <a:solidFill>
                  <a:srgbClr val="595959"/>
                </a:solidFill>
                <a:sym typeface="Arial"/>
              </a:rPr>
              <a:t>cuidados</a:t>
            </a:r>
            <a:r>
              <a:rPr lang="en-US" dirty="0">
                <a:solidFill>
                  <a:srgbClr val="595959"/>
                </a:solidFill>
                <a:sym typeface="Arial"/>
              </a:rPr>
              <a:t> a largo </a:t>
            </a:r>
            <a:r>
              <a:rPr lang="en-US" dirty="0" err="1">
                <a:solidFill>
                  <a:srgbClr val="595959"/>
                </a:solidFill>
                <a:sym typeface="Arial"/>
              </a:rPr>
              <a:t>plazo</a:t>
            </a:r>
            <a:r>
              <a:rPr lang="en-US" dirty="0">
                <a:solidFill>
                  <a:srgbClr val="595959"/>
                </a:solidFill>
                <a:sym typeface="Arial"/>
              </a:rPr>
              <a:t> que </a:t>
            </a:r>
            <a:r>
              <a:rPr lang="en-US" dirty="0" err="1">
                <a:solidFill>
                  <a:srgbClr val="595959"/>
                </a:solidFill>
                <a:sym typeface="Arial"/>
              </a:rPr>
              <a:t>necesita</a:t>
            </a:r>
            <a:r>
              <a:rPr lang="en-US" dirty="0">
                <a:solidFill>
                  <a:srgbClr val="595959"/>
                </a:solidFill>
                <a:sym typeface="Arial"/>
              </a:rPr>
              <a:t>.</a:t>
            </a:r>
            <a:endParaRPr dirty="0"/>
          </a:p>
          <a:p>
            <a:pPr marL="228600" marR="0" lvl="0" indent="-228600" algn="l" rtl="0">
              <a:lnSpc>
                <a:spcPct val="95000"/>
              </a:lnSpc>
              <a:spcBef>
                <a:spcPts val="100"/>
              </a:spcBef>
              <a:spcAft>
                <a:spcPts val="0"/>
              </a:spcAft>
              <a:buClr>
                <a:srgbClr val="595959"/>
              </a:buClr>
              <a:buSzPts val="1600"/>
              <a:buFont typeface="Arial"/>
              <a:buChar char="•"/>
            </a:pPr>
            <a:r>
              <a:rPr lang="en-US" dirty="0" err="1">
                <a:solidFill>
                  <a:srgbClr val="595959"/>
                </a:solidFill>
                <a:sym typeface="Arial"/>
              </a:rPr>
              <a:t>Elabore</a:t>
            </a:r>
            <a:r>
              <a:rPr lang="en-US" dirty="0">
                <a:solidFill>
                  <a:srgbClr val="595959"/>
                </a:solidFill>
                <a:sym typeface="Arial"/>
              </a:rPr>
              <a:t> </a:t>
            </a:r>
            <a:r>
              <a:rPr lang="en-US" dirty="0" err="1">
                <a:solidFill>
                  <a:srgbClr val="595959"/>
                </a:solidFill>
                <a:sym typeface="Arial"/>
              </a:rPr>
              <a:t>una</a:t>
            </a:r>
            <a:r>
              <a:rPr lang="en-US" dirty="0">
                <a:solidFill>
                  <a:srgbClr val="595959"/>
                </a:solidFill>
                <a:sym typeface="Arial"/>
              </a:rPr>
              <a:t> Carta de </a:t>
            </a:r>
            <a:r>
              <a:rPr lang="en-US" dirty="0" err="1">
                <a:solidFill>
                  <a:srgbClr val="595959"/>
                </a:solidFill>
                <a:sym typeface="Arial"/>
              </a:rPr>
              <a:t>Intenciones</a:t>
            </a:r>
            <a:r>
              <a:rPr lang="en-US" dirty="0">
                <a:solidFill>
                  <a:srgbClr val="595959"/>
                </a:solidFill>
                <a:sym typeface="Arial"/>
              </a:rPr>
              <a:t> o "carta de </a:t>
            </a:r>
            <a:r>
              <a:rPr lang="en-US" dirty="0" err="1">
                <a:solidFill>
                  <a:srgbClr val="595959"/>
                </a:solidFill>
                <a:sym typeface="Arial"/>
              </a:rPr>
              <a:t>instrucciones</a:t>
            </a:r>
            <a:r>
              <a:rPr lang="en-US" dirty="0">
                <a:solidFill>
                  <a:srgbClr val="595959"/>
                </a:solidFill>
                <a:sym typeface="Arial"/>
              </a:rPr>
              <a:t>" para </a:t>
            </a:r>
            <a:r>
              <a:rPr lang="en-US" dirty="0" err="1">
                <a:solidFill>
                  <a:srgbClr val="595959"/>
                </a:solidFill>
                <a:sym typeface="Arial"/>
              </a:rPr>
              <a:t>comunicar</a:t>
            </a:r>
            <a:r>
              <a:rPr lang="en-US" dirty="0">
                <a:solidFill>
                  <a:srgbClr val="595959"/>
                </a:solidFill>
                <a:sym typeface="Arial"/>
              </a:rPr>
              <a:t> </a:t>
            </a:r>
            <a:r>
              <a:rPr lang="en-US" dirty="0" err="1">
                <a:solidFill>
                  <a:srgbClr val="595959"/>
                </a:solidFill>
                <a:sym typeface="Arial"/>
              </a:rPr>
              <a:t>información</a:t>
            </a:r>
            <a:r>
              <a:rPr lang="en-US" dirty="0">
                <a:solidFill>
                  <a:srgbClr val="595959"/>
                </a:solidFill>
                <a:sym typeface="Arial"/>
              </a:rPr>
              <a:t> </a:t>
            </a:r>
            <a:r>
              <a:rPr lang="en-US" dirty="0" err="1">
                <a:solidFill>
                  <a:srgbClr val="595959"/>
                </a:solidFill>
                <a:sym typeface="Arial"/>
              </a:rPr>
              <a:t>sobre</a:t>
            </a:r>
            <a:r>
              <a:rPr lang="en-US" dirty="0">
                <a:solidFill>
                  <a:srgbClr val="595959"/>
                </a:solidFill>
                <a:sym typeface="Arial"/>
              </a:rPr>
              <a:t> </a:t>
            </a:r>
            <a:r>
              <a:rPr lang="en-US" dirty="0" err="1">
                <a:solidFill>
                  <a:srgbClr val="595959"/>
                </a:solidFill>
                <a:sym typeface="Arial"/>
              </a:rPr>
              <a:t>su</a:t>
            </a:r>
            <a:r>
              <a:rPr lang="en-US" dirty="0">
                <a:solidFill>
                  <a:srgbClr val="595959"/>
                </a:solidFill>
                <a:sym typeface="Arial"/>
              </a:rPr>
              <a:t> </a:t>
            </a:r>
            <a:r>
              <a:rPr lang="en-US" dirty="0" err="1">
                <a:solidFill>
                  <a:srgbClr val="595959"/>
                </a:solidFill>
                <a:sym typeface="Arial"/>
              </a:rPr>
              <a:t>hijo</a:t>
            </a:r>
            <a:r>
              <a:rPr lang="en-US" dirty="0">
                <a:solidFill>
                  <a:srgbClr val="595959"/>
                </a:solidFill>
                <a:sym typeface="Arial"/>
              </a:rPr>
              <a:t>, </a:t>
            </a:r>
            <a:r>
              <a:rPr lang="en-US" dirty="0" err="1">
                <a:solidFill>
                  <a:srgbClr val="595959"/>
                </a:solidFill>
                <a:sym typeface="Arial"/>
              </a:rPr>
              <a:t>así</a:t>
            </a:r>
            <a:r>
              <a:rPr lang="en-US" dirty="0">
                <a:solidFill>
                  <a:srgbClr val="595959"/>
                </a:solidFill>
                <a:sym typeface="Arial"/>
              </a:rPr>
              <a:t> </a:t>
            </a:r>
            <a:r>
              <a:rPr lang="en-US" dirty="0" err="1">
                <a:solidFill>
                  <a:srgbClr val="595959"/>
                </a:solidFill>
                <a:sym typeface="Arial"/>
              </a:rPr>
              <a:t>como</a:t>
            </a:r>
            <a:r>
              <a:rPr lang="en-US" dirty="0">
                <a:solidFill>
                  <a:srgbClr val="595959"/>
                </a:solidFill>
                <a:sym typeface="Arial"/>
              </a:rPr>
              <a:t> </a:t>
            </a:r>
            <a:r>
              <a:rPr lang="en-US" dirty="0" err="1">
                <a:solidFill>
                  <a:srgbClr val="595959"/>
                </a:solidFill>
                <a:sym typeface="Arial"/>
              </a:rPr>
              <a:t>su</a:t>
            </a:r>
            <a:r>
              <a:rPr lang="en-US" dirty="0">
                <a:solidFill>
                  <a:srgbClr val="595959"/>
                </a:solidFill>
                <a:sym typeface="Arial"/>
              </a:rPr>
              <a:t> </a:t>
            </a:r>
            <a:r>
              <a:rPr lang="en-US" dirty="0" err="1">
                <a:solidFill>
                  <a:srgbClr val="595959"/>
                </a:solidFill>
                <a:sym typeface="Arial"/>
              </a:rPr>
              <a:t>visión</a:t>
            </a:r>
            <a:r>
              <a:rPr lang="en-US" dirty="0">
                <a:solidFill>
                  <a:srgbClr val="595959"/>
                </a:solidFill>
                <a:sym typeface="Arial"/>
              </a:rPr>
              <a:t> del </a:t>
            </a:r>
            <a:r>
              <a:rPr lang="en-US" dirty="0" err="1">
                <a:solidFill>
                  <a:srgbClr val="595959"/>
                </a:solidFill>
                <a:sym typeface="Arial"/>
              </a:rPr>
              <a:t>futuro</a:t>
            </a:r>
            <a:r>
              <a:rPr lang="en-US" dirty="0">
                <a:solidFill>
                  <a:srgbClr val="595959"/>
                </a:solidFill>
                <a:sym typeface="Arial"/>
              </a:rPr>
              <a:t>.</a:t>
            </a:r>
            <a:endParaRPr dirty="0"/>
          </a:p>
          <a:p>
            <a:pPr marL="228600" marR="0" lvl="0" indent="-228600" algn="l" rtl="0">
              <a:lnSpc>
                <a:spcPct val="95000"/>
              </a:lnSpc>
              <a:spcBef>
                <a:spcPts val="100"/>
              </a:spcBef>
              <a:spcAft>
                <a:spcPts val="0"/>
              </a:spcAft>
              <a:buClr>
                <a:srgbClr val="595959"/>
              </a:buClr>
              <a:buSzPts val="1600"/>
              <a:buFont typeface="Arial"/>
              <a:buChar char="•"/>
            </a:pPr>
            <a:r>
              <a:rPr lang="en-US" dirty="0" err="1">
                <a:solidFill>
                  <a:srgbClr val="595959"/>
                </a:solidFill>
                <a:sym typeface="Arial"/>
              </a:rPr>
              <a:t>Asegúrese</a:t>
            </a:r>
            <a:r>
              <a:rPr lang="en-US" dirty="0">
                <a:solidFill>
                  <a:srgbClr val="595959"/>
                </a:solidFill>
                <a:sym typeface="Arial"/>
              </a:rPr>
              <a:t> de que </a:t>
            </a:r>
            <a:r>
              <a:rPr lang="en-US" dirty="0" err="1">
                <a:solidFill>
                  <a:srgbClr val="595959"/>
                </a:solidFill>
                <a:sym typeface="Arial"/>
              </a:rPr>
              <a:t>todos</a:t>
            </a:r>
            <a:r>
              <a:rPr lang="en-US" dirty="0">
                <a:solidFill>
                  <a:srgbClr val="595959"/>
                </a:solidFill>
                <a:sym typeface="Arial"/>
              </a:rPr>
              <a:t> </a:t>
            </a:r>
            <a:r>
              <a:rPr lang="en-US" dirty="0" err="1">
                <a:solidFill>
                  <a:srgbClr val="595959"/>
                </a:solidFill>
                <a:sym typeface="Arial"/>
              </a:rPr>
              <a:t>los</a:t>
            </a:r>
            <a:r>
              <a:rPr lang="en-US" dirty="0">
                <a:solidFill>
                  <a:srgbClr val="595959"/>
                </a:solidFill>
                <a:sym typeface="Arial"/>
              </a:rPr>
              <a:t> </a:t>
            </a:r>
            <a:r>
              <a:rPr lang="en-US" dirty="0" err="1">
                <a:solidFill>
                  <a:srgbClr val="595959"/>
                </a:solidFill>
                <a:sym typeface="Arial"/>
              </a:rPr>
              <a:t>miembros</a:t>
            </a:r>
            <a:r>
              <a:rPr lang="en-US" dirty="0">
                <a:solidFill>
                  <a:srgbClr val="595959"/>
                </a:solidFill>
                <a:sym typeface="Arial"/>
              </a:rPr>
              <a:t> de la </a:t>
            </a:r>
            <a:r>
              <a:rPr lang="en-US" dirty="0" err="1">
                <a:solidFill>
                  <a:srgbClr val="595959"/>
                </a:solidFill>
                <a:sym typeface="Arial"/>
              </a:rPr>
              <a:t>familia</a:t>
            </a:r>
            <a:r>
              <a:rPr lang="en-US" dirty="0">
                <a:solidFill>
                  <a:srgbClr val="595959"/>
                </a:solidFill>
                <a:sym typeface="Arial"/>
              </a:rPr>
              <a:t> y las </a:t>
            </a:r>
            <a:r>
              <a:rPr lang="en-US" dirty="0" err="1">
                <a:solidFill>
                  <a:srgbClr val="595959"/>
                </a:solidFill>
                <a:sym typeface="Arial"/>
              </a:rPr>
              <a:t>partes</a:t>
            </a:r>
            <a:r>
              <a:rPr lang="en-US" dirty="0">
                <a:solidFill>
                  <a:srgbClr val="595959"/>
                </a:solidFill>
                <a:sym typeface="Arial"/>
              </a:rPr>
              <a:t> </a:t>
            </a:r>
            <a:r>
              <a:rPr lang="en-US" dirty="0" err="1">
                <a:solidFill>
                  <a:srgbClr val="595959"/>
                </a:solidFill>
                <a:sym typeface="Arial"/>
              </a:rPr>
              <a:t>interesadas</a:t>
            </a:r>
            <a:r>
              <a:rPr lang="en-US" dirty="0">
                <a:solidFill>
                  <a:srgbClr val="595959"/>
                </a:solidFill>
                <a:sym typeface="Arial"/>
              </a:rPr>
              <a:t> </a:t>
            </a:r>
            <a:r>
              <a:rPr lang="en-US" dirty="0" err="1">
                <a:solidFill>
                  <a:srgbClr val="595959"/>
                </a:solidFill>
                <a:sym typeface="Arial"/>
              </a:rPr>
              <a:t>estén</a:t>
            </a:r>
            <a:r>
              <a:rPr lang="en-US" dirty="0">
                <a:solidFill>
                  <a:srgbClr val="595959"/>
                </a:solidFill>
                <a:sym typeface="Arial"/>
              </a:rPr>
              <a:t> </a:t>
            </a:r>
            <a:r>
              <a:rPr lang="en-US" dirty="0" err="1">
                <a:solidFill>
                  <a:srgbClr val="595959"/>
                </a:solidFill>
                <a:sym typeface="Arial"/>
              </a:rPr>
              <a:t>informados</a:t>
            </a:r>
            <a:r>
              <a:rPr lang="en-US" dirty="0">
                <a:solidFill>
                  <a:srgbClr val="595959"/>
                </a:solidFill>
                <a:sym typeface="Arial"/>
              </a:rPr>
              <a:t> del Plan de </a:t>
            </a:r>
            <a:r>
              <a:rPr lang="en-US" dirty="0" err="1">
                <a:solidFill>
                  <a:srgbClr val="595959"/>
                </a:solidFill>
                <a:sym typeface="Arial"/>
              </a:rPr>
              <a:t>cuidados</a:t>
            </a:r>
            <a:r>
              <a:rPr lang="en-US" dirty="0">
                <a:solidFill>
                  <a:srgbClr val="595959"/>
                </a:solidFill>
                <a:sym typeface="Arial"/>
              </a:rPr>
              <a:t> </a:t>
            </a:r>
            <a:r>
              <a:rPr lang="en-US" dirty="0" err="1">
                <a:solidFill>
                  <a:srgbClr val="595959"/>
                </a:solidFill>
                <a:sym typeface="Arial"/>
              </a:rPr>
              <a:t>vitales</a:t>
            </a:r>
            <a:r>
              <a:rPr lang="en-US" dirty="0">
                <a:solidFill>
                  <a:srgbClr val="595959"/>
                </a:solidFill>
                <a:sym typeface="Arial"/>
              </a:rPr>
              <a:t> y de la Carta de </a:t>
            </a:r>
            <a:r>
              <a:rPr lang="en-US" dirty="0" err="1">
                <a:solidFill>
                  <a:srgbClr val="595959"/>
                </a:solidFill>
                <a:sym typeface="Arial"/>
              </a:rPr>
              <a:t>intenciones</a:t>
            </a:r>
            <a:r>
              <a:rPr lang="en-US" dirty="0">
                <a:solidFill>
                  <a:srgbClr val="595959"/>
                </a:solidFill>
                <a:sym typeface="Arial"/>
              </a:rPr>
              <a:t>.</a:t>
            </a:r>
            <a:endParaRPr dirty="0"/>
          </a:p>
          <a:p>
            <a:pPr marL="228600" marR="0" lvl="0" indent="-228600" algn="l" rtl="0">
              <a:lnSpc>
                <a:spcPct val="95000"/>
              </a:lnSpc>
              <a:spcBef>
                <a:spcPts val="100"/>
              </a:spcBef>
              <a:spcAft>
                <a:spcPts val="0"/>
              </a:spcAft>
              <a:buClr>
                <a:srgbClr val="595959"/>
              </a:buClr>
              <a:buSzPts val="1600"/>
              <a:buFont typeface="Arial"/>
              <a:buChar char="•"/>
            </a:pPr>
            <a:r>
              <a:rPr lang="en-US" dirty="0" err="1">
                <a:solidFill>
                  <a:srgbClr val="595959"/>
                </a:solidFill>
                <a:sym typeface="Arial"/>
              </a:rPr>
              <a:t>Identifique</a:t>
            </a:r>
            <a:r>
              <a:rPr lang="en-US" dirty="0">
                <a:solidFill>
                  <a:srgbClr val="595959"/>
                </a:solidFill>
                <a:sym typeface="Arial"/>
              </a:rPr>
              <a:t> </a:t>
            </a:r>
            <a:r>
              <a:rPr lang="en-US" dirty="0" err="1">
                <a:solidFill>
                  <a:srgbClr val="595959"/>
                </a:solidFill>
                <a:sym typeface="Arial"/>
              </a:rPr>
              <a:t>todos</a:t>
            </a:r>
            <a:r>
              <a:rPr lang="en-US" dirty="0">
                <a:solidFill>
                  <a:srgbClr val="595959"/>
                </a:solidFill>
                <a:sym typeface="Arial"/>
              </a:rPr>
              <a:t> </a:t>
            </a:r>
            <a:r>
              <a:rPr lang="en-US" dirty="0" err="1">
                <a:solidFill>
                  <a:srgbClr val="595959"/>
                </a:solidFill>
                <a:sym typeface="Arial"/>
              </a:rPr>
              <a:t>los</a:t>
            </a:r>
            <a:r>
              <a:rPr lang="en-US" dirty="0">
                <a:solidFill>
                  <a:srgbClr val="595959"/>
                </a:solidFill>
                <a:sym typeface="Arial"/>
              </a:rPr>
              <a:t> </a:t>
            </a:r>
            <a:r>
              <a:rPr lang="en-US" dirty="0" err="1">
                <a:solidFill>
                  <a:srgbClr val="595959"/>
                </a:solidFill>
                <a:sym typeface="Arial"/>
              </a:rPr>
              <a:t>recursos</a:t>
            </a:r>
            <a:r>
              <a:rPr lang="en-US" dirty="0">
                <a:solidFill>
                  <a:srgbClr val="595959"/>
                </a:solidFill>
                <a:sym typeface="Arial"/>
              </a:rPr>
              <a:t> </a:t>
            </a:r>
            <a:r>
              <a:rPr lang="en-US" dirty="0" err="1">
                <a:solidFill>
                  <a:srgbClr val="595959"/>
                </a:solidFill>
                <a:sym typeface="Arial"/>
              </a:rPr>
              <a:t>financieros</a:t>
            </a:r>
            <a:r>
              <a:rPr lang="en-US" dirty="0">
                <a:solidFill>
                  <a:srgbClr val="595959"/>
                </a:solidFill>
                <a:sym typeface="Arial"/>
              </a:rPr>
              <a:t> </a:t>
            </a:r>
            <a:r>
              <a:rPr lang="en-US" dirty="0" err="1">
                <a:solidFill>
                  <a:srgbClr val="595959"/>
                </a:solidFill>
                <a:sym typeface="Arial"/>
              </a:rPr>
              <a:t>disponibles</a:t>
            </a:r>
            <a:r>
              <a:rPr lang="en-US" dirty="0">
                <a:solidFill>
                  <a:srgbClr val="595959"/>
                </a:solidFill>
                <a:sym typeface="Arial"/>
              </a:rPr>
              <a:t> para </a:t>
            </a:r>
            <a:r>
              <a:rPr lang="en-US" dirty="0" err="1">
                <a:solidFill>
                  <a:srgbClr val="595959"/>
                </a:solidFill>
                <a:sym typeface="Arial"/>
              </a:rPr>
              <a:t>crear</a:t>
            </a:r>
            <a:r>
              <a:rPr lang="en-US" dirty="0">
                <a:solidFill>
                  <a:srgbClr val="595959"/>
                </a:solidFill>
                <a:sym typeface="Arial"/>
              </a:rPr>
              <a:t> el </a:t>
            </a:r>
            <a:r>
              <a:rPr lang="en-US" dirty="0" err="1">
                <a:solidFill>
                  <a:srgbClr val="595959"/>
                </a:solidFill>
                <a:sym typeface="Arial"/>
              </a:rPr>
              <a:t>futuro</a:t>
            </a:r>
            <a:r>
              <a:rPr lang="en-US" dirty="0">
                <a:solidFill>
                  <a:srgbClr val="595959"/>
                </a:solidFill>
                <a:sym typeface="Arial"/>
              </a:rPr>
              <a:t> que </a:t>
            </a:r>
            <a:r>
              <a:rPr lang="en-US" dirty="0" err="1">
                <a:solidFill>
                  <a:srgbClr val="595959"/>
                </a:solidFill>
                <a:sym typeface="Arial"/>
              </a:rPr>
              <a:t>su</a:t>
            </a:r>
            <a:r>
              <a:rPr lang="en-US" dirty="0">
                <a:solidFill>
                  <a:srgbClr val="595959"/>
                </a:solidFill>
                <a:sym typeface="Arial"/>
              </a:rPr>
              <a:t> </a:t>
            </a:r>
            <a:r>
              <a:rPr lang="en-US" dirty="0" err="1">
                <a:solidFill>
                  <a:srgbClr val="595959"/>
                </a:solidFill>
                <a:sym typeface="Arial"/>
              </a:rPr>
              <a:t>ser</a:t>
            </a:r>
            <a:r>
              <a:rPr lang="en-US" dirty="0">
                <a:solidFill>
                  <a:srgbClr val="595959"/>
                </a:solidFill>
                <a:sym typeface="Arial"/>
              </a:rPr>
              <a:t> </a:t>
            </a:r>
            <a:r>
              <a:rPr lang="en-US" dirty="0" err="1">
                <a:solidFill>
                  <a:srgbClr val="595959"/>
                </a:solidFill>
                <a:sym typeface="Arial"/>
              </a:rPr>
              <a:t>querido</a:t>
            </a:r>
            <a:r>
              <a:rPr lang="en-US" dirty="0">
                <a:solidFill>
                  <a:srgbClr val="595959"/>
                </a:solidFill>
                <a:sym typeface="Arial"/>
              </a:rPr>
              <a:t> se </a:t>
            </a:r>
            <a:r>
              <a:rPr lang="en-US" dirty="0" err="1">
                <a:solidFill>
                  <a:srgbClr val="595959"/>
                </a:solidFill>
                <a:sym typeface="Arial"/>
              </a:rPr>
              <a:t>merece</a:t>
            </a:r>
            <a:r>
              <a:rPr lang="en-US" dirty="0">
                <a:solidFill>
                  <a:srgbClr val="595959"/>
                </a:solidFill>
                <a:sym typeface="Arial"/>
              </a:rPr>
              <a:t>, </a:t>
            </a:r>
            <a:r>
              <a:rPr lang="en-US" dirty="0" err="1">
                <a:solidFill>
                  <a:srgbClr val="595959"/>
                </a:solidFill>
                <a:sym typeface="Arial"/>
              </a:rPr>
              <a:t>incluidas</a:t>
            </a:r>
            <a:r>
              <a:rPr lang="en-US" dirty="0">
                <a:solidFill>
                  <a:srgbClr val="595959"/>
                </a:solidFill>
                <a:sym typeface="Arial"/>
              </a:rPr>
              <a:t> las </a:t>
            </a:r>
            <a:r>
              <a:rPr lang="en-US" dirty="0" err="1">
                <a:solidFill>
                  <a:srgbClr val="595959"/>
                </a:solidFill>
                <a:sym typeface="Arial"/>
              </a:rPr>
              <a:t>prestaciones</a:t>
            </a:r>
            <a:r>
              <a:rPr lang="en-US" dirty="0">
                <a:solidFill>
                  <a:srgbClr val="595959"/>
                </a:solidFill>
                <a:sym typeface="Arial"/>
              </a:rPr>
              <a:t> </a:t>
            </a:r>
            <a:r>
              <a:rPr lang="en-US" dirty="0" err="1">
                <a:solidFill>
                  <a:srgbClr val="595959"/>
                </a:solidFill>
                <a:sym typeface="Arial"/>
              </a:rPr>
              <a:t>públicas</a:t>
            </a:r>
            <a:r>
              <a:rPr lang="en-US" dirty="0">
                <a:solidFill>
                  <a:srgbClr val="595959"/>
                </a:solidFill>
                <a:sym typeface="Arial"/>
              </a:rPr>
              <a:t>, </a:t>
            </a:r>
            <a:r>
              <a:rPr lang="en-US" dirty="0" err="1">
                <a:solidFill>
                  <a:srgbClr val="595959"/>
                </a:solidFill>
                <a:sym typeface="Arial"/>
              </a:rPr>
              <a:t>los</a:t>
            </a:r>
            <a:r>
              <a:rPr lang="en-US" dirty="0">
                <a:solidFill>
                  <a:srgbClr val="595959"/>
                </a:solidFill>
                <a:sym typeface="Arial"/>
              </a:rPr>
              <a:t> </a:t>
            </a:r>
            <a:r>
              <a:rPr lang="en-US" dirty="0" err="1">
                <a:solidFill>
                  <a:srgbClr val="595959"/>
                </a:solidFill>
                <a:sym typeface="Arial"/>
              </a:rPr>
              <a:t>beneficios</a:t>
            </a:r>
            <a:r>
              <a:rPr lang="en-US" dirty="0">
                <a:solidFill>
                  <a:srgbClr val="595959"/>
                </a:solidFill>
                <a:sym typeface="Arial"/>
              </a:rPr>
              <a:t> del </a:t>
            </a:r>
            <a:r>
              <a:rPr lang="en-US" dirty="0" err="1">
                <a:solidFill>
                  <a:srgbClr val="595959"/>
                </a:solidFill>
                <a:sym typeface="Arial"/>
              </a:rPr>
              <a:t>empleador</a:t>
            </a:r>
            <a:r>
              <a:rPr lang="en-US" dirty="0">
                <a:solidFill>
                  <a:srgbClr val="595959"/>
                </a:solidFill>
                <a:sym typeface="Arial"/>
              </a:rPr>
              <a:t> y </a:t>
            </a:r>
            <a:r>
              <a:rPr lang="en-US" dirty="0" err="1">
                <a:solidFill>
                  <a:srgbClr val="595959"/>
                </a:solidFill>
                <a:sym typeface="Arial"/>
              </a:rPr>
              <a:t>los</a:t>
            </a:r>
            <a:r>
              <a:rPr lang="en-US" dirty="0">
                <a:solidFill>
                  <a:srgbClr val="595959"/>
                </a:solidFill>
                <a:sym typeface="Arial"/>
              </a:rPr>
              <a:t> </a:t>
            </a:r>
            <a:r>
              <a:rPr lang="en-US" dirty="0" err="1">
                <a:solidFill>
                  <a:srgbClr val="595959"/>
                </a:solidFill>
                <a:sym typeface="Arial"/>
              </a:rPr>
              <a:t>activos</a:t>
            </a:r>
            <a:r>
              <a:rPr lang="en-US" dirty="0">
                <a:solidFill>
                  <a:srgbClr val="595959"/>
                </a:solidFill>
                <a:sym typeface="Arial"/>
              </a:rPr>
              <a:t> </a:t>
            </a:r>
            <a:r>
              <a:rPr lang="en-US" dirty="0" err="1">
                <a:solidFill>
                  <a:srgbClr val="595959"/>
                </a:solidFill>
                <a:sym typeface="Arial"/>
              </a:rPr>
              <a:t>personales</a:t>
            </a:r>
            <a:r>
              <a:rPr lang="en-US" dirty="0">
                <a:solidFill>
                  <a:srgbClr val="595959"/>
                </a:solidFill>
                <a:sym typeface="Arial"/>
              </a:rPr>
              <a:t>.</a:t>
            </a:r>
            <a:endParaRPr dirty="0"/>
          </a:p>
          <a:p>
            <a:pPr marL="228600" marR="0" lvl="0" indent="-228600" algn="l" rtl="0">
              <a:lnSpc>
                <a:spcPct val="95000"/>
              </a:lnSpc>
              <a:spcBef>
                <a:spcPts val="100"/>
              </a:spcBef>
              <a:spcAft>
                <a:spcPts val="0"/>
              </a:spcAft>
              <a:buClr>
                <a:srgbClr val="595959"/>
              </a:buClr>
              <a:buSzPts val="1600"/>
              <a:buFont typeface="Arial"/>
              <a:buChar char="•"/>
            </a:pPr>
            <a:r>
              <a:rPr lang="en-US" dirty="0">
                <a:solidFill>
                  <a:srgbClr val="595959"/>
                </a:solidFill>
                <a:sym typeface="Arial"/>
              </a:rPr>
              <a:t>Revise </a:t>
            </a:r>
            <a:r>
              <a:rPr lang="en-US" dirty="0" err="1">
                <a:solidFill>
                  <a:srgbClr val="595959"/>
                </a:solidFill>
                <a:sym typeface="Arial"/>
              </a:rPr>
              <a:t>detenidamente</a:t>
            </a:r>
            <a:r>
              <a:rPr lang="en-US" dirty="0">
                <a:solidFill>
                  <a:srgbClr val="595959"/>
                </a:solidFill>
                <a:sym typeface="Arial"/>
              </a:rPr>
              <a:t> </a:t>
            </a:r>
            <a:r>
              <a:rPr lang="en-US" dirty="0" err="1">
                <a:solidFill>
                  <a:srgbClr val="595959"/>
                </a:solidFill>
                <a:sym typeface="Arial"/>
              </a:rPr>
              <a:t>todas</a:t>
            </a:r>
            <a:r>
              <a:rPr lang="en-US" dirty="0">
                <a:solidFill>
                  <a:srgbClr val="595959"/>
                </a:solidFill>
                <a:sym typeface="Arial"/>
              </a:rPr>
              <a:t> las </a:t>
            </a:r>
            <a:r>
              <a:rPr lang="en-US" dirty="0" err="1">
                <a:solidFill>
                  <a:srgbClr val="595959"/>
                </a:solidFill>
                <a:sym typeface="Arial"/>
              </a:rPr>
              <a:t>opciones</a:t>
            </a:r>
            <a:r>
              <a:rPr lang="en-US" dirty="0">
                <a:solidFill>
                  <a:srgbClr val="595959"/>
                </a:solidFill>
                <a:sym typeface="Arial"/>
              </a:rPr>
              <a:t> y </a:t>
            </a:r>
            <a:r>
              <a:rPr lang="en-US" dirty="0" err="1">
                <a:solidFill>
                  <a:srgbClr val="595959"/>
                </a:solidFill>
                <a:sym typeface="Arial"/>
              </a:rPr>
              <a:t>coberturas</a:t>
            </a:r>
            <a:r>
              <a:rPr lang="en-US" dirty="0">
                <a:solidFill>
                  <a:srgbClr val="595959"/>
                </a:solidFill>
                <a:sym typeface="Arial"/>
              </a:rPr>
              <a:t> de </a:t>
            </a:r>
            <a:r>
              <a:rPr lang="en-US" dirty="0" err="1">
                <a:solidFill>
                  <a:srgbClr val="595959"/>
                </a:solidFill>
                <a:sym typeface="Arial"/>
              </a:rPr>
              <a:t>los</a:t>
            </a:r>
            <a:r>
              <a:rPr lang="en-US" dirty="0">
                <a:solidFill>
                  <a:srgbClr val="595959"/>
                </a:solidFill>
                <a:sym typeface="Arial"/>
              </a:rPr>
              <a:t> planes de </a:t>
            </a:r>
            <a:r>
              <a:rPr lang="en-US" dirty="0" err="1">
                <a:solidFill>
                  <a:srgbClr val="595959"/>
                </a:solidFill>
                <a:sym typeface="Arial"/>
              </a:rPr>
              <a:t>salud</a:t>
            </a:r>
            <a:r>
              <a:rPr lang="en-US" dirty="0">
                <a:solidFill>
                  <a:srgbClr val="595959"/>
                </a:solidFill>
                <a:sym typeface="Arial"/>
              </a:rPr>
              <a:t>, </a:t>
            </a:r>
            <a:r>
              <a:rPr lang="en-US" dirty="0" err="1">
                <a:solidFill>
                  <a:srgbClr val="595959"/>
                </a:solidFill>
                <a:sym typeface="Arial"/>
              </a:rPr>
              <a:t>incluidos</a:t>
            </a:r>
            <a:r>
              <a:rPr lang="en-US" dirty="0">
                <a:solidFill>
                  <a:srgbClr val="595959"/>
                </a:solidFill>
                <a:sym typeface="Arial"/>
              </a:rPr>
              <a:t> Medicaid y Medicare.</a:t>
            </a:r>
            <a:endParaRPr dirty="0"/>
          </a:p>
          <a:p>
            <a:pPr marL="228600" marR="0" lvl="0" indent="-228600" algn="l" rtl="0">
              <a:lnSpc>
                <a:spcPct val="95000"/>
              </a:lnSpc>
              <a:spcBef>
                <a:spcPts val="100"/>
              </a:spcBef>
              <a:spcAft>
                <a:spcPts val="0"/>
              </a:spcAft>
              <a:buClr>
                <a:srgbClr val="595959"/>
              </a:buClr>
              <a:buSzPts val="1600"/>
              <a:buFont typeface="Arial"/>
              <a:buChar char="•"/>
            </a:pPr>
            <a:r>
              <a:rPr lang="en-US" dirty="0" err="1">
                <a:solidFill>
                  <a:srgbClr val="595959"/>
                </a:solidFill>
                <a:sym typeface="Arial"/>
              </a:rPr>
              <a:t>Elija</a:t>
            </a:r>
            <a:r>
              <a:rPr lang="en-US" dirty="0">
                <a:solidFill>
                  <a:srgbClr val="595959"/>
                </a:solidFill>
                <a:sym typeface="Arial"/>
              </a:rPr>
              <a:t> a un tutor, </a:t>
            </a:r>
            <a:r>
              <a:rPr lang="en-US" dirty="0" err="1">
                <a:solidFill>
                  <a:srgbClr val="595959"/>
                </a:solidFill>
                <a:sym typeface="Arial"/>
              </a:rPr>
              <a:t>curador</a:t>
            </a:r>
            <a:r>
              <a:rPr lang="en-US" dirty="0">
                <a:solidFill>
                  <a:srgbClr val="595959"/>
                </a:solidFill>
                <a:sym typeface="Arial"/>
              </a:rPr>
              <a:t> y/o </a:t>
            </a:r>
            <a:r>
              <a:rPr lang="en-US" dirty="0" err="1">
                <a:solidFill>
                  <a:srgbClr val="595959"/>
                </a:solidFill>
                <a:sym typeface="Arial"/>
              </a:rPr>
              <a:t>fideicomisario</a:t>
            </a:r>
            <a:r>
              <a:rPr lang="en-US" dirty="0">
                <a:solidFill>
                  <a:srgbClr val="595959"/>
                </a:solidFill>
                <a:sym typeface="Arial"/>
              </a:rPr>
              <a:t> para que supervise el </a:t>
            </a:r>
            <a:r>
              <a:rPr lang="en-US" dirty="0" err="1">
                <a:solidFill>
                  <a:srgbClr val="595959"/>
                </a:solidFill>
                <a:sym typeface="Arial"/>
              </a:rPr>
              <a:t>cuidado</a:t>
            </a:r>
            <a:r>
              <a:rPr lang="en-US" dirty="0">
                <a:solidFill>
                  <a:srgbClr val="595959"/>
                </a:solidFill>
                <a:sym typeface="Arial"/>
              </a:rPr>
              <a:t> de </a:t>
            </a:r>
            <a:r>
              <a:rPr lang="en-US" dirty="0" err="1">
                <a:solidFill>
                  <a:srgbClr val="595959"/>
                </a:solidFill>
                <a:sym typeface="Arial"/>
              </a:rPr>
              <a:t>su</a:t>
            </a:r>
            <a:r>
              <a:rPr lang="en-US" dirty="0">
                <a:solidFill>
                  <a:srgbClr val="595959"/>
                </a:solidFill>
                <a:sym typeface="Arial"/>
              </a:rPr>
              <a:t> </a:t>
            </a:r>
            <a:r>
              <a:rPr lang="en-US" dirty="0" err="1">
                <a:solidFill>
                  <a:srgbClr val="595959"/>
                </a:solidFill>
                <a:sym typeface="Arial"/>
              </a:rPr>
              <a:t>ser</a:t>
            </a:r>
            <a:r>
              <a:rPr lang="en-US" dirty="0">
                <a:solidFill>
                  <a:srgbClr val="595959"/>
                </a:solidFill>
                <a:sym typeface="Arial"/>
              </a:rPr>
              <a:t> </a:t>
            </a:r>
            <a:r>
              <a:rPr lang="en-US" dirty="0" err="1">
                <a:solidFill>
                  <a:srgbClr val="595959"/>
                </a:solidFill>
                <a:sym typeface="Arial"/>
              </a:rPr>
              <a:t>querido</a:t>
            </a:r>
            <a:r>
              <a:rPr lang="en-US" dirty="0">
                <a:solidFill>
                  <a:srgbClr val="595959"/>
                </a:solidFill>
                <a:sym typeface="Arial"/>
              </a:rPr>
              <a:t> </a:t>
            </a:r>
            <a:r>
              <a:rPr lang="en-US" dirty="0" err="1">
                <a:solidFill>
                  <a:srgbClr val="595959"/>
                </a:solidFill>
                <a:sym typeface="Arial"/>
              </a:rPr>
              <a:t>cuando</a:t>
            </a:r>
            <a:r>
              <a:rPr lang="en-US" dirty="0">
                <a:solidFill>
                  <a:srgbClr val="595959"/>
                </a:solidFill>
                <a:sym typeface="Arial"/>
              </a:rPr>
              <a:t> </a:t>
            </a:r>
            <a:r>
              <a:rPr lang="en-US" dirty="0" err="1">
                <a:solidFill>
                  <a:srgbClr val="595959"/>
                </a:solidFill>
                <a:sym typeface="Arial"/>
              </a:rPr>
              <a:t>usted</a:t>
            </a:r>
            <a:r>
              <a:rPr lang="en-US" dirty="0">
                <a:solidFill>
                  <a:srgbClr val="595959"/>
                </a:solidFill>
                <a:sym typeface="Arial"/>
              </a:rPr>
              <a:t> </a:t>
            </a:r>
            <a:r>
              <a:rPr lang="en-US" dirty="0" err="1">
                <a:solidFill>
                  <a:srgbClr val="595959"/>
                </a:solidFill>
                <a:sym typeface="Arial"/>
              </a:rPr>
              <a:t>ya</a:t>
            </a:r>
            <a:r>
              <a:rPr lang="en-US" dirty="0">
                <a:solidFill>
                  <a:srgbClr val="595959"/>
                </a:solidFill>
                <a:sym typeface="Arial"/>
              </a:rPr>
              <a:t> no </a:t>
            </a:r>
            <a:r>
              <a:rPr lang="en-US" dirty="0" err="1">
                <a:solidFill>
                  <a:srgbClr val="595959"/>
                </a:solidFill>
                <a:sym typeface="Arial"/>
              </a:rPr>
              <a:t>pueda</a:t>
            </a:r>
            <a:r>
              <a:rPr lang="en-US" dirty="0">
                <a:solidFill>
                  <a:srgbClr val="595959"/>
                </a:solidFill>
                <a:sym typeface="Arial"/>
              </a:rPr>
              <a:t> </a:t>
            </a:r>
            <a:r>
              <a:rPr lang="en-US" dirty="0" err="1">
                <a:solidFill>
                  <a:srgbClr val="595959"/>
                </a:solidFill>
                <a:sym typeface="Arial"/>
              </a:rPr>
              <a:t>hacerlo</a:t>
            </a:r>
            <a:r>
              <a:rPr lang="en-US" dirty="0">
                <a:solidFill>
                  <a:srgbClr val="595959"/>
                </a:solidFill>
                <a:sym typeface="Arial"/>
              </a:rPr>
              <a:t>.</a:t>
            </a:r>
            <a:endParaRPr dirty="0"/>
          </a:p>
          <a:p>
            <a:pPr marL="228600" marR="0" lvl="0" indent="-228600" algn="l" rtl="0">
              <a:lnSpc>
                <a:spcPct val="95000"/>
              </a:lnSpc>
              <a:spcBef>
                <a:spcPts val="100"/>
              </a:spcBef>
              <a:spcAft>
                <a:spcPts val="0"/>
              </a:spcAft>
              <a:buClr>
                <a:srgbClr val="595959"/>
              </a:buClr>
              <a:buSzPts val="1600"/>
              <a:buFont typeface="Arial"/>
              <a:buChar char="•"/>
            </a:pPr>
            <a:r>
              <a:rPr lang="en-US" dirty="0" err="1">
                <a:solidFill>
                  <a:srgbClr val="595959"/>
                </a:solidFill>
                <a:sym typeface="Arial"/>
              </a:rPr>
              <a:t>Utilizar</a:t>
            </a:r>
            <a:r>
              <a:rPr lang="en-US" dirty="0">
                <a:solidFill>
                  <a:srgbClr val="595959"/>
                </a:solidFill>
                <a:sym typeface="Arial"/>
              </a:rPr>
              <a:t> </a:t>
            </a:r>
            <a:r>
              <a:rPr lang="en-US" dirty="0" err="1">
                <a:solidFill>
                  <a:srgbClr val="595959"/>
                </a:solidFill>
                <a:sym typeface="Arial"/>
              </a:rPr>
              <a:t>testamentos</a:t>
            </a:r>
            <a:r>
              <a:rPr lang="en-US" dirty="0">
                <a:solidFill>
                  <a:srgbClr val="595959"/>
                </a:solidFill>
                <a:sym typeface="Arial"/>
              </a:rPr>
              <a:t>, </a:t>
            </a:r>
            <a:r>
              <a:rPr lang="en-US" dirty="0" err="1">
                <a:solidFill>
                  <a:srgbClr val="595959"/>
                </a:solidFill>
                <a:sym typeface="Arial"/>
              </a:rPr>
              <a:t>fideicomisos</a:t>
            </a:r>
            <a:r>
              <a:rPr lang="en-US" dirty="0">
                <a:solidFill>
                  <a:srgbClr val="595959"/>
                </a:solidFill>
                <a:sym typeface="Arial"/>
              </a:rPr>
              <a:t> para </a:t>
            </a:r>
            <a:r>
              <a:rPr lang="en-US" dirty="0" err="1">
                <a:solidFill>
                  <a:srgbClr val="595959"/>
                </a:solidFill>
                <a:sym typeface="Arial"/>
              </a:rPr>
              <a:t>necesidades</a:t>
            </a:r>
            <a:r>
              <a:rPr lang="en-US" dirty="0">
                <a:solidFill>
                  <a:srgbClr val="595959"/>
                </a:solidFill>
                <a:sym typeface="Arial"/>
              </a:rPr>
              <a:t> </a:t>
            </a:r>
            <a:r>
              <a:rPr lang="en-US" dirty="0" err="1">
                <a:solidFill>
                  <a:srgbClr val="595959"/>
                </a:solidFill>
                <a:sym typeface="Arial"/>
              </a:rPr>
              <a:t>especiales</a:t>
            </a:r>
            <a:r>
              <a:rPr lang="en-US" dirty="0">
                <a:solidFill>
                  <a:srgbClr val="595959"/>
                </a:solidFill>
                <a:sym typeface="Arial"/>
              </a:rPr>
              <a:t> y </a:t>
            </a:r>
            <a:r>
              <a:rPr lang="en-US" dirty="0" err="1">
                <a:solidFill>
                  <a:srgbClr val="595959"/>
                </a:solidFill>
                <a:sym typeface="Arial"/>
              </a:rPr>
              <a:t>otros</a:t>
            </a:r>
            <a:r>
              <a:rPr lang="en-US" dirty="0">
                <a:solidFill>
                  <a:srgbClr val="595959"/>
                </a:solidFill>
                <a:sym typeface="Arial"/>
              </a:rPr>
              <a:t> </a:t>
            </a:r>
            <a:r>
              <a:rPr lang="en-US" dirty="0" err="1">
                <a:solidFill>
                  <a:srgbClr val="595959"/>
                </a:solidFill>
                <a:sym typeface="Arial"/>
              </a:rPr>
              <a:t>instrumentos</a:t>
            </a:r>
            <a:r>
              <a:rPr lang="en-US" dirty="0">
                <a:solidFill>
                  <a:srgbClr val="595959"/>
                </a:solidFill>
                <a:sym typeface="Arial"/>
              </a:rPr>
              <a:t> </a:t>
            </a:r>
            <a:r>
              <a:rPr lang="en-US" dirty="0" err="1">
                <a:solidFill>
                  <a:srgbClr val="595959"/>
                </a:solidFill>
                <a:sym typeface="Arial"/>
              </a:rPr>
              <a:t>jurídicos</a:t>
            </a:r>
            <a:r>
              <a:rPr lang="en-US" dirty="0">
                <a:solidFill>
                  <a:srgbClr val="595959"/>
                </a:solidFill>
                <a:sym typeface="Arial"/>
              </a:rPr>
              <a:t> para </a:t>
            </a:r>
            <a:r>
              <a:rPr lang="en-US" dirty="0" err="1">
                <a:solidFill>
                  <a:srgbClr val="595959"/>
                </a:solidFill>
                <a:sym typeface="Arial"/>
              </a:rPr>
              <a:t>elaborar</a:t>
            </a:r>
            <a:r>
              <a:rPr lang="en-US" dirty="0">
                <a:solidFill>
                  <a:srgbClr val="595959"/>
                </a:solidFill>
                <a:sym typeface="Arial"/>
              </a:rPr>
              <a:t> un plan de </a:t>
            </a:r>
            <a:r>
              <a:rPr lang="en-US" dirty="0" err="1">
                <a:solidFill>
                  <a:srgbClr val="595959"/>
                </a:solidFill>
                <a:sym typeface="Arial"/>
              </a:rPr>
              <a:t>sucesión</a:t>
            </a:r>
            <a:r>
              <a:rPr lang="en-US" dirty="0">
                <a:solidFill>
                  <a:srgbClr val="595959"/>
                </a:solidFill>
                <a:sym typeface="Arial"/>
              </a:rPr>
              <a:t> </a:t>
            </a:r>
            <a:r>
              <a:rPr lang="en-US" dirty="0" err="1">
                <a:solidFill>
                  <a:srgbClr val="595959"/>
                </a:solidFill>
                <a:sym typeface="Arial"/>
              </a:rPr>
              <a:t>bien</a:t>
            </a:r>
            <a:r>
              <a:rPr lang="en-US" dirty="0">
                <a:solidFill>
                  <a:srgbClr val="595959"/>
                </a:solidFill>
                <a:sym typeface="Arial"/>
              </a:rPr>
              <a:t> </a:t>
            </a:r>
            <a:r>
              <a:rPr lang="en-US" dirty="0" err="1">
                <a:solidFill>
                  <a:srgbClr val="595959"/>
                </a:solidFill>
                <a:sym typeface="Arial"/>
              </a:rPr>
              <a:t>definido</a:t>
            </a:r>
            <a:r>
              <a:rPr lang="en-US" dirty="0">
                <a:solidFill>
                  <a:srgbClr val="595959"/>
                </a:solidFill>
                <a:sym typeface="Arial"/>
              </a:rPr>
              <a:t>.</a:t>
            </a:r>
            <a:endParaRPr dirty="0"/>
          </a:p>
          <a:p>
            <a:pPr marL="228600" marR="0" lvl="0" indent="-228600" algn="l" rtl="0">
              <a:lnSpc>
                <a:spcPct val="95000"/>
              </a:lnSpc>
              <a:spcBef>
                <a:spcPts val="100"/>
              </a:spcBef>
              <a:spcAft>
                <a:spcPts val="0"/>
              </a:spcAft>
              <a:buClr>
                <a:srgbClr val="595959"/>
              </a:buClr>
              <a:buSzPts val="1600"/>
              <a:buFont typeface="Arial"/>
              <a:buChar char="•"/>
            </a:pPr>
            <a:r>
              <a:rPr lang="en-US" dirty="0" err="1">
                <a:solidFill>
                  <a:srgbClr val="595959"/>
                </a:solidFill>
                <a:sym typeface="Arial"/>
              </a:rPr>
              <a:t>Prever</a:t>
            </a:r>
            <a:r>
              <a:rPr lang="en-US" dirty="0">
                <a:solidFill>
                  <a:srgbClr val="595959"/>
                </a:solidFill>
                <a:sym typeface="Arial"/>
              </a:rPr>
              <a:t> </a:t>
            </a:r>
            <a:r>
              <a:rPr lang="en-US" dirty="0" err="1">
                <a:solidFill>
                  <a:srgbClr val="595959"/>
                </a:solidFill>
                <a:sym typeface="Arial"/>
              </a:rPr>
              <a:t>cambios</a:t>
            </a:r>
            <a:r>
              <a:rPr lang="en-US" dirty="0">
                <a:solidFill>
                  <a:srgbClr val="595959"/>
                </a:solidFill>
                <a:sym typeface="Arial"/>
              </a:rPr>
              <a:t> </a:t>
            </a:r>
            <a:r>
              <a:rPr lang="en-US" dirty="0" err="1">
                <a:solidFill>
                  <a:srgbClr val="595959"/>
                </a:solidFill>
                <a:sym typeface="Arial"/>
              </a:rPr>
              <a:t>en</a:t>
            </a:r>
            <a:r>
              <a:rPr lang="en-US" dirty="0">
                <a:solidFill>
                  <a:srgbClr val="595959"/>
                </a:solidFill>
                <a:sym typeface="Arial"/>
              </a:rPr>
              <a:t> el Plan de </a:t>
            </a:r>
            <a:r>
              <a:rPr lang="en-US" dirty="0" err="1">
                <a:solidFill>
                  <a:srgbClr val="595959"/>
                </a:solidFill>
                <a:sym typeface="Arial"/>
              </a:rPr>
              <a:t>Supervivencia</a:t>
            </a:r>
            <a:r>
              <a:rPr lang="en-US" dirty="0">
                <a:solidFill>
                  <a:srgbClr val="595959"/>
                </a:solidFill>
                <a:sym typeface="Arial"/>
              </a:rPr>
              <a:t> </a:t>
            </a:r>
            <a:r>
              <a:rPr lang="en-US" dirty="0" err="1">
                <a:solidFill>
                  <a:srgbClr val="595959"/>
                </a:solidFill>
                <a:sym typeface="Arial"/>
              </a:rPr>
              <a:t>cuando</a:t>
            </a:r>
            <a:r>
              <a:rPr lang="en-US" dirty="0">
                <a:solidFill>
                  <a:srgbClr val="595959"/>
                </a:solidFill>
                <a:sym typeface="Arial"/>
              </a:rPr>
              <a:t> el </a:t>
            </a:r>
            <a:r>
              <a:rPr lang="en-US" dirty="0" err="1">
                <a:solidFill>
                  <a:srgbClr val="595959"/>
                </a:solidFill>
                <a:sym typeface="Arial"/>
              </a:rPr>
              <a:t>niño</a:t>
            </a:r>
            <a:r>
              <a:rPr lang="en-US" dirty="0">
                <a:solidFill>
                  <a:srgbClr val="595959"/>
                </a:solidFill>
                <a:sym typeface="Arial"/>
              </a:rPr>
              <a:t> </a:t>
            </a:r>
            <a:r>
              <a:rPr lang="en-US" dirty="0" err="1">
                <a:solidFill>
                  <a:srgbClr val="595959"/>
                </a:solidFill>
                <a:sym typeface="Arial"/>
              </a:rPr>
              <a:t>cumpla</a:t>
            </a:r>
            <a:r>
              <a:rPr lang="en-US" dirty="0">
                <a:solidFill>
                  <a:srgbClr val="595959"/>
                </a:solidFill>
                <a:sym typeface="Arial"/>
              </a:rPr>
              <a:t> 18 </a:t>
            </a:r>
            <a:r>
              <a:rPr lang="en-US" dirty="0" err="1">
                <a:solidFill>
                  <a:srgbClr val="595959"/>
                </a:solidFill>
                <a:sym typeface="Arial"/>
              </a:rPr>
              <a:t>años</a:t>
            </a:r>
            <a:endParaRPr dirty="0"/>
          </a:p>
        </p:txBody>
      </p:sp>
      <p:cxnSp>
        <p:nvCxnSpPr>
          <p:cNvPr id="827" name="Google Shape;827;p36"/>
          <p:cNvCxnSpPr>
            <a:stCxn id="825" idx="3"/>
            <a:endCxn id="826" idx="1"/>
          </p:cNvCxnSpPr>
          <p:nvPr/>
        </p:nvCxnSpPr>
        <p:spPr>
          <a:xfrm rot="10800000" flipH="1">
            <a:off x="3142968" y="3555675"/>
            <a:ext cx="438300" cy="882000"/>
          </a:xfrm>
          <a:prstGeom prst="bentConnector3">
            <a:avLst>
              <a:gd name="adj1" fmla="val 50015"/>
            </a:avLst>
          </a:prstGeom>
          <a:noFill/>
          <a:ln w="12700" cap="flat" cmpd="sng">
            <a:solidFill>
              <a:schemeClr val="accent1"/>
            </a:solidFill>
            <a:prstDash val="solid"/>
            <a:round/>
            <a:headEnd type="none" w="sm" len="sm"/>
            <a:tailEnd type="triangle" w="med" len="med"/>
          </a:ln>
        </p:spPr>
      </p:cxnSp>
      <p:sp>
        <p:nvSpPr>
          <p:cNvPr id="828" name="Google Shape;828;p36"/>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37"/>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Principales conclusiones de la sesión de hoy</a:t>
            </a:r>
            <a:endParaRPr/>
          </a:p>
        </p:txBody>
      </p:sp>
      <p:sp>
        <p:nvSpPr>
          <p:cNvPr id="835" name="Google Shape;835;p37"/>
          <p:cNvSpPr txBox="1">
            <a:spLocks noGrp="1"/>
          </p:cNvSpPr>
          <p:nvPr>
            <p:ph type="body" idx="1"/>
          </p:nvPr>
        </p:nvSpPr>
        <p:spPr>
          <a:xfrm>
            <a:off x="393700" y="1244600"/>
            <a:ext cx="8229600" cy="4525963"/>
          </a:xfrm>
          <a:prstGeom prst="rect">
            <a:avLst/>
          </a:prstGeom>
          <a:noFill/>
          <a:ln>
            <a:noFill/>
          </a:ln>
        </p:spPr>
        <p:txBody>
          <a:bodyPr spcFirstLastPara="1" wrap="square" lIns="0" tIns="0" rIns="91425" bIns="45700" anchor="t" anchorCtr="0">
            <a:normAutofit/>
          </a:bodyPr>
          <a:lstStyle/>
          <a:p>
            <a:pPr marL="0" lvl="0" indent="0" algn="l" rtl="0">
              <a:spcBef>
                <a:spcPts val="0"/>
              </a:spcBef>
              <a:spcAft>
                <a:spcPts val="0"/>
              </a:spcAft>
              <a:buClr>
                <a:srgbClr val="595959"/>
              </a:buClr>
              <a:buSzPts val="1800"/>
              <a:buNone/>
            </a:pPr>
            <a:r>
              <a:rPr lang="en-US" sz="1800">
                <a:solidFill>
                  <a:srgbClr val="595959"/>
                </a:solidFill>
                <a:latin typeface="Arial"/>
                <a:ea typeface="Arial"/>
                <a:cs typeface="Arial"/>
                <a:sym typeface="Arial"/>
              </a:rPr>
              <a:t>Un plan le permite ser proactivo, no reactivo, para afrontar los acontecimientos tradicionales y especiales de la vida. Toma lo abrumador y lo divide en partes manejables.</a:t>
            </a:r>
            <a:endParaRPr/>
          </a:p>
          <a:p>
            <a:pPr marL="0" lvl="0" indent="0" algn="l" rtl="0">
              <a:spcBef>
                <a:spcPts val="800"/>
              </a:spcBef>
              <a:spcAft>
                <a:spcPts val="0"/>
              </a:spcAft>
              <a:buClr>
                <a:srgbClr val="262626"/>
              </a:buClr>
              <a:buSzPts val="2000"/>
              <a:buNone/>
            </a:pPr>
            <a:endParaRPr sz="2000">
              <a:solidFill>
                <a:srgbClr val="595959"/>
              </a:solidFill>
              <a:latin typeface="Arial"/>
              <a:ea typeface="Arial"/>
              <a:cs typeface="Arial"/>
              <a:sym typeface="Arial"/>
            </a:endParaRPr>
          </a:p>
        </p:txBody>
      </p:sp>
      <p:sp>
        <p:nvSpPr>
          <p:cNvPr id="836" name="Google Shape;836;p37"/>
          <p:cNvSpPr/>
          <p:nvPr/>
        </p:nvSpPr>
        <p:spPr>
          <a:xfrm>
            <a:off x="390523" y="2228050"/>
            <a:ext cx="2660904" cy="1591056"/>
          </a:xfrm>
          <a:prstGeom prst="rect">
            <a:avLst/>
          </a:prstGeom>
          <a:solidFill>
            <a:srgbClr val="F2F2F2"/>
          </a:solidFill>
          <a:ln>
            <a:noFill/>
          </a:ln>
        </p:spPr>
        <p:txBody>
          <a:bodyPr spcFirstLastPara="1" wrap="square" lIns="45700" tIns="45700" rIns="45700" bIns="73150" anchor="b" anchorCtr="0">
            <a:noAutofit/>
          </a:bodyPr>
          <a:lstStyle/>
          <a:p>
            <a:pPr marL="0" marR="0" lvl="0" indent="0" algn="ctr" rtl="0">
              <a:spcBef>
                <a:spcPts val="0"/>
              </a:spcBef>
              <a:spcAft>
                <a:spcPts val="0"/>
              </a:spcAft>
              <a:buNone/>
            </a:pPr>
            <a:r>
              <a:rPr lang="en-US" sz="1800">
                <a:solidFill>
                  <a:srgbClr val="595959"/>
                </a:solidFill>
                <a:latin typeface="Arial"/>
                <a:ea typeface="Arial"/>
                <a:cs typeface="Arial"/>
                <a:sym typeface="Arial"/>
              </a:rPr>
              <a:t>Planificar con antelación - </a:t>
            </a:r>
            <a:br>
              <a:rPr lang="en-US" sz="1800">
                <a:solidFill>
                  <a:srgbClr val="595959"/>
                </a:solidFill>
                <a:latin typeface="Arial"/>
                <a:ea typeface="Arial"/>
                <a:cs typeface="Arial"/>
                <a:sym typeface="Arial"/>
              </a:rPr>
            </a:br>
            <a:r>
              <a:rPr lang="en-US" sz="1800">
                <a:solidFill>
                  <a:srgbClr val="595959"/>
                </a:solidFill>
                <a:latin typeface="Arial"/>
                <a:ea typeface="Arial"/>
                <a:cs typeface="Arial"/>
                <a:sym typeface="Arial"/>
              </a:rPr>
              <a:t>No espere.</a:t>
            </a:r>
            <a:endParaRPr/>
          </a:p>
        </p:txBody>
      </p:sp>
      <p:sp>
        <p:nvSpPr>
          <p:cNvPr id="837" name="Google Shape;837;p37"/>
          <p:cNvSpPr/>
          <p:nvPr/>
        </p:nvSpPr>
        <p:spPr>
          <a:xfrm>
            <a:off x="390523" y="3791674"/>
            <a:ext cx="2660904" cy="27432"/>
          </a:xfrm>
          <a:prstGeom prst="rect">
            <a:avLst/>
          </a:prstGeom>
          <a:solidFill>
            <a:schemeClr val="accent1"/>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838" name="Google Shape;838;p37"/>
          <p:cNvSpPr/>
          <p:nvPr/>
        </p:nvSpPr>
        <p:spPr>
          <a:xfrm>
            <a:off x="390523" y="2200618"/>
            <a:ext cx="2660904" cy="27432"/>
          </a:xfrm>
          <a:prstGeom prst="rect">
            <a:avLst/>
          </a:prstGeom>
          <a:solidFill>
            <a:schemeClr val="accent1"/>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839" name="Google Shape;839;p37"/>
          <p:cNvSpPr/>
          <p:nvPr/>
        </p:nvSpPr>
        <p:spPr>
          <a:xfrm>
            <a:off x="3236073" y="2228050"/>
            <a:ext cx="2660904" cy="1591056"/>
          </a:xfrm>
          <a:prstGeom prst="rect">
            <a:avLst/>
          </a:prstGeom>
          <a:solidFill>
            <a:srgbClr val="F2F2F2"/>
          </a:solidFill>
          <a:ln>
            <a:noFill/>
          </a:ln>
        </p:spPr>
        <p:txBody>
          <a:bodyPr spcFirstLastPara="1" wrap="square" lIns="45700" tIns="45700" rIns="45700" bIns="73150" anchor="b" anchorCtr="0">
            <a:noAutofit/>
          </a:bodyPr>
          <a:lstStyle/>
          <a:p>
            <a:pPr marL="0" marR="0" lvl="0" indent="0" algn="ctr" rtl="0">
              <a:spcBef>
                <a:spcPts val="0"/>
              </a:spcBef>
              <a:spcAft>
                <a:spcPts val="0"/>
              </a:spcAft>
              <a:buNone/>
            </a:pPr>
            <a:r>
              <a:rPr lang="en-US" sz="1800">
                <a:solidFill>
                  <a:srgbClr val="595959"/>
                </a:solidFill>
                <a:latin typeface="Arial"/>
                <a:ea typeface="Arial"/>
                <a:cs typeface="Arial"/>
                <a:sym typeface="Arial"/>
              </a:rPr>
              <a:t>Cuatro ámbitos prioritarios y fases clave de planificación</a:t>
            </a:r>
            <a:endParaRPr/>
          </a:p>
        </p:txBody>
      </p:sp>
      <p:sp>
        <p:nvSpPr>
          <p:cNvPr id="840" name="Google Shape;840;p37"/>
          <p:cNvSpPr/>
          <p:nvPr/>
        </p:nvSpPr>
        <p:spPr>
          <a:xfrm>
            <a:off x="3236073" y="3791674"/>
            <a:ext cx="2660904"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841" name="Google Shape;841;p37"/>
          <p:cNvSpPr/>
          <p:nvPr/>
        </p:nvSpPr>
        <p:spPr>
          <a:xfrm>
            <a:off x="3236073" y="2200618"/>
            <a:ext cx="2660904" cy="27432"/>
          </a:xfrm>
          <a:prstGeom prst="rect">
            <a:avLst/>
          </a:prstGeom>
          <a:solidFill>
            <a:schemeClr val="accent3"/>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842" name="Google Shape;842;p37"/>
          <p:cNvSpPr/>
          <p:nvPr/>
        </p:nvSpPr>
        <p:spPr>
          <a:xfrm>
            <a:off x="6081623" y="2228050"/>
            <a:ext cx="2660904" cy="1591056"/>
          </a:xfrm>
          <a:prstGeom prst="rect">
            <a:avLst/>
          </a:prstGeom>
          <a:solidFill>
            <a:srgbClr val="F2F2F2"/>
          </a:solidFill>
          <a:ln>
            <a:noFill/>
          </a:ln>
        </p:spPr>
        <p:txBody>
          <a:bodyPr spcFirstLastPara="1" wrap="square" lIns="45700" tIns="45700" rIns="45700" bIns="73150" anchor="b" anchorCtr="0">
            <a:noAutofit/>
          </a:bodyPr>
          <a:lstStyle/>
          <a:p>
            <a:pPr marL="0" marR="0" lvl="0" indent="0" algn="ctr" rtl="0">
              <a:spcBef>
                <a:spcPts val="0"/>
              </a:spcBef>
              <a:spcAft>
                <a:spcPts val="0"/>
              </a:spcAft>
              <a:buNone/>
            </a:pPr>
            <a:r>
              <a:rPr lang="en-US" sz="1800">
                <a:solidFill>
                  <a:srgbClr val="595959"/>
                </a:solidFill>
                <a:latin typeface="Arial"/>
                <a:ea typeface="Arial"/>
                <a:cs typeface="Arial"/>
                <a:sym typeface="Arial"/>
              </a:rPr>
              <a:t>Maximizar las prestaciones disponibles</a:t>
            </a:r>
            <a:endParaRPr/>
          </a:p>
        </p:txBody>
      </p:sp>
      <p:sp>
        <p:nvSpPr>
          <p:cNvPr id="843" name="Google Shape;843;p37"/>
          <p:cNvSpPr/>
          <p:nvPr/>
        </p:nvSpPr>
        <p:spPr>
          <a:xfrm>
            <a:off x="6081623" y="3791674"/>
            <a:ext cx="2660904" cy="27432"/>
          </a:xfrm>
          <a:prstGeom prst="rect">
            <a:avLst/>
          </a:prstGeom>
          <a:solidFill>
            <a:schemeClr val="accent4"/>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844" name="Google Shape;844;p37"/>
          <p:cNvSpPr/>
          <p:nvPr/>
        </p:nvSpPr>
        <p:spPr>
          <a:xfrm>
            <a:off x="6081623" y="2200618"/>
            <a:ext cx="2660904" cy="27432"/>
          </a:xfrm>
          <a:prstGeom prst="rect">
            <a:avLst/>
          </a:prstGeom>
          <a:solidFill>
            <a:schemeClr val="accent4"/>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845" name="Google Shape;845;p37"/>
          <p:cNvSpPr/>
          <p:nvPr/>
        </p:nvSpPr>
        <p:spPr>
          <a:xfrm>
            <a:off x="395998" y="4022344"/>
            <a:ext cx="2660904" cy="1591056"/>
          </a:xfrm>
          <a:prstGeom prst="rect">
            <a:avLst/>
          </a:prstGeom>
          <a:solidFill>
            <a:srgbClr val="F2F2F2"/>
          </a:solidFill>
          <a:ln>
            <a:noFill/>
          </a:ln>
        </p:spPr>
        <p:txBody>
          <a:bodyPr spcFirstLastPara="1" wrap="square" lIns="45700" tIns="45700" rIns="45700" bIns="73150" anchor="b"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Comprender las estructuras jurídicas necesarias</a:t>
            </a:r>
            <a:endParaRPr sz="1200"/>
          </a:p>
        </p:txBody>
      </p:sp>
      <p:sp>
        <p:nvSpPr>
          <p:cNvPr id="846" name="Google Shape;846;p37"/>
          <p:cNvSpPr/>
          <p:nvPr/>
        </p:nvSpPr>
        <p:spPr>
          <a:xfrm>
            <a:off x="395998" y="5585968"/>
            <a:ext cx="2660904" cy="27432"/>
          </a:xfrm>
          <a:prstGeom prst="rect">
            <a:avLst/>
          </a:prstGeom>
          <a:solidFill>
            <a:schemeClr val="accent5"/>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847" name="Google Shape;847;p37"/>
          <p:cNvSpPr/>
          <p:nvPr/>
        </p:nvSpPr>
        <p:spPr>
          <a:xfrm>
            <a:off x="395998" y="3994912"/>
            <a:ext cx="2660904" cy="27432"/>
          </a:xfrm>
          <a:prstGeom prst="rect">
            <a:avLst/>
          </a:prstGeom>
          <a:solidFill>
            <a:schemeClr val="accent5"/>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848" name="Google Shape;848;p37"/>
          <p:cNvSpPr/>
          <p:nvPr/>
        </p:nvSpPr>
        <p:spPr>
          <a:xfrm>
            <a:off x="3241548" y="4022344"/>
            <a:ext cx="2660904" cy="1591056"/>
          </a:xfrm>
          <a:prstGeom prst="rect">
            <a:avLst/>
          </a:prstGeom>
          <a:solidFill>
            <a:srgbClr val="F2F2F2"/>
          </a:solidFill>
          <a:ln>
            <a:noFill/>
          </a:ln>
        </p:spPr>
        <p:txBody>
          <a:bodyPr spcFirstLastPara="1" wrap="square" lIns="45700" tIns="45700" rIns="45700" bIns="73150" anchor="b" anchorCtr="0">
            <a:noAutofit/>
          </a:bodyPr>
          <a:lstStyle/>
          <a:p>
            <a:pPr marL="0" marR="0" lvl="0" indent="0" algn="ctr" rtl="0">
              <a:spcBef>
                <a:spcPts val="0"/>
              </a:spcBef>
              <a:spcAft>
                <a:spcPts val="0"/>
              </a:spcAft>
              <a:buNone/>
            </a:pPr>
            <a:r>
              <a:rPr lang="en-US" sz="1800">
                <a:solidFill>
                  <a:srgbClr val="595959"/>
                </a:solidFill>
                <a:latin typeface="Arial"/>
                <a:ea typeface="Arial"/>
                <a:cs typeface="Arial"/>
                <a:sym typeface="Arial"/>
              </a:rPr>
              <a:t>Construya su</a:t>
            </a:r>
            <a:br>
              <a:rPr lang="en-US" sz="1800">
                <a:solidFill>
                  <a:srgbClr val="595959"/>
                </a:solidFill>
                <a:latin typeface="Arial"/>
                <a:ea typeface="Arial"/>
                <a:cs typeface="Arial"/>
                <a:sym typeface="Arial"/>
              </a:rPr>
            </a:br>
            <a:r>
              <a:rPr lang="en-US" sz="1800">
                <a:solidFill>
                  <a:srgbClr val="595959"/>
                </a:solidFill>
                <a:latin typeface="Arial"/>
                <a:ea typeface="Arial"/>
                <a:cs typeface="Arial"/>
                <a:sym typeface="Arial"/>
              </a:rPr>
              <a:t>equipo</a:t>
            </a:r>
            <a:endParaRPr/>
          </a:p>
        </p:txBody>
      </p:sp>
      <p:sp>
        <p:nvSpPr>
          <p:cNvPr id="849" name="Google Shape;849;p37"/>
          <p:cNvSpPr/>
          <p:nvPr/>
        </p:nvSpPr>
        <p:spPr>
          <a:xfrm>
            <a:off x="3241548" y="5585968"/>
            <a:ext cx="2660904" cy="27432"/>
          </a:xfrm>
          <a:prstGeom prst="rect">
            <a:avLst/>
          </a:prstGeom>
          <a:solidFill>
            <a:srgbClr val="1C6F90"/>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sp>
        <p:nvSpPr>
          <p:cNvPr id="850" name="Google Shape;850;p37"/>
          <p:cNvSpPr/>
          <p:nvPr/>
        </p:nvSpPr>
        <p:spPr>
          <a:xfrm>
            <a:off x="3241548" y="3994912"/>
            <a:ext cx="2660904" cy="27432"/>
          </a:xfrm>
          <a:prstGeom prst="rect">
            <a:avLst/>
          </a:prstGeom>
          <a:solidFill>
            <a:srgbClr val="1C6F90"/>
          </a:solidFill>
          <a:ln>
            <a:noFill/>
          </a:ln>
        </p:spPr>
        <p:txBody>
          <a:bodyPr spcFirstLastPara="1" wrap="square" lIns="91425" tIns="548625" rIns="91425" bIns="45700" anchor="t" anchorCtr="0">
            <a:noAutofit/>
          </a:bodyPr>
          <a:lstStyle/>
          <a:p>
            <a:pPr marL="0" marR="0" lvl="0" indent="0" algn="ctr" rtl="0">
              <a:spcBef>
                <a:spcPts val="0"/>
              </a:spcBef>
              <a:spcAft>
                <a:spcPts val="0"/>
              </a:spcAft>
              <a:buNone/>
            </a:pPr>
            <a:r>
              <a:rPr lang="en-US" sz="1600">
                <a:solidFill>
                  <a:srgbClr val="595959"/>
                </a:solidFill>
                <a:latin typeface="Arial"/>
                <a:ea typeface="Arial"/>
                <a:cs typeface="Arial"/>
                <a:sym typeface="Arial"/>
              </a:rPr>
              <a:t> </a:t>
            </a:r>
            <a:endParaRPr/>
          </a:p>
        </p:txBody>
      </p:sp>
      <p:pic>
        <p:nvPicPr>
          <p:cNvPr id="851" name="Google Shape;851;p37"/>
          <p:cNvPicPr preferRelativeResize="0"/>
          <p:nvPr/>
        </p:nvPicPr>
        <p:blipFill rotWithShape="1">
          <a:blip r:embed="rId3">
            <a:alphaModFix/>
          </a:blip>
          <a:srcRect/>
          <a:stretch/>
        </p:blipFill>
        <p:spPr>
          <a:xfrm>
            <a:off x="1365136" y="2317479"/>
            <a:ext cx="711678" cy="711678"/>
          </a:xfrm>
          <a:prstGeom prst="rect">
            <a:avLst/>
          </a:prstGeom>
          <a:noFill/>
          <a:ln>
            <a:noFill/>
          </a:ln>
        </p:spPr>
      </p:pic>
      <p:pic>
        <p:nvPicPr>
          <p:cNvPr id="852" name="Google Shape;852;p37"/>
          <p:cNvPicPr preferRelativeResize="0"/>
          <p:nvPr/>
        </p:nvPicPr>
        <p:blipFill rotWithShape="1">
          <a:blip r:embed="rId4">
            <a:alphaModFix/>
          </a:blip>
          <a:srcRect/>
          <a:stretch/>
        </p:blipFill>
        <p:spPr>
          <a:xfrm>
            <a:off x="4192745" y="2332574"/>
            <a:ext cx="843426" cy="681488"/>
          </a:xfrm>
          <a:prstGeom prst="rect">
            <a:avLst/>
          </a:prstGeom>
          <a:noFill/>
          <a:ln>
            <a:noFill/>
          </a:ln>
        </p:spPr>
      </p:pic>
      <p:pic>
        <p:nvPicPr>
          <p:cNvPr id="853" name="Google Shape;853;p37"/>
          <p:cNvPicPr preferRelativeResize="0"/>
          <p:nvPr/>
        </p:nvPicPr>
        <p:blipFill rotWithShape="1">
          <a:blip r:embed="rId5">
            <a:alphaModFix/>
          </a:blip>
          <a:srcRect/>
          <a:stretch/>
        </p:blipFill>
        <p:spPr>
          <a:xfrm>
            <a:off x="6990099" y="2251343"/>
            <a:ext cx="843952" cy="843950"/>
          </a:xfrm>
          <a:prstGeom prst="rect">
            <a:avLst/>
          </a:prstGeom>
          <a:noFill/>
          <a:ln>
            <a:noFill/>
          </a:ln>
        </p:spPr>
      </p:pic>
      <p:pic>
        <p:nvPicPr>
          <p:cNvPr id="854" name="Google Shape;854;p37"/>
          <p:cNvPicPr preferRelativeResize="0"/>
          <p:nvPr/>
        </p:nvPicPr>
        <p:blipFill rotWithShape="1">
          <a:blip r:embed="rId6">
            <a:alphaModFix/>
          </a:blip>
          <a:srcRect/>
          <a:stretch/>
        </p:blipFill>
        <p:spPr>
          <a:xfrm>
            <a:off x="1325033" y="4088479"/>
            <a:ext cx="802834" cy="802834"/>
          </a:xfrm>
          <a:prstGeom prst="rect">
            <a:avLst/>
          </a:prstGeom>
          <a:noFill/>
          <a:ln>
            <a:noFill/>
          </a:ln>
        </p:spPr>
      </p:pic>
      <p:pic>
        <p:nvPicPr>
          <p:cNvPr id="855" name="Google Shape;855;p37"/>
          <p:cNvPicPr preferRelativeResize="0"/>
          <p:nvPr/>
        </p:nvPicPr>
        <p:blipFill rotWithShape="1">
          <a:blip r:embed="rId7">
            <a:alphaModFix/>
          </a:blip>
          <a:srcRect/>
          <a:stretch/>
        </p:blipFill>
        <p:spPr>
          <a:xfrm>
            <a:off x="4183812" y="4101708"/>
            <a:ext cx="776377" cy="776377"/>
          </a:xfrm>
          <a:prstGeom prst="rect">
            <a:avLst/>
          </a:prstGeom>
          <a:noFill/>
          <a:ln>
            <a:noFill/>
          </a:ln>
        </p:spPr>
      </p:pic>
      <p:sp>
        <p:nvSpPr>
          <p:cNvPr id="856" name="Google Shape;856;p37"/>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38"/>
          <p:cNvSpPr/>
          <p:nvPr/>
        </p:nvSpPr>
        <p:spPr>
          <a:xfrm>
            <a:off x="5169123" y="3845894"/>
            <a:ext cx="3974877" cy="143913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3" name="Google Shape;863;p38"/>
          <p:cNvSpPr txBox="1"/>
          <p:nvPr/>
        </p:nvSpPr>
        <p:spPr>
          <a:xfrm>
            <a:off x="5389588" y="4349431"/>
            <a:ext cx="3205772" cy="4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400"/>
              <a:buFont typeface="Arial"/>
              <a:buNone/>
            </a:pPr>
            <a:r>
              <a:rPr lang="en-US" sz="3400">
                <a:solidFill>
                  <a:schemeClr val="lt1"/>
                </a:solidFill>
                <a:latin typeface="Arial"/>
                <a:ea typeface="Arial"/>
                <a:cs typeface="Arial"/>
                <a:sym typeface="Arial"/>
              </a:rPr>
              <a:t>Gracias.</a:t>
            </a:r>
            <a:endParaRPr sz="3400">
              <a:solidFill>
                <a:schemeClr val="lt1"/>
              </a:solidFill>
              <a:latin typeface="Arial"/>
              <a:ea typeface="Arial"/>
              <a:cs typeface="Arial"/>
              <a:sym typeface="Arial"/>
            </a:endParaRPr>
          </a:p>
        </p:txBody>
      </p:sp>
      <p:sp>
        <p:nvSpPr>
          <p:cNvPr id="864" name="Google Shape;864;p38"/>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39"/>
          <p:cNvSpPr txBox="1">
            <a:spLocks noGrp="1"/>
          </p:cNvSpPr>
          <p:nvPr>
            <p:ph type="body" idx="1"/>
          </p:nvPr>
        </p:nvSpPr>
        <p:spPr>
          <a:xfrm>
            <a:off x="390525" y="3800475"/>
            <a:ext cx="8296275" cy="1970088"/>
          </a:xfrm>
          <a:prstGeom prst="rect">
            <a:avLst/>
          </a:prstGeom>
          <a:noFill/>
          <a:ln>
            <a:noFill/>
          </a:ln>
        </p:spPr>
        <p:txBody>
          <a:bodyPr spcFirstLastPara="1" wrap="square" lIns="0" tIns="0" rIns="91425" bIns="45700" anchor="b" anchorCtr="0">
            <a:noAutofit/>
          </a:bodyPr>
          <a:lstStyle/>
          <a:p>
            <a:pPr marL="0" lvl="0" indent="0" algn="l" rtl="0">
              <a:spcBef>
                <a:spcPts val="0"/>
              </a:spcBef>
              <a:spcAft>
                <a:spcPts val="0"/>
              </a:spcAft>
              <a:buClr>
                <a:schemeClr val="dk1"/>
              </a:buClr>
              <a:buSzPts val="900"/>
              <a:buNone/>
            </a:pPr>
            <a:r>
              <a:rPr lang="en-US" sz="900">
                <a:solidFill>
                  <a:schemeClr val="dk1"/>
                </a:solidFill>
                <a:latin typeface="Arial"/>
                <a:ea typeface="Arial"/>
                <a:cs typeface="Arial"/>
                <a:sym typeface="Arial"/>
              </a:rPr>
              <a:t>Esta información es propiedad de Voya Investment Management y no puede reproducirse ni distribuirse. Determinada información puede proceder de fuentes que Voya Investment Management ("Voya IM") considera fiables; Voya IM no garantiza que dicha información sea exacta o completa. Determinadas afirmaciones contenidas en el presente documento pueden constituir "proyecciones", "previsiones" y otras "declaraciones prospectivas" que no reflejan los resultados reales y se basan principalmente en la aplicación retroactiva de un conjunto hipotético de supuestos a determinados datos financieros históricos. Los resultados, el rendimiento o los acontecimientos reales pueden diferir sustancialmente de los contenidos en dichas declaraciones. Todas las opiniones, proyecciones, previsiones y declaraciones prospectivas presentadas en este documento son válidas únicamente a partir de la fecha del mismo y están sujetas a cambios. Nada de lo aquí contenido debe interpretarse como (i) una oferta de compra de cualquier valor o (ii) una recomendación sobre la conveniencia de invertir, comprar o vender cualquier valor. Voya IM no asume obligación alguna de actualizar la información prospectiva. </a:t>
            </a:r>
            <a:r>
              <a:rPr lang="en-US" sz="900" b="1">
                <a:solidFill>
                  <a:schemeClr val="dk1"/>
                </a:solidFill>
                <a:latin typeface="Arial"/>
                <a:ea typeface="Arial"/>
                <a:cs typeface="Arial"/>
                <a:sym typeface="Arial"/>
              </a:rPr>
              <a:t>Las rentabilidades pasadas no garantizan resultados futuros. </a:t>
            </a:r>
            <a:endParaRPr/>
          </a:p>
          <a:p>
            <a:pPr marL="0" lvl="0" indent="0" algn="l" rtl="0">
              <a:spcBef>
                <a:spcPts val="780"/>
              </a:spcBef>
              <a:spcAft>
                <a:spcPts val="0"/>
              </a:spcAft>
              <a:buClr>
                <a:schemeClr val="dk1"/>
              </a:buClr>
              <a:buSzPts val="900"/>
              <a:buNone/>
            </a:pPr>
            <a:r>
              <a:rPr lang="en-US" sz="900">
                <a:solidFill>
                  <a:schemeClr val="dk1"/>
                </a:solidFill>
                <a:latin typeface="Arial"/>
                <a:ea typeface="Arial"/>
                <a:cs typeface="Arial"/>
                <a:sym typeface="Arial"/>
              </a:rPr>
              <a:t>©2020 Voya Investments Distributor, LLC - 230 Park Ave, New York, NY 10169 Todos los derechos reservados</a:t>
            </a:r>
            <a:endParaRPr/>
          </a:p>
          <a:p>
            <a:pPr marL="0" lvl="0" indent="0" algn="l" rtl="0">
              <a:spcBef>
                <a:spcPts val="780"/>
              </a:spcBef>
              <a:spcAft>
                <a:spcPts val="0"/>
              </a:spcAft>
              <a:buClr>
                <a:srgbClr val="262626"/>
              </a:buClr>
              <a:buSzPts val="900"/>
              <a:buNone/>
            </a:pPr>
            <a:r>
              <a:rPr lang="en-US" sz="900"/>
              <a:t>Ni Voya ® ni sus compañías afiliadas o representantes proporcionan asesoramiento fiscal o legal. Consulte a un asesor fiscal o abogado antes de tomar una decisión de inversión/seguro relacionada con los impuestos.</a:t>
            </a:r>
            <a:endParaRPr sz="900">
              <a:solidFill>
                <a:schemeClr val="dk1"/>
              </a:solidFill>
              <a:latin typeface="Arial"/>
              <a:ea typeface="Arial"/>
              <a:cs typeface="Arial"/>
              <a:sym typeface="Arial"/>
            </a:endParaRPr>
          </a:p>
          <a:p>
            <a:pPr marL="0" lvl="0" indent="0" algn="l" rtl="0">
              <a:spcBef>
                <a:spcPts val="780"/>
              </a:spcBef>
              <a:spcAft>
                <a:spcPts val="0"/>
              </a:spcAft>
              <a:buClr>
                <a:srgbClr val="262626"/>
              </a:buClr>
              <a:buSzPts val="900"/>
              <a:buNone/>
            </a:pPr>
            <a:r>
              <a:rPr lang="en-US" sz="900"/>
              <a:t>IM1358805</a:t>
            </a:r>
            <a:endParaRPr sz="900" b="1">
              <a:solidFill>
                <a:srgbClr val="FF0000"/>
              </a:solidFill>
              <a:latin typeface="Arial"/>
              <a:ea typeface="Arial"/>
              <a:cs typeface="Arial"/>
              <a:sym typeface="Arial"/>
            </a:endParaRPr>
          </a:p>
        </p:txBody>
      </p:sp>
      <p:sp>
        <p:nvSpPr>
          <p:cNvPr id="871" name="Google Shape;871;p39"/>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p:nvPr/>
        </p:nvSpPr>
        <p:spPr>
          <a:xfrm>
            <a:off x="414339" y="3373212"/>
            <a:ext cx="8315324" cy="2240188"/>
          </a:xfrm>
          <a:prstGeom prst="rect">
            <a:avLst/>
          </a:prstGeom>
          <a:solidFill>
            <a:srgbClr val="F2F2F2">
              <a:alpha val="29803"/>
            </a:srgbClr>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3200"/>
              <a:buFont typeface="Calibri"/>
              <a:buNone/>
            </a:pPr>
            <a:endParaRPr sz="3200" b="0" i="0" u="none" strike="noStrike" cap="none">
              <a:solidFill>
                <a:srgbClr val="000000"/>
              </a:solidFill>
              <a:latin typeface="Arial"/>
              <a:ea typeface="Arial"/>
              <a:cs typeface="Arial"/>
              <a:sym typeface="Arial"/>
            </a:endParaRPr>
          </a:p>
        </p:txBody>
      </p:sp>
      <p:sp>
        <p:nvSpPr>
          <p:cNvPr id="125" name="Google Shape;125;p5"/>
          <p:cNvSpPr/>
          <p:nvPr/>
        </p:nvSpPr>
        <p:spPr>
          <a:xfrm>
            <a:off x="414339" y="2280613"/>
            <a:ext cx="8315322" cy="1663443"/>
          </a:xfrm>
          <a:prstGeom prst="rect">
            <a:avLst/>
          </a:prstGeom>
          <a:solidFill>
            <a:schemeClr val="lt2">
              <a:alpha val="109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6" name="Google Shape;126;p5"/>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Quiénes son los cuidadores</a:t>
            </a:r>
            <a:endParaRPr/>
          </a:p>
        </p:txBody>
      </p:sp>
      <p:sp>
        <p:nvSpPr>
          <p:cNvPr id="127" name="Google Shape;127;p5"/>
          <p:cNvSpPr txBox="1">
            <a:spLocks noGrp="1"/>
          </p:cNvSpPr>
          <p:nvPr>
            <p:ph type="body" idx="1"/>
          </p:nvPr>
        </p:nvSpPr>
        <p:spPr>
          <a:xfrm>
            <a:off x="393699" y="1244600"/>
            <a:ext cx="8335963" cy="4525963"/>
          </a:xfrm>
          <a:prstGeom prst="rect">
            <a:avLst/>
          </a:prstGeom>
          <a:noFill/>
          <a:ln>
            <a:noFill/>
          </a:ln>
        </p:spPr>
        <p:txBody>
          <a:bodyPr spcFirstLastPara="1" wrap="square" lIns="0" tIns="0" rIns="91425" bIns="45700" anchor="t" anchorCtr="0">
            <a:normAutofit/>
          </a:bodyPr>
          <a:lstStyle/>
          <a:p>
            <a:pPr marL="0" lvl="0" indent="0" algn="l" rtl="0">
              <a:spcBef>
                <a:spcPts val="0"/>
              </a:spcBef>
              <a:spcAft>
                <a:spcPts val="0"/>
              </a:spcAft>
              <a:buClr>
                <a:srgbClr val="595959"/>
              </a:buClr>
              <a:buSzPts val="2000"/>
              <a:buNone/>
            </a:pPr>
            <a:r>
              <a:rPr lang="en-US" sz="2000">
                <a:solidFill>
                  <a:srgbClr val="595959"/>
                </a:solidFill>
              </a:rPr>
              <a:t>Cualquier persona (familiares cercanos o lejanos, amigos, cónyuges, parejas, vecinos) que preste asistencia a otra que necesite ayuda como consecuencia de una discapacidad o necesidad especial.</a:t>
            </a:r>
            <a:endParaRPr/>
          </a:p>
        </p:txBody>
      </p:sp>
      <p:sp>
        <p:nvSpPr>
          <p:cNvPr id="128" name="Google Shape;128;p5"/>
          <p:cNvSpPr/>
          <p:nvPr/>
        </p:nvSpPr>
        <p:spPr>
          <a:xfrm>
            <a:off x="414339" y="2280538"/>
            <a:ext cx="8315324" cy="21205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595959"/>
              </a:buClr>
              <a:buSzPts val="2000"/>
              <a:buFont typeface="Arial"/>
              <a:buNone/>
            </a:pPr>
            <a:r>
              <a:rPr lang="en-US" sz="2000" b="1" i="1" u="none" strike="noStrike" cap="none">
                <a:solidFill>
                  <a:srgbClr val="595959"/>
                </a:solidFill>
                <a:latin typeface="Arial"/>
                <a:ea typeface="Arial"/>
                <a:cs typeface="Arial"/>
                <a:sym typeface="Arial"/>
              </a:rPr>
              <a:t>"Sólo hay cuatro tipos de personas en el mundo: </a:t>
            </a:r>
            <a:br>
              <a:rPr lang="en-US" sz="2000" b="1" i="1" u="none" strike="noStrike" cap="none">
                <a:solidFill>
                  <a:srgbClr val="595959"/>
                </a:solidFill>
                <a:latin typeface="Arial"/>
                <a:ea typeface="Arial"/>
                <a:cs typeface="Arial"/>
                <a:sym typeface="Arial"/>
              </a:rPr>
            </a:br>
            <a:r>
              <a:rPr lang="en-US" sz="2000" b="1" i="1" u="none" strike="noStrike" cap="none">
                <a:solidFill>
                  <a:srgbClr val="595959"/>
                </a:solidFill>
                <a:latin typeface="Arial"/>
                <a:ea typeface="Arial"/>
                <a:cs typeface="Arial"/>
                <a:sym typeface="Arial"/>
              </a:rPr>
              <a:t>Los que han sido cuidadores. Los que actualmente son cuidadores. </a:t>
            </a:r>
            <a:br>
              <a:rPr lang="en-US" sz="2000" b="1" i="1" u="none" strike="noStrike" cap="none">
                <a:solidFill>
                  <a:srgbClr val="595959"/>
                </a:solidFill>
                <a:latin typeface="Arial"/>
                <a:ea typeface="Arial"/>
                <a:cs typeface="Arial"/>
                <a:sym typeface="Arial"/>
              </a:rPr>
            </a:br>
            <a:r>
              <a:rPr lang="en-US" sz="2000" b="1" i="1" u="none" strike="noStrike" cap="none">
                <a:solidFill>
                  <a:srgbClr val="595959"/>
                </a:solidFill>
                <a:latin typeface="Arial"/>
                <a:ea typeface="Arial"/>
                <a:cs typeface="Arial"/>
                <a:sym typeface="Arial"/>
              </a:rPr>
              <a:t>Los que serán cuidadores, y los que necesitarán cuidadores". </a:t>
            </a:r>
            <a:endParaRPr/>
          </a:p>
          <a:p>
            <a:pPr marL="0" marR="0" lvl="0" indent="0" algn="l" rtl="0">
              <a:lnSpc>
                <a:spcPct val="100000"/>
              </a:lnSpc>
              <a:spcBef>
                <a:spcPts val="0"/>
              </a:spcBef>
              <a:spcAft>
                <a:spcPts val="0"/>
              </a:spcAft>
              <a:buClr>
                <a:schemeClr val="dk1"/>
              </a:buClr>
              <a:buSzPts val="300"/>
              <a:buFont typeface="Calibri"/>
              <a:buNone/>
            </a:pPr>
            <a:endParaRPr sz="300" b="1" i="1" u="none" strike="noStrike" cap="none">
              <a:solidFill>
                <a:srgbClr val="595959"/>
              </a:solidFill>
              <a:latin typeface="Arial"/>
              <a:ea typeface="Arial"/>
              <a:cs typeface="Arial"/>
              <a:sym typeface="Arial"/>
            </a:endParaRPr>
          </a:p>
          <a:p>
            <a:pPr marL="0" marR="0" lvl="0" indent="0" algn="r" rtl="0">
              <a:lnSpc>
                <a:spcPct val="120000"/>
              </a:lnSpc>
              <a:spcBef>
                <a:spcPts val="1200"/>
              </a:spcBef>
              <a:spcAft>
                <a:spcPts val="0"/>
              </a:spcAft>
              <a:buClr>
                <a:srgbClr val="595959"/>
              </a:buClr>
              <a:buSzPts val="2000"/>
              <a:buFont typeface="Arial"/>
              <a:buNone/>
            </a:pPr>
            <a:r>
              <a:rPr lang="en-US" sz="2000" b="0" i="1" u="none" strike="noStrike" cap="none">
                <a:solidFill>
                  <a:srgbClr val="595959"/>
                </a:solidFill>
                <a:latin typeface="Arial"/>
                <a:ea typeface="Arial"/>
                <a:cs typeface="Arial"/>
                <a:sym typeface="Arial"/>
              </a:rPr>
              <a:t>-Rosalyn Carter</a:t>
            </a:r>
            <a:endParaRPr sz="2000" b="0" i="0" u="none" strike="noStrike" cap="none">
              <a:solidFill>
                <a:srgbClr val="595959"/>
              </a:solidFill>
              <a:latin typeface="Arial"/>
              <a:ea typeface="Arial"/>
              <a:cs typeface="Arial"/>
              <a:sym typeface="Arial"/>
            </a:endParaRPr>
          </a:p>
        </p:txBody>
      </p:sp>
      <p:cxnSp>
        <p:nvCxnSpPr>
          <p:cNvPr id="129" name="Google Shape;129;p5"/>
          <p:cNvCxnSpPr/>
          <p:nvPr/>
        </p:nvCxnSpPr>
        <p:spPr>
          <a:xfrm>
            <a:off x="414339" y="3944056"/>
            <a:ext cx="8315324"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130" name="Google Shape;130;p5"/>
          <p:cNvSpPr/>
          <p:nvPr/>
        </p:nvSpPr>
        <p:spPr>
          <a:xfrm>
            <a:off x="414339" y="4603274"/>
            <a:ext cx="8315324" cy="1163406"/>
          </a:xfrm>
          <a:prstGeom prst="rect">
            <a:avLst/>
          </a:prstGeom>
          <a:solidFill>
            <a:srgbClr val="F2F2F2">
              <a:alpha val="29803"/>
            </a:srgbClr>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3200"/>
              <a:buFont typeface="Calibri"/>
              <a:buNone/>
            </a:pPr>
            <a:endParaRPr sz="3200" b="0" i="0" u="none" strike="noStrike" cap="none">
              <a:solidFill>
                <a:srgbClr val="000000"/>
              </a:solidFill>
              <a:latin typeface="Arial"/>
              <a:ea typeface="Arial"/>
              <a:cs typeface="Arial"/>
              <a:sym typeface="Arial"/>
            </a:endParaRPr>
          </a:p>
        </p:txBody>
      </p:sp>
      <p:grpSp>
        <p:nvGrpSpPr>
          <p:cNvPr id="131" name="Google Shape;131;p5"/>
          <p:cNvGrpSpPr/>
          <p:nvPr/>
        </p:nvGrpSpPr>
        <p:grpSpPr>
          <a:xfrm>
            <a:off x="2780699" y="4354117"/>
            <a:ext cx="3582602" cy="1335923"/>
            <a:chOff x="-3425834" y="4189429"/>
            <a:chExt cx="3009908" cy="1122373"/>
          </a:xfrm>
        </p:grpSpPr>
        <p:sp>
          <p:nvSpPr>
            <p:cNvPr id="132" name="Google Shape;132;p5"/>
            <p:cNvSpPr/>
            <p:nvPr/>
          </p:nvSpPr>
          <p:spPr>
            <a:xfrm>
              <a:off x="-2198694" y="4397398"/>
              <a:ext cx="550864" cy="914404"/>
            </a:xfrm>
            <a:custGeom>
              <a:avLst/>
              <a:gdLst/>
              <a:ahLst/>
              <a:cxnLst/>
              <a:rect l="l" t="t" r="r" b="b"/>
              <a:pathLst>
                <a:path w="147" h="243" extrusionOk="0">
                  <a:moveTo>
                    <a:pt x="98" y="40"/>
                  </a:moveTo>
                  <a:cubicBezTo>
                    <a:pt x="109" y="76"/>
                    <a:pt x="119" y="111"/>
                    <a:pt x="130" y="149"/>
                  </a:cubicBezTo>
                  <a:cubicBezTo>
                    <a:pt x="119" y="149"/>
                    <a:pt x="110" y="149"/>
                    <a:pt x="99" y="149"/>
                  </a:cubicBezTo>
                  <a:cubicBezTo>
                    <a:pt x="99" y="154"/>
                    <a:pt x="99" y="157"/>
                    <a:pt x="99" y="161"/>
                  </a:cubicBezTo>
                  <a:cubicBezTo>
                    <a:pt x="99" y="183"/>
                    <a:pt x="99" y="206"/>
                    <a:pt x="99" y="228"/>
                  </a:cubicBezTo>
                  <a:cubicBezTo>
                    <a:pt x="99" y="236"/>
                    <a:pt x="97" y="243"/>
                    <a:pt x="87" y="243"/>
                  </a:cubicBezTo>
                  <a:cubicBezTo>
                    <a:pt x="79" y="243"/>
                    <a:pt x="75" y="239"/>
                    <a:pt x="75" y="228"/>
                  </a:cubicBezTo>
                  <a:cubicBezTo>
                    <a:pt x="75" y="205"/>
                    <a:pt x="75" y="183"/>
                    <a:pt x="75" y="160"/>
                  </a:cubicBezTo>
                  <a:cubicBezTo>
                    <a:pt x="75" y="157"/>
                    <a:pt x="75" y="153"/>
                    <a:pt x="74" y="150"/>
                  </a:cubicBezTo>
                  <a:cubicBezTo>
                    <a:pt x="73" y="150"/>
                    <a:pt x="72" y="150"/>
                    <a:pt x="71" y="150"/>
                  </a:cubicBezTo>
                  <a:cubicBezTo>
                    <a:pt x="71" y="153"/>
                    <a:pt x="70" y="157"/>
                    <a:pt x="70" y="160"/>
                  </a:cubicBezTo>
                  <a:cubicBezTo>
                    <a:pt x="70" y="183"/>
                    <a:pt x="70" y="205"/>
                    <a:pt x="70" y="228"/>
                  </a:cubicBezTo>
                  <a:cubicBezTo>
                    <a:pt x="70" y="236"/>
                    <a:pt x="68" y="242"/>
                    <a:pt x="59" y="243"/>
                  </a:cubicBezTo>
                  <a:cubicBezTo>
                    <a:pt x="50" y="243"/>
                    <a:pt x="45" y="239"/>
                    <a:pt x="45" y="229"/>
                  </a:cubicBezTo>
                  <a:cubicBezTo>
                    <a:pt x="45" y="206"/>
                    <a:pt x="45" y="184"/>
                    <a:pt x="45" y="162"/>
                  </a:cubicBezTo>
                  <a:cubicBezTo>
                    <a:pt x="46" y="152"/>
                    <a:pt x="43" y="148"/>
                    <a:pt x="33" y="149"/>
                  </a:cubicBezTo>
                  <a:cubicBezTo>
                    <a:pt x="28" y="150"/>
                    <a:pt x="23" y="149"/>
                    <a:pt x="16" y="149"/>
                  </a:cubicBezTo>
                  <a:cubicBezTo>
                    <a:pt x="26" y="112"/>
                    <a:pt x="36" y="76"/>
                    <a:pt x="46" y="41"/>
                  </a:cubicBezTo>
                  <a:cubicBezTo>
                    <a:pt x="46" y="40"/>
                    <a:pt x="45" y="40"/>
                    <a:pt x="44" y="40"/>
                  </a:cubicBezTo>
                  <a:cubicBezTo>
                    <a:pt x="39" y="57"/>
                    <a:pt x="34" y="75"/>
                    <a:pt x="29" y="92"/>
                  </a:cubicBezTo>
                  <a:cubicBezTo>
                    <a:pt x="27" y="98"/>
                    <a:pt x="26" y="104"/>
                    <a:pt x="24" y="110"/>
                  </a:cubicBezTo>
                  <a:cubicBezTo>
                    <a:pt x="21" y="116"/>
                    <a:pt x="16" y="120"/>
                    <a:pt x="9" y="118"/>
                  </a:cubicBezTo>
                  <a:cubicBezTo>
                    <a:pt x="3" y="116"/>
                    <a:pt x="0" y="110"/>
                    <a:pt x="2" y="103"/>
                  </a:cubicBezTo>
                  <a:cubicBezTo>
                    <a:pt x="10" y="76"/>
                    <a:pt x="18" y="49"/>
                    <a:pt x="26" y="22"/>
                  </a:cubicBezTo>
                  <a:cubicBezTo>
                    <a:pt x="30" y="8"/>
                    <a:pt x="43" y="0"/>
                    <a:pt x="57" y="0"/>
                  </a:cubicBezTo>
                  <a:cubicBezTo>
                    <a:pt x="67" y="0"/>
                    <a:pt x="77" y="0"/>
                    <a:pt x="87" y="0"/>
                  </a:cubicBezTo>
                  <a:cubicBezTo>
                    <a:pt x="102" y="0"/>
                    <a:pt x="115" y="8"/>
                    <a:pt x="120" y="22"/>
                  </a:cubicBezTo>
                  <a:cubicBezTo>
                    <a:pt x="128" y="50"/>
                    <a:pt x="136" y="77"/>
                    <a:pt x="145" y="104"/>
                  </a:cubicBezTo>
                  <a:cubicBezTo>
                    <a:pt x="147" y="111"/>
                    <a:pt x="145" y="118"/>
                    <a:pt x="138" y="120"/>
                  </a:cubicBezTo>
                  <a:cubicBezTo>
                    <a:pt x="130" y="123"/>
                    <a:pt x="125" y="117"/>
                    <a:pt x="123" y="110"/>
                  </a:cubicBezTo>
                  <a:cubicBezTo>
                    <a:pt x="117" y="89"/>
                    <a:pt x="110" y="69"/>
                    <a:pt x="104" y="48"/>
                  </a:cubicBezTo>
                  <a:cubicBezTo>
                    <a:pt x="103" y="45"/>
                    <a:pt x="102" y="42"/>
                    <a:pt x="101" y="39"/>
                  </a:cubicBezTo>
                  <a:cubicBezTo>
                    <a:pt x="100" y="39"/>
                    <a:pt x="99" y="40"/>
                    <a:pt x="98" y="4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p:nvPr/>
          </p:nvSpPr>
          <p:spPr>
            <a:xfrm>
              <a:off x="-1335091" y="4529161"/>
              <a:ext cx="344489" cy="587379"/>
            </a:xfrm>
            <a:custGeom>
              <a:avLst/>
              <a:gdLst/>
              <a:ahLst/>
              <a:cxnLst/>
              <a:rect l="l" t="t" r="r" b="b"/>
              <a:pathLst>
                <a:path w="92" h="156" extrusionOk="0">
                  <a:moveTo>
                    <a:pt x="65" y="35"/>
                  </a:moveTo>
                  <a:cubicBezTo>
                    <a:pt x="70" y="54"/>
                    <a:pt x="76" y="73"/>
                    <a:pt x="81" y="92"/>
                  </a:cubicBezTo>
                  <a:cubicBezTo>
                    <a:pt x="80" y="93"/>
                    <a:pt x="80" y="94"/>
                    <a:pt x="79" y="94"/>
                  </a:cubicBezTo>
                  <a:cubicBezTo>
                    <a:pt x="63" y="97"/>
                    <a:pt x="63" y="97"/>
                    <a:pt x="63" y="115"/>
                  </a:cubicBezTo>
                  <a:cubicBezTo>
                    <a:pt x="63" y="125"/>
                    <a:pt x="63" y="134"/>
                    <a:pt x="62" y="144"/>
                  </a:cubicBezTo>
                  <a:cubicBezTo>
                    <a:pt x="62" y="149"/>
                    <a:pt x="62" y="155"/>
                    <a:pt x="55" y="155"/>
                  </a:cubicBezTo>
                  <a:cubicBezTo>
                    <a:pt x="47" y="155"/>
                    <a:pt x="46" y="149"/>
                    <a:pt x="46" y="144"/>
                  </a:cubicBezTo>
                  <a:cubicBezTo>
                    <a:pt x="46" y="129"/>
                    <a:pt x="46" y="114"/>
                    <a:pt x="44" y="99"/>
                  </a:cubicBezTo>
                  <a:cubicBezTo>
                    <a:pt x="44" y="111"/>
                    <a:pt x="44" y="123"/>
                    <a:pt x="44" y="135"/>
                  </a:cubicBezTo>
                  <a:cubicBezTo>
                    <a:pt x="44" y="138"/>
                    <a:pt x="44" y="142"/>
                    <a:pt x="44" y="145"/>
                  </a:cubicBezTo>
                  <a:cubicBezTo>
                    <a:pt x="44" y="151"/>
                    <a:pt x="42" y="156"/>
                    <a:pt x="35" y="155"/>
                  </a:cubicBezTo>
                  <a:cubicBezTo>
                    <a:pt x="32" y="154"/>
                    <a:pt x="28" y="149"/>
                    <a:pt x="28" y="145"/>
                  </a:cubicBezTo>
                  <a:cubicBezTo>
                    <a:pt x="27" y="133"/>
                    <a:pt x="27" y="122"/>
                    <a:pt x="28" y="110"/>
                  </a:cubicBezTo>
                  <a:cubicBezTo>
                    <a:pt x="28" y="99"/>
                    <a:pt x="26" y="93"/>
                    <a:pt x="14" y="95"/>
                  </a:cubicBezTo>
                  <a:cubicBezTo>
                    <a:pt x="13" y="95"/>
                    <a:pt x="13" y="95"/>
                    <a:pt x="12" y="95"/>
                  </a:cubicBezTo>
                  <a:cubicBezTo>
                    <a:pt x="11" y="94"/>
                    <a:pt x="11" y="94"/>
                    <a:pt x="9" y="93"/>
                  </a:cubicBezTo>
                  <a:cubicBezTo>
                    <a:pt x="11" y="86"/>
                    <a:pt x="13" y="79"/>
                    <a:pt x="14" y="74"/>
                  </a:cubicBezTo>
                  <a:cubicBezTo>
                    <a:pt x="10" y="74"/>
                    <a:pt x="5" y="75"/>
                    <a:pt x="3" y="73"/>
                  </a:cubicBezTo>
                  <a:cubicBezTo>
                    <a:pt x="1" y="71"/>
                    <a:pt x="0" y="65"/>
                    <a:pt x="1" y="61"/>
                  </a:cubicBezTo>
                  <a:cubicBezTo>
                    <a:pt x="5" y="46"/>
                    <a:pt x="10" y="31"/>
                    <a:pt x="15" y="16"/>
                  </a:cubicBezTo>
                  <a:cubicBezTo>
                    <a:pt x="18" y="5"/>
                    <a:pt x="25" y="0"/>
                    <a:pt x="36" y="0"/>
                  </a:cubicBezTo>
                  <a:cubicBezTo>
                    <a:pt x="39" y="0"/>
                    <a:pt x="43" y="0"/>
                    <a:pt x="46" y="0"/>
                  </a:cubicBezTo>
                  <a:cubicBezTo>
                    <a:pt x="68" y="0"/>
                    <a:pt x="72" y="3"/>
                    <a:pt x="79" y="24"/>
                  </a:cubicBezTo>
                  <a:cubicBezTo>
                    <a:pt x="83" y="38"/>
                    <a:pt x="88" y="51"/>
                    <a:pt x="91" y="64"/>
                  </a:cubicBezTo>
                  <a:cubicBezTo>
                    <a:pt x="92" y="67"/>
                    <a:pt x="89" y="72"/>
                    <a:pt x="87" y="76"/>
                  </a:cubicBezTo>
                  <a:cubicBezTo>
                    <a:pt x="84" y="74"/>
                    <a:pt x="79" y="72"/>
                    <a:pt x="78" y="68"/>
                  </a:cubicBezTo>
                  <a:cubicBezTo>
                    <a:pt x="73" y="57"/>
                    <a:pt x="70" y="46"/>
                    <a:pt x="67" y="34"/>
                  </a:cubicBezTo>
                  <a:cubicBezTo>
                    <a:pt x="66" y="34"/>
                    <a:pt x="65" y="35"/>
                    <a:pt x="65"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5"/>
            <p:cNvSpPr/>
            <p:nvPr/>
          </p:nvSpPr>
          <p:spPr>
            <a:xfrm>
              <a:off x="-3425834" y="4529161"/>
              <a:ext cx="349251" cy="584203"/>
            </a:xfrm>
            <a:custGeom>
              <a:avLst/>
              <a:gdLst/>
              <a:ahLst/>
              <a:cxnLst/>
              <a:rect l="l" t="t" r="r" b="b"/>
              <a:pathLst>
                <a:path w="93" h="155" extrusionOk="0">
                  <a:moveTo>
                    <a:pt x="62" y="26"/>
                  </a:moveTo>
                  <a:cubicBezTo>
                    <a:pt x="69" y="49"/>
                    <a:pt x="75" y="71"/>
                    <a:pt x="81" y="92"/>
                  </a:cubicBezTo>
                  <a:cubicBezTo>
                    <a:pt x="79" y="94"/>
                    <a:pt x="79" y="94"/>
                    <a:pt x="78" y="95"/>
                  </a:cubicBezTo>
                  <a:cubicBezTo>
                    <a:pt x="62" y="98"/>
                    <a:pt x="62" y="98"/>
                    <a:pt x="62" y="115"/>
                  </a:cubicBezTo>
                  <a:cubicBezTo>
                    <a:pt x="62" y="124"/>
                    <a:pt x="62" y="133"/>
                    <a:pt x="62" y="142"/>
                  </a:cubicBezTo>
                  <a:cubicBezTo>
                    <a:pt x="62" y="148"/>
                    <a:pt x="62" y="155"/>
                    <a:pt x="54" y="155"/>
                  </a:cubicBezTo>
                  <a:cubicBezTo>
                    <a:pt x="46" y="155"/>
                    <a:pt x="47" y="148"/>
                    <a:pt x="47" y="143"/>
                  </a:cubicBezTo>
                  <a:cubicBezTo>
                    <a:pt x="47" y="130"/>
                    <a:pt x="47" y="117"/>
                    <a:pt x="47" y="104"/>
                  </a:cubicBezTo>
                  <a:cubicBezTo>
                    <a:pt x="47" y="102"/>
                    <a:pt x="46" y="100"/>
                    <a:pt x="44" y="98"/>
                  </a:cubicBezTo>
                  <a:cubicBezTo>
                    <a:pt x="44" y="113"/>
                    <a:pt x="44" y="128"/>
                    <a:pt x="44" y="143"/>
                  </a:cubicBezTo>
                  <a:cubicBezTo>
                    <a:pt x="44" y="149"/>
                    <a:pt x="44" y="155"/>
                    <a:pt x="35" y="155"/>
                  </a:cubicBezTo>
                  <a:cubicBezTo>
                    <a:pt x="27" y="155"/>
                    <a:pt x="28" y="148"/>
                    <a:pt x="28" y="143"/>
                  </a:cubicBezTo>
                  <a:cubicBezTo>
                    <a:pt x="28" y="131"/>
                    <a:pt x="28" y="119"/>
                    <a:pt x="28" y="108"/>
                  </a:cubicBezTo>
                  <a:cubicBezTo>
                    <a:pt x="29" y="98"/>
                    <a:pt x="26" y="94"/>
                    <a:pt x="16" y="95"/>
                  </a:cubicBezTo>
                  <a:cubicBezTo>
                    <a:pt x="14" y="95"/>
                    <a:pt x="12" y="94"/>
                    <a:pt x="9" y="94"/>
                  </a:cubicBezTo>
                  <a:cubicBezTo>
                    <a:pt x="11" y="87"/>
                    <a:pt x="12" y="81"/>
                    <a:pt x="14" y="75"/>
                  </a:cubicBezTo>
                  <a:cubicBezTo>
                    <a:pt x="9" y="74"/>
                    <a:pt x="3" y="74"/>
                    <a:pt x="2" y="72"/>
                  </a:cubicBezTo>
                  <a:cubicBezTo>
                    <a:pt x="0" y="69"/>
                    <a:pt x="1" y="63"/>
                    <a:pt x="2" y="59"/>
                  </a:cubicBezTo>
                  <a:cubicBezTo>
                    <a:pt x="6" y="45"/>
                    <a:pt x="10" y="32"/>
                    <a:pt x="14" y="18"/>
                  </a:cubicBezTo>
                  <a:cubicBezTo>
                    <a:pt x="18" y="5"/>
                    <a:pt x="25" y="0"/>
                    <a:pt x="38" y="0"/>
                  </a:cubicBezTo>
                  <a:cubicBezTo>
                    <a:pt x="43" y="0"/>
                    <a:pt x="48" y="0"/>
                    <a:pt x="52" y="0"/>
                  </a:cubicBezTo>
                  <a:cubicBezTo>
                    <a:pt x="65" y="0"/>
                    <a:pt x="72" y="5"/>
                    <a:pt x="76" y="16"/>
                  </a:cubicBezTo>
                  <a:cubicBezTo>
                    <a:pt x="81" y="32"/>
                    <a:pt x="86" y="48"/>
                    <a:pt x="91" y="63"/>
                  </a:cubicBezTo>
                  <a:cubicBezTo>
                    <a:pt x="93" y="69"/>
                    <a:pt x="93" y="75"/>
                    <a:pt x="87" y="76"/>
                  </a:cubicBezTo>
                  <a:cubicBezTo>
                    <a:pt x="84" y="76"/>
                    <a:pt x="79" y="71"/>
                    <a:pt x="77" y="68"/>
                  </a:cubicBezTo>
                  <a:cubicBezTo>
                    <a:pt x="72" y="54"/>
                    <a:pt x="68" y="40"/>
                    <a:pt x="64" y="26"/>
                  </a:cubicBezTo>
                  <a:cubicBezTo>
                    <a:pt x="63" y="26"/>
                    <a:pt x="63" y="26"/>
                    <a:pt x="62" y="2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5"/>
            <p:cNvSpPr/>
            <p:nvPr/>
          </p:nvSpPr>
          <p:spPr>
            <a:xfrm>
              <a:off x="-674689" y="4529160"/>
              <a:ext cx="258763" cy="595315"/>
            </a:xfrm>
            <a:custGeom>
              <a:avLst/>
              <a:gdLst/>
              <a:ahLst/>
              <a:cxnLst/>
              <a:rect l="l" t="t" r="r" b="b"/>
              <a:pathLst>
                <a:path w="69" h="158" extrusionOk="0">
                  <a:moveTo>
                    <a:pt x="15" y="32"/>
                  </a:moveTo>
                  <a:cubicBezTo>
                    <a:pt x="15" y="43"/>
                    <a:pt x="16" y="55"/>
                    <a:pt x="15" y="66"/>
                  </a:cubicBezTo>
                  <a:cubicBezTo>
                    <a:pt x="15" y="71"/>
                    <a:pt x="15" y="78"/>
                    <a:pt x="8" y="77"/>
                  </a:cubicBezTo>
                  <a:cubicBezTo>
                    <a:pt x="5" y="76"/>
                    <a:pt x="1" y="70"/>
                    <a:pt x="1" y="67"/>
                  </a:cubicBezTo>
                  <a:cubicBezTo>
                    <a:pt x="0" y="51"/>
                    <a:pt x="0" y="36"/>
                    <a:pt x="1" y="21"/>
                  </a:cubicBezTo>
                  <a:cubicBezTo>
                    <a:pt x="1" y="8"/>
                    <a:pt x="10" y="1"/>
                    <a:pt x="23" y="0"/>
                  </a:cubicBezTo>
                  <a:cubicBezTo>
                    <a:pt x="31" y="0"/>
                    <a:pt x="39" y="0"/>
                    <a:pt x="48" y="0"/>
                  </a:cubicBezTo>
                  <a:cubicBezTo>
                    <a:pt x="60" y="1"/>
                    <a:pt x="68" y="9"/>
                    <a:pt x="69" y="21"/>
                  </a:cubicBezTo>
                  <a:cubicBezTo>
                    <a:pt x="69" y="37"/>
                    <a:pt x="69" y="52"/>
                    <a:pt x="69" y="67"/>
                  </a:cubicBezTo>
                  <a:cubicBezTo>
                    <a:pt x="68" y="71"/>
                    <a:pt x="64" y="74"/>
                    <a:pt x="62" y="77"/>
                  </a:cubicBezTo>
                  <a:cubicBezTo>
                    <a:pt x="59" y="74"/>
                    <a:pt x="54" y="71"/>
                    <a:pt x="54" y="67"/>
                  </a:cubicBezTo>
                  <a:cubicBezTo>
                    <a:pt x="53" y="55"/>
                    <a:pt x="54" y="42"/>
                    <a:pt x="52" y="29"/>
                  </a:cubicBezTo>
                  <a:cubicBezTo>
                    <a:pt x="52" y="56"/>
                    <a:pt x="52" y="82"/>
                    <a:pt x="52" y="108"/>
                  </a:cubicBezTo>
                  <a:cubicBezTo>
                    <a:pt x="52" y="121"/>
                    <a:pt x="53" y="133"/>
                    <a:pt x="52" y="145"/>
                  </a:cubicBezTo>
                  <a:cubicBezTo>
                    <a:pt x="52" y="149"/>
                    <a:pt x="48" y="156"/>
                    <a:pt x="45" y="157"/>
                  </a:cubicBezTo>
                  <a:cubicBezTo>
                    <a:pt x="38" y="158"/>
                    <a:pt x="36" y="152"/>
                    <a:pt x="36" y="146"/>
                  </a:cubicBezTo>
                  <a:cubicBezTo>
                    <a:pt x="36" y="124"/>
                    <a:pt x="36" y="102"/>
                    <a:pt x="36" y="81"/>
                  </a:cubicBezTo>
                  <a:cubicBezTo>
                    <a:pt x="36" y="79"/>
                    <a:pt x="35" y="78"/>
                    <a:pt x="34" y="77"/>
                  </a:cubicBezTo>
                  <a:cubicBezTo>
                    <a:pt x="34" y="98"/>
                    <a:pt x="34" y="119"/>
                    <a:pt x="34" y="141"/>
                  </a:cubicBezTo>
                  <a:cubicBezTo>
                    <a:pt x="33" y="147"/>
                    <a:pt x="35" y="157"/>
                    <a:pt x="25" y="157"/>
                  </a:cubicBezTo>
                  <a:cubicBezTo>
                    <a:pt x="15" y="157"/>
                    <a:pt x="17" y="148"/>
                    <a:pt x="17" y="141"/>
                  </a:cubicBezTo>
                  <a:cubicBezTo>
                    <a:pt x="17" y="105"/>
                    <a:pt x="17" y="68"/>
                    <a:pt x="17" y="32"/>
                  </a:cubicBezTo>
                  <a:cubicBezTo>
                    <a:pt x="17" y="32"/>
                    <a:pt x="16" y="32"/>
                    <a:pt x="15"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5"/>
            <p:cNvSpPr/>
            <p:nvPr/>
          </p:nvSpPr>
          <p:spPr>
            <a:xfrm>
              <a:off x="-2765432" y="4529159"/>
              <a:ext cx="258763" cy="590553"/>
            </a:xfrm>
            <a:custGeom>
              <a:avLst/>
              <a:gdLst/>
              <a:ahLst/>
              <a:cxnLst/>
              <a:rect l="l" t="t" r="r" b="b"/>
              <a:pathLst>
                <a:path w="69" h="157" extrusionOk="0">
                  <a:moveTo>
                    <a:pt x="16" y="32"/>
                  </a:moveTo>
                  <a:cubicBezTo>
                    <a:pt x="16" y="43"/>
                    <a:pt x="16" y="54"/>
                    <a:pt x="16" y="65"/>
                  </a:cubicBezTo>
                  <a:cubicBezTo>
                    <a:pt x="16" y="71"/>
                    <a:pt x="15" y="77"/>
                    <a:pt x="8" y="77"/>
                  </a:cubicBezTo>
                  <a:cubicBezTo>
                    <a:pt x="0" y="77"/>
                    <a:pt x="1" y="71"/>
                    <a:pt x="1" y="65"/>
                  </a:cubicBezTo>
                  <a:cubicBezTo>
                    <a:pt x="1" y="51"/>
                    <a:pt x="1" y="36"/>
                    <a:pt x="1" y="22"/>
                  </a:cubicBezTo>
                  <a:cubicBezTo>
                    <a:pt x="1" y="8"/>
                    <a:pt x="9" y="1"/>
                    <a:pt x="23" y="0"/>
                  </a:cubicBezTo>
                  <a:cubicBezTo>
                    <a:pt x="31" y="0"/>
                    <a:pt x="39" y="0"/>
                    <a:pt x="47" y="0"/>
                  </a:cubicBezTo>
                  <a:cubicBezTo>
                    <a:pt x="60" y="1"/>
                    <a:pt x="68" y="8"/>
                    <a:pt x="68" y="21"/>
                  </a:cubicBezTo>
                  <a:cubicBezTo>
                    <a:pt x="69" y="36"/>
                    <a:pt x="69" y="52"/>
                    <a:pt x="68" y="67"/>
                  </a:cubicBezTo>
                  <a:cubicBezTo>
                    <a:pt x="68" y="70"/>
                    <a:pt x="64" y="74"/>
                    <a:pt x="61" y="77"/>
                  </a:cubicBezTo>
                  <a:cubicBezTo>
                    <a:pt x="59" y="74"/>
                    <a:pt x="54" y="70"/>
                    <a:pt x="54" y="67"/>
                  </a:cubicBezTo>
                  <a:cubicBezTo>
                    <a:pt x="53" y="55"/>
                    <a:pt x="53" y="44"/>
                    <a:pt x="52" y="32"/>
                  </a:cubicBezTo>
                  <a:cubicBezTo>
                    <a:pt x="52" y="67"/>
                    <a:pt x="52" y="102"/>
                    <a:pt x="52" y="137"/>
                  </a:cubicBezTo>
                  <a:cubicBezTo>
                    <a:pt x="52" y="141"/>
                    <a:pt x="53" y="144"/>
                    <a:pt x="52" y="147"/>
                  </a:cubicBezTo>
                  <a:cubicBezTo>
                    <a:pt x="50" y="151"/>
                    <a:pt x="46" y="154"/>
                    <a:pt x="43" y="157"/>
                  </a:cubicBezTo>
                  <a:cubicBezTo>
                    <a:pt x="41" y="154"/>
                    <a:pt x="37" y="151"/>
                    <a:pt x="37" y="147"/>
                  </a:cubicBezTo>
                  <a:cubicBezTo>
                    <a:pt x="36" y="127"/>
                    <a:pt x="36" y="107"/>
                    <a:pt x="36" y="86"/>
                  </a:cubicBezTo>
                  <a:cubicBezTo>
                    <a:pt x="36" y="83"/>
                    <a:pt x="36" y="79"/>
                    <a:pt x="34" y="75"/>
                  </a:cubicBezTo>
                  <a:cubicBezTo>
                    <a:pt x="34" y="77"/>
                    <a:pt x="33" y="79"/>
                    <a:pt x="33" y="82"/>
                  </a:cubicBezTo>
                  <a:cubicBezTo>
                    <a:pt x="33" y="102"/>
                    <a:pt x="33" y="122"/>
                    <a:pt x="33" y="143"/>
                  </a:cubicBezTo>
                  <a:cubicBezTo>
                    <a:pt x="33" y="149"/>
                    <a:pt x="34" y="157"/>
                    <a:pt x="25" y="157"/>
                  </a:cubicBezTo>
                  <a:cubicBezTo>
                    <a:pt x="17" y="157"/>
                    <a:pt x="17" y="149"/>
                    <a:pt x="17" y="143"/>
                  </a:cubicBezTo>
                  <a:cubicBezTo>
                    <a:pt x="17" y="106"/>
                    <a:pt x="17" y="69"/>
                    <a:pt x="17" y="33"/>
                  </a:cubicBezTo>
                  <a:cubicBezTo>
                    <a:pt x="17" y="32"/>
                    <a:pt x="17" y="32"/>
                    <a:pt x="16"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5"/>
            <p:cNvSpPr/>
            <p:nvPr/>
          </p:nvSpPr>
          <p:spPr>
            <a:xfrm>
              <a:off x="-2019305" y="4189429"/>
              <a:ext cx="188914" cy="192088"/>
            </a:xfrm>
            <a:custGeom>
              <a:avLst/>
              <a:gdLst/>
              <a:ahLst/>
              <a:cxnLst/>
              <a:rect l="l" t="t" r="r" b="b"/>
              <a:pathLst>
                <a:path w="50" h="51" extrusionOk="0">
                  <a:moveTo>
                    <a:pt x="25" y="0"/>
                  </a:moveTo>
                  <a:cubicBezTo>
                    <a:pt x="39" y="1"/>
                    <a:pt x="50" y="11"/>
                    <a:pt x="50" y="25"/>
                  </a:cubicBezTo>
                  <a:cubicBezTo>
                    <a:pt x="50" y="40"/>
                    <a:pt x="38" y="51"/>
                    <a:pt x="24" y="50"/>
                  </a:cubicBezTo>
                  <a:cubicBezTo>
                    <a:pt x="10" y="50"/>
                    <a:pt x="0" y="39"/>
                    <a:pt x="0" y="25"/>
                  </a:cubicBezTo>
                  <a:cubicBezTo>
                    <a:pt x="0" y="11"/>
                    <a:pt x="11" y="0"/>
                    <a:pt x="25"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5"/>
            <p:cNvSpPr/>
            <p:nvPr/>
          </p:nvSpPr>
          <p:spPr>
            <a:xfrm>
              <a:off x="-2693994" y="4381523"/>
              <a:ext cx="123825" cy="128588"/>
            </a:xfrm>
            <a:custGeom>
              <a:avLst/>
              <a:gdLst/>
              <a:ahLst/>
              <a:cxnLst/>
              <a:rect l="l" t="t" r="r" b="b"/>
              <a:pathLst>
                <a:path w="33" h="34" extrusionOk="0">
                  <a:moveTo>
                    <a:pt x="17" y="33"/>
                  </a:moveTo>
                  <a:cubicBezTo>
                    <a:pt x="8" y="34"/>
                    <a:pt x="1" y="26"/>
                    <a:pt x="0" y="17"/>
                  </a:cubicBezTo>
                  <a:cubicBezTo>
                    <a:pt x="0" y="8"/>
                    <a:pt x="7" y="0"/>
                    <a:pt x="16" y="0"/>
                  </a:cubicBezTo>
                  <a:cubicBezTo>
                    <a:pt x="25" y="0"/>
                    <a:pt x="32" y="7"/>
                    <a:pt x="33" y="16"/>
                  </a:cubicBezTo>
                  <a:cubicBezTo>
                    <a:pt x="33" y="26"/>
                    <a:pt x="26" y="33"/>
                    <a:pt x="17"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5"/>
            <p:cNvSpPr/>
            <p:nvPr/>
          </p:nvSpPr>
          <p:spPr>
            <a:xfrm>
              <a:off x="-608014" y="4381527"/>
              <a:ext cx="127001" cy="128588"/>
            </a:xfrm>
            <a:custGeom>
              <a:avLst/>
              <a:gdLst/>
              <a:ahLst/>
              <a:cxnLst/>
              <a:rect l="l" t="t" r="r" b="b"/>
              <a:pathLst>
                <a:path w="34" h="34" extrusionOk="0">
                  <a:moveTo>
                    <a:pt x="1" y="16"/>
                  </a:moveTo>
                  <a:cubicBezTo>
                    <a:pt x="1" y="7"/>
                    <a:pt x="10" y="0"/>
                    <a:pt x="18" y="0"/>
                  </a:cubicBezTo>
                  <a:cubicBezTo>
                    <a:pt x="27" y="1"/>
                    <a:pt x="34" y="9"/>
                    <a:pt x="34" y="18"/>
                  </a:cubicBezTo>
                  <a:cubicBezTo>
                    <a:pt x="34" y="26"/>
                    <a:pt x="25" y="34"/>
                    <a:pt x="17" y="33"/>
                  </a:cubicBezTo>
                  <a:cubicBezTo>
                    <a:pt x="8" y="33"/>
                    <a:pt x="0" y="24"/>
                    <a:pt x="1"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5"/>
            <p:cNvSpPr/>
            <p:nvPr/>
          </p:nvSpPr>
          <p:spPr>
            <a:xfrm>
              <a:off x="-3316296" y="4389451"/>
              <a:ext cx="123825" cy="120650"/>
            </a:xfrm>
            <a:custGeom>
              <a:avLst/>
              <a:gdLst/>
              <a:ahLst/>
              <a:cxnLst/>
              <a:rect l="l" t="t" r="r" b="b"/>
              <a:pathLst>
                <a:path w="33" h="32" extrusionOk="0">
                  <a:moveTo>
                    <a:pt x="32" y="17"/>
                  </a:moveTo>
                  <a:cubicBezTo>
                    <a:pt x="32" y="26"/>
                    <a:pt x="25" y="32"/>
                    <a:pt x="15" y="32"/>
                  </a:cubicBezTo>
                  <a:cubicBezTo>
                    <a:pt x="6" y="31"/>
                    <a:pt x="0" y="24"/>
                    <a:pt x="0" y="16"/>
                  </a:cubicBezTo>
                  <a:cubicBezTo>
                    <a:pt x="1" y="6"/>
                    <a:pt x="8" y="0"/>
                    <a:pt x="17" y="0"/>
                  </a:cubicBezTo>
                  <a:cubicBezTo>
                    <a:pt x="26" y="1"/>
                    <a:pt x="33" y="8"/>
                    <a:pt x="32"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5"/>
            <p:cNvSpPr/>
            <p:nvPr/>
          </p:nvSpPr>
          <p:spPr>
            <a:xfrm>
              <a:off x="-1227138" y="4389438"/>
              <a:ext cx="120650" cy="120650"/>
            </a:xfrm>
            <a:custGeom>
              <a:avLst/>
              <a:gdLst/>
              <a:ahLst/>
              <a:cxnLst/>
              <a:rect l="l" t="t" r="r" b="b"/>
              <a:pathLst>
                <a:path w="32" h="32" extrusionOk="0">
                  <a:moveTo>
                    <a:pt x="32" y="16"/>
                  </a:moveTo>
                  <a:cubicBezTo>
                    <a:pt x="32" y="25"/>
                    <a:pt x="26" y="32"/>
                    <a:pt x="16" y="32"/>
                  </a:cubicBezTo>
                  <a:cubicBezTo>
                    <a:pt x="7" y="32"/>
                    <a:pt x="1" y="25"/>
                    <a:pt x="0" y="17"/>
                  </a:cubicBezTo>
                  <a:cubicBezTo>
                    <a:pt x="0" y="8"/>
                    <a:pt x="7" y="0"/>
                    <a:pt x="16" y="0"/>
                  </a:cubicBezTo>
                  <a:cubicBezTo>
                    <a:pt x="25" y="0"/>
                    <a:pt x="32" y="7"/>
                    <a:pt x="32"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2" name="Google Shape;142;p5"/>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Nuestra encuesta se centró en</a:t>
            </a:r>
            <a:endParaRPr/>
          </a:p>
        </p:txBody>
      </p:sp>
      <p:sp>
        <p:nvSpPr>
          <p:cNvPr id="149" name="Google Shape;149;p6"/>
          <p:cNvSpPr txBox="1">
            <a:spLocks noGrp="1"/>
          </p:cNvSpPr>
          <p:nvPr>
            <p:ph type="body" idx="1"/>
          </p:nvPr>
        </p:nvSpPr>
        <p:spPr>
          <a:xfrm>
            <a:off x="393700" y="905775"/>
            <a:ext cx="4292700" cy="5037900"/>
          </a:xfrm>
          <a:prstGeom prst="rect">
            <a:avLst/>
          </a:prstGeom>
          <a:noFill/>
          <a:ln>
            <a:noFill/>
          </a:ln>
        </p:spPr>
        <p:txBody>
          <a:bodyPr spcFirstLastPara="1" wrap="square" lIns="0" tIns="0" rIns="91425" bIns="45700" anchor="t" anchorCtr="0">
            <a:noAutofit/>
          </a:bodyPr>
          <a:lstStyle/>
          <a:p>
            <a:pPr marL="0" lvl="0" indent="0" algn="l" rtl="0">
              <a:spcBef>
                <a:spcPts val="0"/>
              </a:spcBef>
              <a:spcAft>
                <a:spcPts val="0"/>
              </a:spcAft>
              <a:buClr>
                <a:schemeClr val="accent3"/>
              </a:buClr>
              <a:buSzPts val="1800"/>
              <a:buNone/>
            </a:pPr>
            <a:r>
              <a:rPr lang="en-US" sz="1800">
                <a:solidFill>
                  <a:schemeClr val="accent3"/>
                </a:solidFill>
              </a:rPr>
              <a:t>Empleados de todas las edades, sexos y niveles de ingresos de empresas</a:t>
            </a:r>
            <a:br>
              <a:rPr lang="en-US" sz="1800">
                <a:solidFill>
                  <a:schemeClr val="accent3"/>
                </a:solidFill>
              </a:rPr>
            </a:br>
            <a:r>
              <a:rPr lang="en-US" sz="1800">
                <a:solidFill>
                  <a:schemeClr val="accent3"/>
                </a:solidFill>
              </a:rPr>
              <a:t>empresas con y sin ánimo de lucro</a:t>
            </a:r>
            <a:endParaRPr/>
          </a:p>
          <a:p>
            <a:pPr marL="22860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1000 empleados de la población general</a:t>
            </a:r>
            <a:endParaRPr/>
          </a:p>
          <a:p>
            <a:pPr marL="22860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200 empleados con discapacidad o necesidades especiales</a:t>
            </a:r>
            <a:endParaRPr/>
          </a:p>
          <a:p>
            <a:pPr marL="228600" lvl="0" indent="-228600" algn="l" rtl="0">
              <a:spcBef>
                <a:spcPts val="600"/>
              </a:spcBef>
              <a:spcAft>
                <a:spcPts val="0"/>
              </a:spcAft>
              <a:buClr>
                <a:srgbClr val="595959"/>
              </a:buClr>
              <a:buSzPts val="1800"/>
              <a:buFont typeface="Arial"/>
              <a:buChar char="•"/>
            </a:pPr>
            <a:r>
              <a:rPr lang="en-US" sz="1800">
                <a:solidFill>
                  <a:srgbClr val="595959"/>
                </a:solidFill>
                <a:latin typeface="Arial"/>
                <a:ea typeface="Arial"/>
                <a:cs typeface="Arial"/>
                <a:sym typeface="Arial"/>
              </a:rPr>
              <a:t>600 empleados cuidadores, definidos como:</a:t>
            </a:r>
            <a:endParaRPr/>
          </a:p>
          <a:p>
            <a:pPr marL="457200" lvl="0" indent="-215900" algn="l" rtl="0">
              <a:spcBef>
                <a:spcPts val="600"/>
              </a:spcBef>
              <a:spcAft>
                <a:spcPts val="0"/>
              </a:spcAft>
              <a:buClr>
                <a:srgbClr val="595959"/>
              </a:buClr>
              <a:buSzPts val="1600"/>
              <a:buFont typeface="Arial"/>
              <a:buChar char="–"/>
            </a:pPr>
            <a:r>
              <a:rPr lang="en-US" sz="1600">
                <a:solidFill>
                  <a:srgbClr val="595959"/>
                </a:solidFill>
                <a:latin typeface="Arial"/>
                <a:ea typeface="Arial"/>
                <a:cs typeface="Arial"/>
                <a:sym typeface="Arial"/>
              </a:rPr>
              <a:t>Padres de niños con discapacidad o necesidades especiales</a:t>
            </a:r>
            <a:endParaRPr sz="2600"/>
          </a:p>
          <a:p>
            <a:pPr marL="457200" lvl="0" indent="-215900" algn="l" rtl="0">
              <a:spcBef>
                <a:spcPts val="600"/>
              </a:spcBef>
              <a:spcAft>
                <a:spcPts val="0"/>
              </a:spcAft>
              <a:buClr>
                <a:srgbClr val="595959"/>
              </a:buClr>
              <a:buSzPts val="1600"/>
              <a:buFont typeface="Arial"/>
              <a:buChar char="–"/>
            </a:pPr>
            <a:r>
              <a:rPr lang="en-US" sz="1600">
                <a:solidFill>
                  <a:srgbClr val="595959"/>
                </a:solidFill>
                <a:latin typeface="Arial"/>
                <a:ea typeface="Arial"/>
                <a:cs typeface="Arial"/>
                <a:sym typeface="Arial"/>
              </a:rPr>
              <a:t>Cuidadores de cónyuges con discapacidad o necesidades especiales</a:t>
            </a:r>
            <a:endParaRPr sz="2600"/>
          </a:p>
          <a:p>
            <a:pPr marL="457200" lvl="0" indent="-215900" algn="l" rtl="0">
              <a:spcBef>
                <a:spcPts val="600"/>
              </a:spcBef>
              <a:spcAft>
                <a:spcPts val="0"/>
              </a:spcAft>
              <a:buClr>
                <a:srgbClr val="595959"/>
              </a:buClr>
              <a:buSzPts val="1600"/>
              <a:buFont typeface="Arial"/>
              <a:buChar char="–"/>
            </a:pPr>
            <a:r>
              <a:rPr lang="en-US" sz="1600">
                <a:solidFill>
                  <a:srgbClr val="595959"/>
                </a:solidFill>
                <a:latin typeface="Arial"/>
                <a:ea typeface="Arial"/>
                <a:cs typeface="Arial"/>
                <a:sym typeface="Arial"/>
              </a:rPr>
              <a:t>Cuidadores de padres o padrastros con discapacidad o necesidades especiales</a:t>
            </a:r>
            <a:endParaRPr sz="2600"/>
          </a:p>
          <a:p>
            <a:pPr marL="457200" lvl="0" indent="-215900" algn="l" rtl="0">
              <a:spcBef>
                <a:spcPts val="600"/>
              </a:spcBef>
              <a:spcAft>
                <a:spcPts val="0"/>
              </a:spcAft>
              <a:buClr>
                <a:srgbClr val="595959"/>
              </a:buClr>
              <a:buSzPts val="1600"/>
              <a:buFont typeface="Arial"/>
              <a:buChar char="–"/>
            </a:pPr>
            <a:r>
              <a:rPr lang="en-US" sz="1600">
                <a:solidFill>
                  <a:srgbClr val="595959"/>
                </a:solidFill>
                <a:latin typeface="Arial"/>
                <a:ea typeface="Arial"/>
                <a:cs typeface="Arial"/>
                <a:sym typeface="Arial"/>
              </a:rPr>
              <a:t>Cuidadores de cónyuges o hijos con enfermedad mental o depresión</a:t>
            </a:r>
            <a:endParaRPr sz="2600"/>
          </a:p>
        </p:txBody>
      </p:sp>
      <p:pic>
        <p:nvPicPr>
          <p:cNvPr id="150" name="Google Shape;150;p6"/>
          <p:cNvPicPr preferRelativeResize="0"/>
          <p:nvPr/>
        </p:nvPicPr>
        <p:blipFill rotWithShape="1">
          <a:blip r:embed="rId3">
            <a:alphaModFix/>
          </a:blip>
          <a:srcRect/>
          <a:stretch/>
        </p:blipFill>
        <p:spPr>
          <a:xfrm>
            <a:off x="4781550" y="1244599"/>
            <a:ext cx="4362450" cy="4534259"/>
          </a:xfrm>
          <a:prstGeom prst="rect">
            <a:avLst/>
          </a:prstGeom>
          <a:noFill/>
          <a:ln>
            <a:noFill/>
          </a:ln>
        </p:spPr>
      </p:pic>
      <p:sp>
        <p:nvSpPr>
          <p:cNvPr id="151" name="Google Shape;151;p6"/>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p:nvPr/>
        </p:nvSpPr>
        <p:spPr>
          <a:xfrm>
            <a:off x="-9885" y="1235304"/>
            <a:ext cx="2864804" cy="1927725"/>
          </a:xfrm>
          <a:prstGeom prst="round2DiagRect">
            <a:avLst>
              <a:gd name="adj1" fmla="val 0"/>
              <a:gd name="adj2" fmla="val 0"/>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8" name="Google Shape;158;p7"/>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Efectos físicos de los cuidados</a:t>
            </a:r>
            <a:endParaRPr/>
          </a:p>
        </p:txBody>
      </p:sp>
      <p:sp>
        <p:nvSpPr>
          <p:cNvPr id="159" name="Google Shape;159;p7"/>
          <p:cNvSpPr/>
          <p:nvPr/>
        </p:nvSpPr>
        <p:spPr>
          <a:xfrm>
            <a:off x="390525" y="1399014"/>
            <a:ext cx="2221107"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Arial"/>
              <a:buNone/>
            </a:pPr>
            <a:r>
              <a:rPr lang="en-US" sz="4400" b="1" i="0" u="none" strike="noStrike" cap="none">
                <a:solidFill>
                  <a:srgbClr val="FFFFFF"/>
                </a:solidFill>
                <a:latin typeface="Arial"/>
                <a:ea typeface="Arial"/>
                <a:cs typeface="Arial"/>
                <a:sym typeface="Arial"/>
              </a:rPr>
              <a:t>83%</a:t>
            </a:r>
            <a:endParaRPr/>
          </a:p>
          <a:p>
            <a:pPr marL="0" marR="0" lvl="0" indent="0" algn="l" rtl="0">
              <a:lnSpc>
                <a:spcPct val="100000"/>
              </a:lnSpc>
              <a:spcBef>
                <a:spcPts val="0"/>
              </a:spcBef>
              <a:spcAft>
                <a:spcPts val="0"/>
              </a:spcAft>
              <a:buClr>
                <a:srgbClr val="FFFFFF"/>
              </a:buClr>
              <a:buSzPts val="1800"/>
              <a:buFont typeface="Arial"/>
              <a:buNone/>
            </a:pPr>
            <a:r>
              <a:rPr lang="en-US" b="0" i="0" u="none" strike="noStrike" cap="none">
                <a:solidFill>
                  <a:srgbClr val="FFFFFF"/>
                </a:solidFill>
                <a:latin typeface="Arial"/>
                <a:ea typeface="Arial"/>
                <a:cs typeface="Arial"/>
                <a:sym typeface="Arial"/>
              </a:rPr>
              <a:t>Utilizar la propia baja por enfermedad/permiso/vacaciones para prestar cuidados</a:t>
            </a:r>
            <a:endParaRPr/>
          </a:p>
        </p:txBody>
      </p:sp>
      <p:sp>
        <p:nvSpPr>
          <p:cNvPr id="160" name="Google Shape;160;p7"/>
          <p:cNvSpPr/>
          <p:nvPr/>
        </p:nvSpPr>
        <p:spPr>
          <a:xfrm>
            <a:off x="-9885" y="3163030"/>
            <a:ext cx="2864804" cy="1952291"/>
          </a:xfrm>
          <a:prstGeom prst="round2DiagRect">
            <a:avLst>
              <a:gd name="adj1" fmla="val 0"/>
              <a:gd name="adj2" fmla="val 0"/>
            </a:avLst>
          </a:prstGeom>
          <a:solidFill>
            <a:srgbClr val="FFE5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 name="Google Shape;161;p7"/>
          <p:cNvSpPr/>
          <p:nvPr/>
        </p:nvSpPr>
        <p:spPr>
          <a:xfrm>
            <a:off x="390525" y="3662122"/>
            <a:ext cx="2217932" cy="1508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4400"/>
              <a:buFont typeface="Arial"/>
              <a:buNone/>
            </a:pPr>
            <a:r>
              <a:rPr lang="en-US" sz="4400" b="1" i="0" u="none" strike="noStrike" cap="none" dirty="0">
                <a:solidFill>
                  <a:srgbClr val="595959"/>
                </a:solidFill>
                <a:latin typeface="Arial"/>
                <a:ea typeface="Arial"/>
                <a:cs typeface="Arial"/>
                <a:sym typeface="Arial"/>
              </a:rPr>
              <a:t>81%</a:t>
            </a:r>
            <a:endParaRPr dirty="0"/>
          </a:p>
          <a:p>
            <a:pPr marL="0" marR="0" lvl="0" indent="0" algn="l" rtl="0">
              <a:lnSpc>
                <a:spcPct val="100000"/>
              </a:lnSpc>
              <a:spcBef>
                <a:spcPts val="0"/>
              </a:spcBef>
              <a:spcAft>
                <a:spcPts val="0"/>
              </a:spcAft>
              <a:buClr>
                <a:srgbClr val="595959"/>
              </a:buClr>
              <a:buSzPts val="1800"/>
              <a:buFont typeface="Arial"/>
              <a:buNone/>
            </a:pPr>
            <a:r>
              <a:rPr lang="en-US" sz="1600" b="0" i="0" u="none" strike="noStrike" cap="none" dirty="0" err="1">
                <a:solidFill>
                  <a:srgbClr val="595959"/>
                </a:solidFill>
                <a:sym typeface="Arial"/>
              </a:rPr>
              <a:t>Experimentar</a:t>
            </a:r>
            <a:r>
              <a:rPr lang="en-US" sz="1600" b="0" i="0" u="none" strike="noStrike" cap="none" dirty="0">
                <a:solidFill>
                  <a:srgbClr val="595959"/>
                </a:solidFill>
                <a:sym typeface="Arial"/>
              </a:rPr>
              <a:t> </a:t>
            </a:r>
            <a:r>
              <a:rPr lang="en-US" sz="1600" b="0" i="0" u="none" strike="noStrike" cap="none" dirty="0" err="1">
                <a:solidFill>
                  <a:srgbClr val="595959"/>
                </a:solidFill>
                <a:sym typeface="Arial"/>
              </a:rPr>
              <a:t>estrés</a:t>
            </a:r>
            <a:r>
              <a:rPr lang="en-US" sz="1600" b="0" i="0" u="none" strike="noStrike" cap="none" dirty="0">
                <a:solidFill>
                  <a:srgbClr val="595959"/>
                </a:solidFill>
                <a:sym typeface="Arial"/>
              </a:rPr>
              <a:t>/</a:t>
            </a:r>
            <a:r>
              <a:rPr lang="en-US" sz="1600" b="0" i="0" u="none" strike="noStrike" cap="none" dirty="0" err="1">
                <a:solidFill>
                  <a:srgbClr val="595959"/>
                </a:solidFill>
                <a:sym typeface="Arial"/>
              </a:rPr>
              <a:t>ansiedad</a:t>
            </a:r>
            <a:r>
              <a:rPr lang="en-US" sz="1600" b="0" i="0" u="none" strike="noStrike" cap="none" dirty="0">
                <a:solidFill>
                  <a:srgbClr val="595959"/>
                </a:solidFill>
                <a:sym typeface="Arial"/>
              </a:rPr>
              <a:t> </a:t>
            </a:r>
            <a:r>
              <a:rPr lang="en-US" sz="1600" b="0" i="0" u="none" strike="noStrike" cap="none" dirty="0" err="1">
                <a:solidFill>
                  <a:srgbClr val="595959"/>
                </a:solidFill>
                <a:sym typeface="Arial"/>
              </a:rPr>
              <a:t>añadidos</a:t>
            </a:r>
            <a:endParaRPr sz="1600" dirty="0"/>
          </a:p>
        </p:txBody>
      </p:sp>
      <p:sp>
        <p:nvSpPr>
          <p:cNvPr id="162" name="Google Shape;162;p7"/>
          <p:cNvSpPr/>
          <p:nvPr/>
        </p:nvSpPr>
        <p:spPr>
          <a:xfrm>
            <a:off x="6264999" y="1235305"/>
            <a:ext cx="2887641" cy="2299540"/>
          </a:xfrm>
          <a:prstGeom prst="round2DiagRect">
            <a:avLst>
              <a:gd name="adj1" fmla="val 0"/>
              <a:gd name="adj2" fmla="val 0"/>
            </a:avLst>
          </a:prstGeom>
          <a:solidFill>
            <a:srgbClr val="FFE5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3" name="Google Shape;163;p7"/>
          <p:cNvSpPr/>
          <p:nvPr/>
        </p:nvSpPr>
        <p:spPr>
          <a:xfrm>
            <a:off x="6264999" y="3163030"/>
            <a:ext cx="2887642" cy="1927726"/>
          </a:xfrm>
          <a:prstGeom prst="round2DiagRect">
            <a:avLst>
              <a:gd name="adj1" fmla="val 0"/>
              <a:gd name="adj2" fmla="val 0"/>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4" name="Google Shape;164;p7"/>
          <p:cNvSpPr/>
          <p:nvPr/>
        </p:nvSpPr>
        <p:spPr>
          <a:xfrm rot="10800000">
            <a:off x="7516830" y="3158788"/>
            <a:ext cx="383980" cy="331017"/>
          </a:xfrm>
          <a:prstGeom prst="triangle">
            <a:avLst>
              <a:gd name="adj" fmla="val 50000"/>
            </a:avLst>
          </a:prstGeom>
          <a:solidFill>
            <a:srgbClr val="FFE5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5" name="Google Shape;165;p7"/>
          <p:cNvSpPr/>
          <p:nvPr/>
        </p:nvSpPr>
        <p:spPr>
          <a:xfrm>
            <a:off x="6599976" y="1399014"/>
            <a:ext cx="212968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4400"/>
              <a:buFont typeface="Arial"/>
              <a:buNone/>
            </a:pPr>
            <a:r>
              <a:rPr lang="en-US" sz="4400" b="1" i="0" u="none" strike="noStrike" cap="none">
                <a:solidFill>
                  <a:srgbClr val="595959"/>
                </a:solidFill>
                <a:latin typeface="Arial"/>
                <a:ea typeface="Arial"/>
                <a:cs typeface="Arial"/>
                <a:sym typeface="Arial"/>
              </a:rPr>
              <a:t>70%</a:t>
            </a:r>
            <a:endParaRPr/>
          </a:p>
          <a:p>
            <a:pPr marL="0" marR="0" lvl="0" indent="0" algn="l" rtl="0">
              <a:lnSpc>
                <a:spcPct val="100000"/>
              </a:lnSpc>
              <a:spcBef>
                <a:spcPts val="0"/>
              </a:spcBef>
              <a:spcAft>
                <a:spcPts val="0"/>
              </a:spcAft>
              <a:buClr>
                <a:srgbClr val="595959"/>
              </a:buClr>
              <a:buSzPts val="1800"/>
              <a:buFont typeface="Arial"/>
              <a:buNone/>
            </a:pPr>
            <a:r>
              <a:rPr lang="en-US" sz="1800" b="0" i="0" u="none" strike="noStrike" cap="none">
                <a:solidFill>
                  <a:srgbClr val="595959"/>
                </a:solidFill>
                <a:latin typeface="Arial"/>
                <a:ea typeface="Arial"/>
                <a:cs typeface="Arial"/>
                <a:sym typeface="Arial"/>
              </a:rPr>
              <a:t>Tiene poco tiempo para hacer cosas por sí mismo</a:t>
            </a:r>
            <a:endParaRPr/>
          </a:p>
        </p:txBody>
      </p:sp>
      <p:sp>
        <p:nvSpPr>
          <p:cNvPr id="166" name="Google Shape;166;p7"/>
          <p:cNvSpPr/>
          <p:nvPr/>
        </p:nvSpPr>
        <p:spPr>
          <a:xfrm>
            <a:off x="6599976" y="3662122"/>
            <a:ext cx="212968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Arial"/>
              <a:buNone/>
            </a:pPr>
            <a:r>
              <a:rPr lang="en-US" sz="4400" b="1" i="0" u="none" strike="noStrike" cap="none">
                <a:solidFill>
                  <a:srgbClr val="FFFFFF"/>
                </a:solidFill>
                <a:latin typeface="Arial"/>
                <a:ea typeface="Arial"/>
                <a:cs typeface="Arial"/>
                <a:sym typeface="Arial"/>
              </a:rPr>
              <a:t>72%</a:t>
            </a:r>
            <a:endParaRPr/>
          </a:p>
          <a:p>
            <a:pPr marL="0" marR="0" lvl="0" indent="0" algn="l"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Tiene problemas para dormir</a:t>
            </a:r>
            <a:endParaRPr/>
          </a:p>
        </p:txBody>
      </p:sp>
      <p:sp>
        <p:nvSpPr>
          <p:cNvPr id="167" name="Google Shape;167;p7"/>
          <p:cNvSpPr/>
          <p:nvPr/>
        </p:nvSpPr>
        <p:spPr>
          <a:xfrm rot="10800000">
            <a:off x="1230527" y="3157554"/>
            <a:ext cx="383980" cy="331017"/>
          </a:xfrm>
          <a:prstGeom prst="triangle">
            <a:avLst>
              <a:gd name="adj" fmla="val 50000"/>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8" name="Google Shape;168;p7"/>
          <p:cNvPicPr preferRelativeResize="0"/>
          <p:nvPr/>
        </p:nvPicPr>
        <p:blipFill rotWithShape="1">
          <a:blip r:embed="rId3">
            <a:alphaModFix/>
          </a:blip>
          <a:srcRect l="2969" r="19655"/>
          <a:stretch/>
        </p:blipFill>
        <p:spPr>
          <a:xfrm>
            <a:off x="2990721" y="1235304"/>
            <a:ext cx="3138476" cy="3855451"/>
          </a:xfrm>
          <a:prstGeom prst="rect">
            <a:avLst/>
          </a:prstGeom>
          <a:noFill/>
          <a:ln>
            <a:noFill/>
          </a:ln>
        </p:spPr>
      </p:pic>
      <p:sp>
        <p:nvSpPr>
          <p:cNvPr id="169" name="Google Shape;169;p7"/>
          <p:cNvSpPr/>
          <p:nvPr/>
        </p:nvSpPr>
        <p:spPr>
          <a:xfrm>
            <a:off x="393700" y="5786423"/>
            <a:ext cx="6437376" cy="415498"/>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rgbClr val="595959"/>
              </a:buClr>
              <a:buSzPts val="900"/>
              <a:buFont typeface="Arial"/>
              <a:buNone/>
            </a:pPr>
            <a:r>
              <a:rPr lang="en-US" sz="900" b="0" i="0" u="none" strike="noStrike" cap="none">
                <a:solidFill>
                  <a:srgbClr val="595959"/>
                </a:solidFill>
                <a:latin typeface="Arial"/>
                <a:ea typeface="Arial"/>
                <a:cs typeface="Arial"/>
                <a:sym typeface="Arial"/>
              </a:rPr>
              <a:t>Hallazgos a lo largo de una encuesta en línea de 510 encuestados de HR Decision Makers y una encuesta en línea de 1,815 encuestados de empleados, ambas realizadas por Voya Cares en asociación con Lieberman Research Worldwide (LRW) durante el período del 2 de diciembre de 2018 al 14 de enero de 2019, a menos que se indique lo contrario.</a:t>
            </a:r>
            <a:endParaRPr/>
          </a:p>
        </p:txBody>
      </p:sp>
      <p:sp>
        <p:nvSpPr>
          <p:cNvPr id="170" name="Google Shape;170;p7"/>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Efectos económicos de los cuidados</a:t>
            </a:r>
            <a:endParaRPr/>
          </a:p>
        </p:txBody>
      </p:sp>
      <p:sp>
        <p:nvSpPr>
          <p:cNvPr id="177" name="Google Shape;177;p8"/>
          <p:cNvSpPr/>
          <p:nvPr/>
        </p:nvSpPr>
        <p:spPr>
          <a:xfrm>
            <a:off x="394434" y="5786423"/>
            <a:ext cx="8332382" cy="553998"/>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rgbClr val="595959"/>
              </a:buClr>
              <a:buSzPts val="900"/>
              <a:buFont typeface="Arial"/>
              <a:buNone/>
            </a:pPr>
            <a:r>
              <a:rPr lang="en-US" sz="900" b="0" i="0" u="none" strike="noStrike" cap="none" dirty="0">
                <a:solidFill>
                  <a:srgbClr val="595959"/>
                </a:solidFill>
                <a:latin typeface="Arial"/>
                <a:ea typeface="Arial"/>
                <a:cs typeface="Arial"/>
                <a:sym typeface="Arial"/>
              </a:rPr>
              <a:t>Los </a:t>
            </a:r>
            <a:r>
              <a:rPr lang="en-US" sz="900" b="0" i="0" u="none" strike="noStrike" cap="none" dirty="0" err="1">
                <a:solidFill>
                  <a:srgbClr val="595959"/>
                </a:solidFill>
                <a:latin typeface="Arial"/>
                <a:ea typeface="Arial"/>
                <a:cs typeface="Arial"/>
                <a:sym typeface="Arial"/>
              </a:rPr>
              <a:t>resultados</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proceden</a:t>
            </a:r>
            <a:r>
              <a:rPr lang="en-US" sz="900" b="0" i="0" u="none" strike="noStrike" cap="none" dirty="0">
                <a:solidFill>
                  <a:srgbClr val="595959"/>
                </a:solidFill>
                <a:latin typeface="Arial"/>
                <a:ea typeface="Arial"/>
                <a:cs typeface="Arial"/>
                <a:sym typeface="Arial"/>
              </a:rPr>
              <a:t> de </a:t>
            </a:r>
            <a:r>
              <a:rPr lang="en-US" sz="900" b="0" i="0" u="none" strike="noStrike" cap="none" dirty="0" err="1">
                <a:solidFill>
                  <a:srgbClr val="595959"/>
                </a:solidFill>
                <a:latin typeface="Arial"/>
                <a:ea typeface="Arial"/>
                <a:cs typeface="Arial"/>
                <a:sym typeface="Arial"/>
              </a:rPr>
              <a:t>una</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encuesta</a:t>
            </a:r>
            <a:r>
              <a:rPr lang="en-US" sz="900" b="0" i="0" u="none" strike="noStrike" cap="none" dirty="0">
                <a:solidFill>
                  <a:srgbClr val="595959"/>
                </a:solidFill>
                <a:latin typeface="Arial"/>
                <a:ea typeface="Arial"/>
                <a:cs typeface="Arial"/>
                <a:sym typeface="Arial"/>
              </a:rPr>
              <a:t> online </a:t>
            </a:r>
            <a:r>
              <a:rPr lang="en-US" sz="900" b="0" i="0" u="none" strike="noStrike" cap="none" dirty="0" err="1">
                <a:solidFill>
                  <a:srgbClr val="595959"/>
                </a:solidFill>
                <a:latin typeface="Arial"/>
                <a:ea typeface="Arial"/>
                <a:cs typeface="Arial"/>
                <a:sym typeface="Arial"/>
              </a:rPr>
              <a:t>realizada</a:t>
            </a:r>
            <a:r>
              <a:rPr lang="en-US" sz="900" b="0" i="0" u="none" strike="noStrike" cap="none" dirty="0">
                <a:solidFill>
                  <a:srgbClr val="595959"/>
                </a:solidFill>
                <a:latin typeface="Arial"/>
                <a:ea typeface="Arial"/>
                <a:cs typeface="Arial"/>
                <a:sym typeface="Arial"/>
              </a:rPr>
              <a:t> a 510 </a:t>
            </a:r>
            <a:r>
              <a:rPr lang="en-US" sz="900" b="0" i="0" u="none" strike="noStrike" cap="none" dirty="0" err="1">
                <a:solidFill>
                  <a:srgbClr val="595959"/>
                </a:solidFill>
                <a:latin typeface="Arial"/>
                <a:ea typeface="Arial"/>
                <a:cs typeface="Arial"/>
                <a:sym typeface="Arial"/>
              </a:rPr>
              <a:t>responsables</a:t>
            </a:r>
            <a:r>
              <a:rPr lang="en-US" sz="900" b="0" i="0" u="none" strike="noStrike" cap="none" dirty="0">
                <a:solidFill>
                  <a:srgbClr val="595959"/>
                </a:solidFill>
                <a:latin typeface="Arial"/>
                <a:ea typeface="Arial"/>
                <a:cs typeface="Arial"/>
                <a:sym typeface="Arial"/>
              </a:rPr>
              <a:t> de RR.HH. y a 1.815 </a:t>
            </a:r>
            <a:r>
              <a:rPr lang="en-US" sz="900" b="0" i="0" u="none" strike="noStrike" cap="none" dirty="0" err="1">
                <a:solidFill>
                  <a:srgbClr val="595959"/>
                </a:solidFill>
                <a:latin typeface="Arial"/>
                <a:ea typeface="Arial"/>
                <a:cs typeface="Arial"/>
                <a:sym typeface="Arial"/>
              </a:rPr>
              <a:t>empleados</a:t>
            </a:r>
            <a:r>
              <a:rPr lang="en-US" sz="900" b="0" i="0" u="none" strike="noStrike" cap="none" dirty="0">
                <a:solidFill>
                  <a:srgbClr val="595959"/>
                </a:solidFill>
                <a:latin typeface="Arial"/>
                <a:ea typeface="Arial"/>
                <a:cs typeface="Arial"/>
                <a:sym typeface="Arial"/>
              </a:rPr>
              <a:t>.</a:t>
            </a:r>
            <a:br>
              <a:rPr lang="en-US" sz="900" b="0" i="0" u="none" strike="noStrike" cap="none" dirty="0">
                <a:solidFill>
                  <a:srgbClr val="595959"/>
                </a:solidFill>
                <a:latin typeface="Arial"/>
                <a:ea typeface="Arial"/>
                <a:cs typeface="Arial"/>
                <a:sym typeface="Arial"/>
              </a:rPr>
            </a:br>
            <a:r>
              <a:rPr lang="en-US" sz="900" b="0" i="0" u="none" strike="noStrike" cap="none" dirty="0" err="1">
                <a:solidFill>
                  <a:srgbClr val="595959"/>
                </a:solidFill>
                <a:latin typeface="Arial"/>
                <a:ea typeface="Arial"/>
                <a:cs typeface="Arial"/>
                <a:sym typeface="Arial"/>
              </a:rPr>
              <a:t>encuestados</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ambas</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realizadas</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por</a:t>
            </a:r>
            <a:r>
              <a:rPr lang="en-US" sz="900" b="0" i="0" u="none" strike="noStrike" cap="none" dirty="0">
                <a:solidFill>
                  <a:srgbClr val="595959"/>
                </a:solidFill>
                <a:latin typeface="Arial"/>
                <a:ea typeface="Arial"/>
                <a:cs typeface="Arial"/>
                <a:sym typeface="Arial"/>
              </a:rPr>
              <a:t> Voya Cares </a:t>
            </a:r>
            <a:r>
              <a:rPr lang="en-US" sz="900" b="0" i="0" u="none" strike="noStrike" cap="none" dirty="0" err="1">
                <a:solidFill>
                  <a:srgbClr val="595959"/>
                </a:solidFill>
                <a:latin typeface="Arial"/>
                <a:ea typeface="Arial"/>
                <a:cs typeface="Arial"/>
                <a:sym typeface="Arial"/>
              </a:rPr>
              <a:t>en</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colaboración</a:t>
            </a:r>
            <a:r>
              <a:rPr lang="en-US" sz="900" b="0" i="0" u="none" strike="noStrike" cap="none" dirty="0">
                <a:solidFill>
                  <a:srgbClr val="595959"/>
                </a:solidFill>
                <a:latin typeface="Arial"/>
                <a:ea typeface="Arial"/>
                <a:cs typeface="Arial"/>
                <a:sym typeface="Arial"/>
              </a:rPr>
              <a:t> con Lieberman Research Worldwide (LRW) </a:t>
            </a:r>
            <a:r>
              <a:rPr lang="en-US" sz="900" b="0" i="0" u="none" strike="noStrike" cap="none" dirty="0" err="1">
                <a:solidFill>
                  <a:srgbClr val="595959"/>
                </a:solidFill>
                <a:latin typeface="Arial"/>
                <a:ea typeface="Arial"/>
                <a:cs typeface="Arial"/>
                <a:sym typeface="Arial"/>
              </a:rPr>
              <a:t>durante</a:t>
            </a:r>
            <a:r>
              <a:rPr lang="en-US" sz="900" b="0" i="0" u="none" strike="noStrike" cap="none" dirty="0">
                <a:solidFill>
                  <a:srgbClr val="595959"/>
                </a:solidFill>
                <a:latin typeface="Arial"/>
                <a:ea typeface="Arial"/>
                <a:cs typeface="Arial"/>
                <a:sym typeface="Arial"/>
              </a:rPr>
              <a:t> el </a:t>
            </a:r>
            <a:r>
              <a:rPr lang="en-US" sz="900" b="0" i="0" u="none" strike="noStrike" cap="none" dirty="0" err="1">
                <a:solidFill>
                  <a:srgbClr val="595959"/>
                </a:solidFill>
                <a:latin typeface="Arial"/>
                <a:ea typeface="Arial"/>
                <a:cs typeface="Arial"/>
                <a:sym typeface="Arial"/>
              </a:rPr>
              <a:t>periodo</a:t>
            </a:r>
            <a:r>
              <a:rPr lang="en-US" sz="900" b="0" i="0" u="none" strike="noStrike" cap="none" dirty="0">
                <a:solidFill>
                  <a:srgbClr val="595959"/>
                </a:solidFill>
                <a:latin typeface="Arial"/>
                <a:ea typeface="Arial"/>
                <a:cs typeface="Arial"/>
                <a:sym typeface="Arial"/>
              </a:rPr>
              <a:t> del</a:t>
            </a:r>
            <a:br>
              <a:rPr lang="en-US" sz="900" b="0" i="0" u="none" strike="noStrike" cap="none" dirty="0">
                <a:solidFill>
                  <a:srgbClr val="595959"/>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2 de </a:t>
            </a:r>
            <a:r>
              <a:rPr lang="en-US" sz="900" b="0" i="0" u="none" strike="noStrike" cap="none" dirty="0" err="1">
                <a:solidFill>
                  <a:srgbClr val="595959"/>
                </a:solidFill>
                <a:latin typeface="Arial"/>
                <a:ea typeface="Arial"/>
                <a:cs typeface="Arial"/>
                <a:sym typeface="Arial"/>
              </a:rPr>
              <a:t>diciembre</a:t>
            </a:r>
            <a:r>
              <a:rPr lang="en-US" sz="900" b="0" i="0" u="none" strike="noStrike" cap="none" dirty="0">
                <a:solidFill>
                  <a:srgbClr val="595959"/>
                </a:solidFill>
                <a:latin typeface="Arial"/>
                <a:ea typeface="Arial"/>
                <a:cs typeface="Arial"/>
                <a:sym typeface="Arial"/>
              </a:rPr>
              <a:t> de 2018 - 14 de </a:t>
            </a:r>
            <a:r>
              <a:rPr lang="en-US" sz="900" b="0" i="0" u="none" strike="noStrike" cap="none" dirty="0" err="1">
                <a:solidFill>
                  <a:srgbClr val="595959"/>
                </a:solidFill>
                <a:latin typeface="Arial"/>
                <a:ea typeface="Arial"/>
                <a:cs typeface="Arial"/>
                <a:sym typeface="Arial"/>
              </a:rPr>
              <a:t>enero</a:t>
            </a:r>
            <a:r>
              <a:rPr lang="en-US" sz="900" b="0" i="0" u="none" strike="noStrike" cap="none" dirty="0">
                <a:solidFill>
                  <a:srgbClr val="595959"/>
                </a:solidFill>
                <a:latin typeface="Arial"/>
                <a:ea typeface="Arial"/>
                <a:cs typeface="Arial"/>
                <a:sym typeface="Arial"/>
              </a:rPr>
              <a:t> de 2019, a </a:t>
            </a:r>
            <a:r>
              <a:rPr lang="en-US" sz="900" b="0" i="0" u="none" strike="noStrike" cap="none" dirty="0" err="1">
                <a:solidFill>
                  <a:srgbClr val="595959"/>
                </a:solidFill>
                <a:latin typeface="Arial"/>
                <a:ea typeface="Arial"/>
                <a:cs typeface="Arial"/>
                <a:sym typeface="Arial"/>
              </a:rPr>
              <a:t>menos</a:t>
            </a:r>
            <a:r>
              <a:rPr lang="en-US" sz="900" b="0" i="0" u="none" strike="noStrike" cap="none" dirty="0">
                <a:solidFill>
                  <a:srgbClr val="595959"/>
                </a:solidFill>
                <a:latin typeface="Arial"/>
                <a:ea typeface="Arial"/>
                <a:cs typeface="Arial"/>
                <a:sym typeface="Arial"/>
              </a:rPr>
              <a:t> que se </a:t>
            </a:r>
            <a:r>
              <a:rPr lang="en-US" sz="900" b="0" i="0" u="none" strike="noStrike" cap="none" dirty="0" err="1">
                <a:solidFill>
                  <a:srgbClr val="595959"/>
                </a:solidFill>
                <a:latin typeface="Arial"/>
                <a:ea typeface="Arial"/>
                <a:cs typeface="Arial"/>
                <a:sym typeface="Arial"/>
              </a:rPr>
              <a:t>indique</a:t>
            </a:r>
            <a:r>
              <a:rPr lang="en-US" sz="900" b="0" i="0" u="none" strike="noStrike" cap="none" dirty="0">
                <a:solidFill>
                  <a:srgbClr val="595959"/>
                </a:solidFill>
                <a:latin typeface="Arial"/>
                <a:ea typeface="Arial"/>
                <a:cs typeface="Arial"/>
                <a:sym typeface="Arial"/>
              </a:rPr>
              <a:t> lo </a:t>
            </a:r>
            <a:r>
              <a:rPr lang="en-US" sz="900" b="0" i="0" u="none" strike="noStrike" cap="none" dirty="0" err="1">
                <a:solidFill>
                  <a:srgbClr val="595959"/>
                </a:solidFill>
                <a:latin typeface="Arial"/>
                <a:ea typeface="Arial"/>
                <a:cs typeface="Arial"/>
                <a:sym typeface="Arial"/>
              </a:rPr>
              <a:t>contrario</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Costes</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mensuales</a:t>
            </a:r>
            <a:r>
              <a:rPr lang="en-US" sz="900" b="0" i="0" u="none" strike="noStrike" cap="none" dirty="0">
                <a:solidFill>
                  <a:srgbClr val="595959"/>
                </a:solidFill>
                <a:latin typeface="Arial"/>
                <a:ea typeface="Arial"/>
                <a:cs typeface="Arial"/>
                <a:sym typeface="Arial"/>
              </a:rPr>
              <a:t> de </a:t>
            </a:r>
            <a:r>
              <a:rPr lang="en-US" sz="900" b="0" i="0" u="none" strike="noStrike" cap="none" dirty="0" err="1">
                <a:solidFill>
                  <a:srgbClr val="595959"/>
                </a:solidFill>
                <a:latin typeface="Arial"/>
                <a:ea typeface="Arial"/>
                <a:cs typeface="Arial"/>
                <a:sym typeface="Arial"/>
              </a:rPr>
              <a:t>Cuidados</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capturados</a:t>
            </a:r>
            <a:r>
              <a:rPr lang="en-US" sz="900" b="0" i="0" u="none" strike="noStrike" cap="none" dirty="0">
                <a:solidFill>
                  <a:srgbClr val="595959"/>
                </a:solidFill>
                <a:latin typeface="Arial"/>
                <a:ea typeface="Arial"/>
                <a:cs typeface="Arial"/>
                <a:sym typeface="Arial"/>
              </a:rPr>
              <a:t> </a:t>
            </a:r>
            <a:endParaRPr lang="en-US" sz="900" b="0" i="0" u="none" strike="noStrike" cap="none" dirty="0" smtClean="0">
              <a:solidFill>
                <a:srgbClr val="595959"/>
              </a:solidFill>
              <a:latin typeface="Arial"/>
              <a:ea typeface="Arial"/>
              <a:cs typeface="Arial"/>
              <a:sym typeface="Arial"/>
            </a:endParaRPr>
          </a:p>
          <a:p>
            <a:pPr marL="0" marR="0" lvl="1" indent="0" algn="l" rtl="0">
              <a:lnSpc>
                <a:spcPct val="100000"/>
              </a:lnSpc>
              <a:spcBef>
                <a:spcPts val="0"/>
              </a:spcBef>
              <a:spcAft>
                <a:spcPts val="0"/>
              </a:spcAft>
              <a:buClr>
                <a:srgbClr val="595959"/>
              </a:buClr>
              <a:buSzPts val="900"/>
              <a:buFont typeface="Arial"/>
              <a:buNone/>
            </a:pPr>
            <a:r>
              <a:rPr lang="en-US" sz="900" b="0" i="0" u="none" strike="noStrike" cap="none" dirty="0" err="1" smtClean="0">
                <a:solidFill>
                  <a:srgbClr val="595959"/>
                </a:solidFill>
                <a:latin typeface="Arial"/>
                <a:ea typeface="Arial"/>
                <a:cs typeface="Arial"/>
                <a:sym typeface="Arial"/>
              </a:rPr>
              <a:t>como</a:t>
            </a:r>
            <a:r>
              <a:rPr lang="en-US" sz="900" b="0" i="0" u="none" strike="noStrike" cap="none" dirty="0" smtClean="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una</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métrica</a:t>
            </a:r>
            <a:r>
              <a:rPr lang="en-US" sz="900" b="0" i="0" u="none" strike="noStrike" cap="none" dirty="0">
                <a:solidFill>
                  <a:srgbClr val="595959"/>
                </a:solidFill>
                <a:latin typeface="Arial"/>
                <a:ea typeface="Arial"/>
                <a:cs typeface="Arial"/>
                <a:sym typeface="Arial"/>
              </a:rPr>
              <a:t> </a:t>
            </a:r>
            <a:r>
              <a:rPr lang="en-US" sz="900" b="0" i="0" u="none" strike="noStrike" cap="none" dirty="0" err="1">
                <a:solidFill>
                  <a:srgbClr val="595959"/>
                </a:solidFill>
                <a:latin typeface="Arial"/>
                <a:ea typeface="Arial"/>
                <a:cs typeface="Arial"/>
                <a:sym typeface="Arial"/>
              </a:rPr>
              <a:t>autoinformada</a:t>
            </a:r>
            <a:r>
              <a:rPr lang="en-US" sz="900" b="0" i="0" u="none" strike="noStrike" cap="none" dirty="0">
                <a:solidFill>
                  <a:srgbClr val="595959"/>
                </a:solidFill>
                <a:latin typeface="Arial"/>
                <a:ea typeface="Arial"/>
                <a:cs typeface="Arial"/>
                <a:sym typeface="Arial"/>
              </a:rPr>
              <a:t>.</a:t>
            </a:r>
            <a:endParaRPr dirty="0"/>
          </a:p>
        </p:txBody>
      </p:sp>
      <p:sp>
        <p:nvSpPr>
          <p:cNvPr id="178" name="Google Shape;178;p8"/>
          <p:cNvSpPr/>
          <p:nvPr/>
        </p:nvSpPr>
        <p:spPr>
          <a:xfrm>
            <a:off x="-2" y="2472573"/>
            <a:ext cx="2163780" cy="1981866"/>
          </a:xfrm>
          <a:custGeom>
            <a:avLst/>
            <a:gdLst/>
            <a:ahLst/>
            <a:cxnLst/>
            <a:rect l="l" t="t" r="r" b="b"/>
            <a:pathLst>
              <a:path w="2035834" h="1820176" extrusionOk="0">
                <a:moveTo>
                  <a:pt x="2035834" y="910087"/>
                </a:moveTo>
                <a:lnTo>
                  <a:pt x="2035834" y="910088"/>
                </a:lnTo>
                <a:lnTo>
                  <a:pt x="2035834" y="910088"/>
                </a:lnTo>
                <a:close/>
                <a:moveTo>
                  <a:pt x="910088" y="0"/>
                </a:moveTo>
                <a:lnTo>
                  <a:pt x="1125747" y="1"/>
                </a:lnTo>
                <a:lnTo>
                  <a:pt x="1125767" y="2"/>
                </a:lnTo>
                <a:lnTo>
                  <a:pt x="1141988" y="2"/>
                </a:lnTo>
                <a:lnTo>
                  <a:pt x="1141988" y="821"/>
                </a:lnTo>
                <a:lnTo>
                  <a:pt x="1218798" y="4700"/>
                </a:lnTo>
                <a:cubicBezTo>
                  <a:pt x="1647120" y="48198"/>
                  <a:pt x="1987637" y="388715"/>
                  <a:pt x="2031135" y="817037"/>
                </a:cubicBezTo>
                <a:lnTo>
                  <a:pt x="2035834" y="910088"/>
                </a:lnTo>
                <a:lnTo>
                  <a:pt x="2031135" y="1003138"/>
                </a:lnTo>
                <a:cubicBezTo>
                  <a:pt x="1987637" y="1431461"/>
                  <a:pt x="1647120" y="1771977"/>
                  <a:pt x="1218798" y="1815476"/>
                </a:cubicBezTo>
                <a:lnTo>
                  <a:pt x="1141988" y="1819354"/>
                </a:lnTo>
                <a:lnTo>
                  <a:pt x="1141988" y="1820176"/>
                </a:lnTo>
                <a:lnTo>
                  <a:pt x="2" y="1820176"/>
                </a:lnTo>
                <a:lnTo>
                  <a:pt x="2" y="910127"/>
                </a:lnTo>
                <a:lnTo>
                  <a:pt x="0" y="910087"/>
                </a:lnTo>
                <a:lnTo>
                  <a:pt x="1" y="910087"/>
                </a:lnTo>
                <a:lnTo>
                  <a:pt x="2" y="910067"/>
                </a:lnTo>
                <a:lnTo>
                  <a:pt x="2" y="2"/>
                </a:lnTo>
                <a:lnTo>
                  <a:pt x="910049" y="2"/>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9" name="Google Shape;179;p8"/>
          <p:cNvSpPr txBox="1"/>
          <p:nvPr/>
        </p:nvSpPr>
        <p:spPr>
          <a:xfrm>
            <a:off x="393700" y="2660747"/>
            <a:ext cx="1643330" cy="16055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1700" b="0" i="0" u="none" strike="noStrike" cap="none">
                <a:solidFill>
                  <a:srgbClr val="FFFFFF"/>
                </a:solidFill>
                <a:latin typeface="Arial"/>
                <a:ea typeface="Arial"/>
                <a:cs typeface="Arial"/>
                <a:sym typeface="Arial"/>
              </a:rPr>
              <a:t>Los cuidadores calculan que gastan una media de 825 dólares al mes en cuidados</a:t>
            </a:r>
            <a:endParaRPr sz="1700"/>
          </a:p>
        </p:txBody>
      </p:sp>
      <p:cxnSp>
        <p:nvCxnSpPr>
          <p:cNvPr id="180" name="Google Shape;180;p8"/>
          <p:cNvCxnSpPr/>
          <p:nvPr/>
        </p:nvCxnSpPr>
        <p:spPr>
          <a:xfrm>
            <a:off x="2001328" y="3463506"/>
            <a:ext cx="6628322" cy="0"/>
          </a:xfrm>
          <a:prstGeom prst="straightConnector1">
            <a:avLst/>
          </a:prstGeom>
          <a:noFill/>
          <a:ln w="19050" cap="flat" cmpd="sng">
            <a:solidFill>
              <a:schemeClr val="accent3"/>
            </a:solidFill>
            <a:prstDash val="dot"/>
            <a:round/>
            <a:headEnd type="none" w="sm" len="sm"/>
            <a:tailEnd type="none" w="sm" len="sm"/>
          </a:ln>
        </p:spPr>
      </p:cxnSp>
      <p:sp>
        <p:nvSpPr>
          <p:cNvPr id="181" name="Google Shape;181;p8"/>
          <p:cNvSpPr/>
          <p:nvPr/>
        </p:nvSpPr>
        <p:spPr>
          <a:xfrm>
            <a:off x="2241851" y="1372464"/>
            <a:ext cx="1440611" cy="1965960"/>
          </a:xfrm>
          <a:prstGeom prst="rect">
            <a:avLst/>
          </a:prstGeom>
          <a:noFill/>
          <a:ln w="19050"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D75426"/>
              </a:buClr>
              <a:buSzPts val="2400"/>
              <a:buFont typeface="Arial"/>
              <a:buNone/>
            </a:pPr>
            <a:r>
              <a:rPr lang="en-US" sz="2400" b="1" i="0" u="none" strike="noStrike" cap="none">
                <a:solidFill>
                  <a:srgbClr val="D75426"/>
                </a:solidFill>
                <a:latin typeface="Arial"/>
                <a:ea typeface="Arial"/>
                <a:cs typeface="Arial"/>
                <a:sym typeface="Arial"/>
              </a:rPr>
              <a:t>69%</a:t>
            </a:r>
            <a:endParaRPr sz="1800" b="1" i="0" u="none" strike="noStrike" cap="none">
              <a:solidFill>
                <a:srgbClr val="D75426"/>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400"/>
              <a:buFont typeface="Arial"/>
              <a:buNone/>
            </a:pPr>
            <a:r>
              <a:rPr lang="en-US" sz="1400" b="0" i="0" u="none" strike="noStrike" cap="none">
                <a:solidFill>
                  <a:srgbClr val="595959"/>
                </a:solidFill>
                <a:latin typeface="Arial"/>
                <a:ea typeface="Arial"/>
                <a:cs typeface="Arial"/>
                <a:sym typeface="Arial"/>
              </a:rPr>
              <a:t>Reducir las vacaciones o los viajes</a:t>
            </a:r>
            <a:endParaRPr/>
          </a:p>
        </p:txBody>
      </p:sp>
      <p:sp>
        <p:nvSpPr>
          <p:cNvPr id="182" name="Google Shape;182;p8"/>
          <p:cNvSpPr/>
          <p:nvPr/>
        </p:nvSpPr>
        <p:spPr>
          <a:xfrm>
            <a:off x="2241851" y="3588588"/>
            <a:ext cx="1440611" cy="1961185"/>
          </a:xfrm>
          <a:prstGeom prst="rect">
            <a:avLst/>
          </a:prstGeom>
          <a:noFill/>
          <a:ln w="19050"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D75426"/>
              </a:buClr>
              <a:buSzPts val="2400"/>
              <a:buFont typeface="Arial"/>
              <a:buNone/>
            </a:pPr>
            <a:r>
              <a:rPr lang="en-US" sz="2400" b="1" i="0" u="none" strike="noStrike" cap="none">
                <a:solidFill>
                  <a:srgbClr val="D75426"/>
                </a:solidFill>
                <a:latin typeface="Arial"/>
                <a:ea typeface="Arial"/>
                <a:cs typeface="Arial"/>
                <a:sym typeface="Arial"/>
              </a:rPr>
              <a:t>69%</a:t>
            </a:r>
            <a:endParaRPr/>
          </a:p>
          <a:p>
            <a:pPr marL="0" marR="0" lvl="0" indent="0" algn="ctr" rtl="0">
              <a:lnSpc>
                <a:spcPct val="100000"/>
              </a:lnSpc>
              <a:spcBef>
                <a:spcPts val="0"/>
              </a:spcBef>
              <a:spcAft>
                <a:spcPts val="0"/>
              </a:spcAft>
              <a:buClr>
                <a:srgbClr val="595959"/>
              </a:buClr>
              <a:buSzPts val="1400"/>
              <a:buFont typeface="Arial"/>
              <a:buNone/>
            </a:pPr>
            <a:r>
              <a:rPr lang="en-US" sz="1400" b="0" i="0" u="none" strike="noStrike" cap="none">
                <a:solidFill>
                  <a:srgbClr val="595959"/>
                </a:solidFill>
                <a:latin typeface="Arial"/>
                <a:ea typeface="Arial"/>
                <a:cs typeface="Arial"/>
                <a:sym typeface="Arial"/>
              </a:rPr>
              <a:t>Reducir el gasto en actividades de ocio</a:t>
            </a:r>
            <a:endParaRPr/>
          </a:p>
        </p:txBody>
      </p:sp>
      <p:sp>
        <p:nvSpPr>
          <p:cNvPr id="183" name="Google Shape;183;p8"/>
          <p:cNvSpPr/>
          <p:nvPr/>
        </p:nvSpPr>
        <p:spPr>
          <a:xfrm>
            <a:off x="4427807" y="1372464"/>
            <a:ext cx="1440611" cy="1965960"/>
          </a:xfrm>
          <a:prstGeom prst="rect">
            <a:avLst/>
          </a:prstGeom>
          <a:noFill/>
          <a:ln w="19050"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D75426"/>
              </a:buClr>
              <a:buSzPts val="2400"/>
              <a:buFont typeface="Arial"/>
              <a:buNone/>
            </a:pPr>
            <a:r>
              <a:rPr lang="en-US" sz="2400" b="1" i="0" u="none" strike="noStrike" cap="none">
                <a:solidFill>
                  <a:srgbClr val="D75426"/>
                </a:solidFill>
                <a:latin typeface="Arial"/>
                <a:ea typeface="Arial"/>
                <a:cs typeface="Arial"/>
                <a:sym typeface="Arial"/>
              </a:rPr>
              <a:t>59%</a:t>
            </a:r>
            <a:endParaRPr sz="1800" b="1" i="0" u="none" strike="noStrike" cap="none">
              <a:solidFill>
                <a:srgbClr val="D75426"/>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400"/>
              <a:buFont typeface="Arial"/>
              <a:buNone/>
            </a:pPr>
            <a:r>
              <a:rPr lang="en-US" sz="1400" b="0" i="0" u="none" strike="noStrike" cap="none">
                <a:solidFill>
                  <a:srgbClr val="595959"/>
                </a:solidFill>
                <a:latin typeface="Arial"/>
                <a:ea typeface="Arial"/>
                <a:cs typeface="Arial"/>
                <a:sym typeface="Arial"/>
              </a:rPr>
              <a:t>Recurrir a los ahorros</a:t>
            </a:r>
            <a:endParaRPr/>
          </a:p>
        </p:txBody>
      </p:sp>
      <p:sp>
        <p:nvSpPr>
          <p:cNvPr id="184" name="Google Shape;184;p8"/>
          <p:cNvSpPr/>
          <p:nvPr/>
        </p:nvSpPr>
        <p:spPr>
          <a:xfrm>
            <a:off x="4427807" y="3588588"/>
            <a:ext cx="1440611" cy="1961185"/>
          </a:xfrm>
          <a:prstGeom prst="rect">
            <a:avLst/>
          </a:prstGeom>
          <a:noFill/>
          <a:ln w="19050"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D75426"/>
              </a:buClr>
              <a:buSzPts val="2400"/>
              <a:buFont typeface="Arial"/>
              <a:buNone/>
            </a:pPr>
            <a:r>
              <a:rPr lang="en-US" sz="2400" b="1" i="0" u="none" strike="noStrike" cap="none">
                <a:solidFill>
                  <a:srgbClr val="D75426"/>
                </a:solidFill>
                <a:latin typeface="Arial"/>
                <a:ea typeface="Arial"/>
                <a:cs typeface="Arial"/>
                <a:sym typeface="Arial"/>
              </a:rPr>
              <a:t>60%</a:t>
            </a:r>
            <a:endParaRPr/>
          </a:p>
          <a:p>
            <a:pPr marL="0" marR="0" lvl="0" indent="0" algn="ctr" rtl="0">
              <a:lnSpc>
                <a:spcPct val="100000"/>
              </a:lnSpc>
              <a:spcBef>
                <a:spcPts val="0"/>
              </a:spcBef>
              <a:spcAft>
                <a:spcPts val="0"/>
              </a:spcAft>
              <a:buClr>
                <a:srgbClr val="595959"/>
              </a:buClr>
              <a:buSzPts val="1400"/>
              <a:buFont typeface="Arial"/>
              <a:buNone/>
            </a:pPr>
            <a:r>
              <a:rPr lang="en-US" sz="1300" b="0" i="0" u="none" strike="noStrike" cap="none">
                <a:solidFill>
                  <a:srgbClr val="595959"/>
                </a:solidFill>
                <a:latin typeface="Arial"/>
                <a:ea typeface="Arial"/>
                <a:cs typeface="Arial"/>
                <a:sym typeface="Arial"/>
              </a:rPr>
              <a:t>Reducir el gasto en otras necesidades (por ejemplo, ropa, transporte, servicios domésticos).</a:t>
            </a:r>
            <a:endParaRPr sz="1300"/>
          </a:p>
        </p:txBody>
      </p:sp>
      <p:sp>
        <p:nvSpPr>
          <p:cNvPr id="185" name="Google Shape;185;p8"/>
          <p:cNvSpPr/>
          <p:nvPr/>
        </p:nvSpPr>
        <p:spPr>
          <a:xfrm>
            <a:off x="6613763" y="1372464"/>
            <a:ext cx="1440611" cy="1965960"/>
          </a:xfrm>
          <a:prstGeom prst="rect">
            <a:avLst/>
          </a:prstGeom>
          <a:noFill/>
          <a:ln w="19050"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D75426"/>
              </a:buClr>
              <a:buSzPts val="2400"/>
              <a:buFont typeface="Arial"/>
              <a:buNone/>
            </a:pPr>
            <a:r>
              <a:rPr lang="en-US" sz="2400" b="1" i="0" u="none" strike="noStrike" cap="none">
                <a:solidFill>
                  <a:srgbClr val="D75426"/>
                </a:solidFill>
                <a:latin typeface="Arial"/>
                <a:ea typeface="Arial"/>
                <a:cs typeface="Arial"/>
                <a:sym typeface="Arial"/>
              </a:rPr>
              <a:t>61%</a:t>
            </a:r>
            <a:endParaRPr sz="1800" b="1" i="0" u="none" strike="noStrike" cap="none">
              <a:solidFill>
                <a:srgbClr val="D75426"/>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400"/>
              <a:buFont typeface="Arial"/>
              <a:buNone/>
            </a:pPr>
            <a:r>
              <a:rPr lang="en-US" sz="1400" b="0" i="0" u="none" strike="noStrike" cap="none">
                <a:solidFill>
                  <a:srgbClr val="595959"/>
                </a:solidFill>
                <a:latin typeface="Arial"/>
                <a:ea typeface="Arial"/>
                <a:cs typeface="Arial"/>
                <a:sym typeface="Arial"/>
              </a:rPr>
              <a:t>Retrasar una compra importante (coche, muebles, reformas, etc.)</a:t>
            </a:r>
            <a:endParaRPr/>
          </a:p>
        </p:txBody>
      </p:sp>
      <p:sp>
        <p:nvSpPr>
          <p:cNvPr id="186" name="Google Shape;186;p8"/>
          <p:cNvSpPr/>
          <p:nvPr/>
        </p:nvSpPr>
        <p:spPr>
          <a:xfrm>
            <a:off x="6613763" y="3588588"/>
            <a:ext cx="1440611" cy="1961185"/>
          </a:xfrm>
          <a:prstGeom prst="rect">
            <a:avLst/>
          </a:prstGeom>
          <a:noFill/>
          <a:ln w="19050"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D75426"/>
              </a:buClr>
              <a:buSzPts val="2400"/>
              <a:buFont typeface="Arial"/>
              <a:buNone/>
            </a:pPr>
            <a:r>
              <a:rPr lang="en-US" sz="2400" b="1" i="0" u="none" strike="noStrike" cap="none">
                <a:solidFill>
                  <a:srgbClr val="D75426"/>
                </a:solidFill>
                <a:latin typeface="Arial"/>
                <a:ea typeface="Arial"/>
                <a:cs typeface="Arial"/>
                <a:sym typeface="Arial"/>
              </a:rPr>
              <a:t>59%</a:t>
            </a:r>
            <a:endParaRPr/>
          </a:p>
          <a:p>
            <a:pPr marL="0" marR="0" lvl="0" indent="0" algn="ctr" rtl="0">
              <a:lnSpc>
                <a:spcPct val="100000"/>
              </a:lnSpc>
              <a:spcBef>
                <a:spcPts val="0"/>
              </a:spcBef>
              <a:spcAft>
                <a:spcPts val="0"/>
              </a:spcAft>
              <a:buClr>
                <a:srgbClr val="595959"/>
              </a:buClr>
              <a:buSzPts val="1400"/>
              <a:buFont typeface="Arial"/>
              <a:buNone/>
            </a:pPr>
            <a:r>
              <a:rPr lang="en-US" sz="1400" b="0" i="0" u="none" strike="noStrike" cap="none">
                <a:solidFill>
                  <a:srgbClr val="595959"/>
                </a:solidFill>
                <a:latin typeface="Arial"/>
                <a:ea typeface="Arial"/>
                <a:cs typeface="Arial"/>
                <a:sym typeface="Arial"/>
              </a:rPr>
              <a:t>Reducir el gasto en mantenimiento básico del hogar</a:t>
            </a:r>
            <a:endParaRPr/>
          </a:p>
        </p:txBody>
      </p:sp>
      <p:grpSp>
        <p:nvGrpSpPr>
          <p:cNvPr id="187" name="Google Shape;187;p8"/>
          <p:cNvGrpSpPr/>
          <p:nvPr/>
        </p:nvGrpSpPr>
        <p:grpSpPr>
          <a:xfrm>
            <a:off x="3755366" y="3163738"/>
            <a:ext cx="599537" cy="599537"/>
            <a:chOff x="3780715" y="3163738"/>
            <a:chExt cx="599537" cy="599537"/>
          </a:xfrm>
        </p:grpSpPr>
        <p:sp>
          <p:nvSpPr>
            <p:cNvPr id="188" name="Google Shape;188;p8"/>
            <p:cNvSpPr/>
            <p:nvPr/>
          </p:nvSpPr>
          <p:spPr>
            <a:xfrm>
              <a:off x="3780715" y="3163738"/>
              <a:ext cx="599537" cy="59953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9" name="Google Shape;189;p8"/>
            <p:cNvPicPr preferRelativeResize="0"/>
            <p:nvPr/>
          </p:nvPicPr>
          <p:blipFill rotWithShape="1">
            <a:blip r:embed="rId3">
              <a:alphaModFix/>
            </a:blip>
            <a:srcRect/>
            <a:stretch/>
          </p:blipFill>
          <p:spPr>
            <a:xfrm>
              <a:off x="3934089" y="3243263"/>
              <a:ext cx="276695" cy="178594"/>
            </a:xfrm>
            <a:prstGeom prst="rect">
              <a:avLst/>
            </a:prstGeom>
            <a:noFill/>
            <a:ln>
              <a:noFill/>
            </a:ln>
          </p:spPr>
        </p:pic>
        <p:pic>
          <p:nvPicPr>
            <p:cNvPr id="190" name="Google Shape;190;p8"/>
            <p:cNvPicPr preferRelativeResize="0"/>
            <p:nvPr/>
          </p:nvPicPr>
          <p:blipFill rotWithShape="1">
            <a:blip r:embed="rId4">
              <a:alphaModFix/>
            </a:blip>
            <a:srcRect/>
            <a:stretch/>
          </p:blipFill>
          <p:spPr>
            <a:xfrm>
              <a:off x="4049368" y="3383757"/>
              <a:ext cx="277548" cy="276320"/>
            </a:xfrm>
            <a:prstGeom prst="rect">
              <a:avLst/>
            </a:prstGeom>
            <a:noFill/>
            <a:ln>
              <a:noFill/>
            </a:ln>
          </p:spPr>
        </p:pic>
        <p:pic>
          <p:nvPicPr>
            <p:cNvPr id="191" name="Google Shape;191;p8"/>
            <p:cNvPicPr preferRelativeResize="0"/>
            <p:nvPr/>
          </p:nvPicPr>
          <p:blipFill rotWithShape="1">
            <a:blip r:embed="rId5">
              <a:alphaModFix/>
            </a:blip>
            <a:srcRect/>
            <a:stretch/>
          </p:blipFill>
          <p:spPr>
            <a:xfrm>
              <a:off x="3810165" y="3426714"/>
              <a:ext cx="231354" cy="232382"/>
            </a:xfrm>
            <a:prstGeom prst="rect">
              <a:avLst/>
            </a:prstGeom>
            <a:noFill/>
            <a:ln>
              <a:noFill/>
            </a:ln>
          </p:spPr>
        </p:pic>
      </p:grpSp>
      <p:grpSp>
        <p:nvGrpSpPr>
          <p:cNvPr id="192" name="Google Shape;192;p8"/>
          <p:cNvGrpSpPr/>
          <p:nvPr/>
        </p:nvGrpSpPr>
        <p:grpSpPr>
          <a:xfrm>
            <a:off x="8127279" y="3163738"/>
            <a:ext cx="599537" cy="599537"/>
            <a:chOff x="8127279" y="3163738"/>
            <a:chExt cx="599537" cy="599537"/>
          </a:xfrm>
        </p:grpSpPr>
        <p:sp>
          <p:nvSpPr>
            <p:cNvPr id="193" name="Google Shape;193;p8"/>
            <p:cNvSpPr/>
            <p:nvPr/>
          </p:nvSpPr>
          <p:spPr>
            <a:xfrm>
              <a:off x="8127279" y="3163738"/>
              <a:ext cx="599537" cy="59953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4" name="Google Shape;194;p8"/>
            <p:cNvPicPr preferRelativeResize="0"/>
            <p:nvPr/>
          </p:nvPicPr>
          <p:blipFill rotWithShape="1">
            <a:blip r:embed="rId6">
              <a:alphaModFix/>
            </a:blip>
            <a:srcRect/>
            <a:stretch/>
          </p:blipFill>
          <p:spPr>
            <a:xfrm>
              <a:off x="8202173" y="3284584"/>
              <a:ext cx="449749" cy="357844"/>
            </a:xfrm>
            <a:prstGeom prst="rect">
              <a:avLst/>
            </a:prstGeom>
            <a:noFill/>
            <a:ln>
              <a:noFill/>
            </a:ln>
          </p:spPr>
        </p:pic>
      </p:grpSp>
      <p:grpSp>
        <p:nvGrpSpPr>
          <p:cNvPr id="195" name="Google Shape;195;p8"/>
          <p:cNvGrpSpPr/>
          <p:nvPr/>
        </p:nvGrpSpPr>
        <p:grpSpPr>
          <a:xfrm>
            <a:off x="5941322" y="3163738"/>
            <a:ext cx="599537" cy="599537"/>
            <a:chOff x="6017369" y="3163738"/>
            <a:chExt cx="599537" cy="599537"/>
          </a:xfrm>
        </p:grpSpPr>
        <p:sp>
          <p:nvSpPr>
            <p:cNvPr id="196" name="Google Shape;196;p8"/>
            <p:cNvSpPr/>
            <p:nvPr/>
          </p:nvSpPr>
          <p:spPr>
            <a:xfrm>
              <a:off x="6017369" y="3163738"/>
              <a:ext cx="599537" cy="59953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p8"/>
            <p:cNvSpPr/>
            <p:nvPr/>
          </p:nvSpPr>
          <p:spPr>
            <a:xfrm>
              <a:off x="6177068" y="3287805"/>
              <a:ext cx="280138" cy="351402"/>
            </a:xfrm>
            <a:custGeom>
              <a:avLst/>
              <a:gdLst/>
              <a:ahLst/>
              <a:cxnLst/>
              <a:rect l="l" t="t" r="r" b="b"/>
              <a:pathLst>
                <a:path w="1085850" h="1362075" extrusionOk="0">
                  <a:moveTo>
                    <a:pt x="1080611" y="685086"/>
                  </a:moveTo>
                  <a:cubicBezTo>
                    <a:pt x="1080611" y="856536"/>
                    <a:pt x="1080611" y="1027986"/>
                    <a:pt x="1080611" y="1199436"/>
                  </a:cubicBezTo>
                  <a:cubicBezTo>
                    <a:pt x="1080611" y="1312783"/>
                    <a:pt x="1031081" y="1363266"/>
                    <a:pt x="919639" y="1363266"/>
                  </a:cubicBezTo>
                  <a:cubicBezTo>
                    <a:pt x="667226" y="1363266"/>
                    <a:pt x="414814" y="1363266"/>
                    <a:pt x="163354" y="1363266"/>
                  </a:cubicBezTo>
                  <a:cubicBezTo>
                    <a:pt x="60484" y="1363266"/>
                    <a:pt x="7144" y="1310878"/>
                    <a:pt x="7144" y="1208961"/>
                  </a:cubicBezTo>
                  <a:cubicBezTo>
                    <a:pt x="7144" y="860346"/>
                    <a:pt x="7144" y="510778"/>
                    <a:pt x="7144" y="162163"/>
                  </a:cubicBezTo>
                  <a:cubicBezTo>
                    <a:pt x="7144" y="61198"/>
                    <a:pt x="58579" y="7858"/>
                    <a:pt x="158591" y="7858"/>
                  </a:cubicBezTo>
                  <a:cubicBezTo>
                    <a:pt x="415766" y="6906"/>
                    <a:pt x="672941" y="6906"/>
                    <a:pt x="929164" y="7858"/>
                  </a:cubicBezTo>
                  <a:cubicBezTo>
                    <a:pt x="1028224" y="7858"/>
                    <a:pt x="1080611" y="61198"/>
                    <a:pt x="1080611" y="162163"/>
                  </a:cubicBezTo>
                  <a:cubicBezTo>
                    <a:pt x="1080611" y="336471"/>
                    <a:pt x="1080611" y="510778"/>
                    <a:pt x="1080611" y="685086"/>
                  </a:cubicBezTo>
                  <a:close/>
                  <a:moveTo>
                    <a:pt x="543401" y="480298"/>
                  </a:moveTo>
                  <a:cubicBezTo>
                    <a:pt x="659606" y="480298"/>
                    <a:pt x="774859" y="480298"/>
                    <a:pt x="891064" y="480298"/>
                  </a:cubicBezTo>
                  <a:cubicBezTo>
                    <a:pt x="941546" y="480298"/>
                    <a:pt x="963454" y="459343"/>
                    <a:pt x="964406" y="408861"/>
                  </a:cubicBezTo>
                  <a:cubicBezTo>
                    <a:pt x="965359" y="349806"/>
                    <a:pt x="965359" y="291703"/>
                    <a:pt x="964406" y="232648"/>
                  </a:cubicBezTo>
                  <a:cubicBezTo>
                    <a:pt x="963454" y="182166"/>
                    <a:pt x="940594" y="159306"/>
                    <a:pt x="890111" y="159306"/>
                  </a:cubicBezTo>
                  <a:cubicBezTo>
                    <a:pt x="660559" y="158353"/>
                    <a:pt x="430054" y="158353"/>
                    <a:pt x="200501" y="159306"/>
                  </a:cubicBezTo>
                  <a:cubicBezTo>
                    <a:pt x="144304" y="159306"/>
                    <a:pt x="123349" y="181213"/>
                    <a:pt x="122396" y="237411"/>
                  </a:cubicBezTo>
                  <a:cubicBezTo>
                    <a:pt x="121444" y="289798"/>
                    <a:pt x="122396" y="342186"/>
                    <a:pt x="122396" y="394573"/>
                  </a:cubicBezTo>
                  <a:cubicBezTo>
                    <a:pt x="122396" y="461248"/>
                    <a:pt x="141446" y="480298"/>
                    <a:pt x="206216" y="480298"/>
                  </a:cubicBezTo>
                  <a:cubicBezTo>
                    <a:pt x="318611" y="480298"/>
                    <a:pt x="431006" y="480298"/>
                    <a:pt x="543401" y="480298"/>
                  </a:cubicBezTo>
                  <a:close/>
                  <a:moveTo>
                    <a:pt x="453866" y="667941"/>
                  </a:moveTo>
                  <a:cubicBezTo>
                    <a:pt x="451009" y="712708"/>
                    <a:pt x="491014" y="757476"/>
                    <a:pt x="537686" y="760333"/>
                  </a:cubicBezTo>
                  <a:cubicBezTo>
                    <a:pt x="586264" y="763191"/>
                    <a:pt x="631984" y="722233"/>
                    <a:pt x="632936" y="674608"/>
                  </a:cubicBezTo>
                  <a:cubicBezTo>
                    <a:pt x="634841" y="629841"/>
                    <a:pt x="596741" y="588883"/>
                    <a:pt x="551021" y="585073"/>
                  </a:cubicBezTo>
                  <a:cubicBezTo>
                    <a:pt x="501491" y="581263"/>
                    <a:pt x="456724" y="619363"/>
                    <a:pt x="453866" y="667941"/>
                  </a:cubicBezTo>
                  <a:close/>
                  <a:moveTo>
                    <a:pt x="847249" y="585073"/>
                  </a:moveTo>
                  <a:cubicBezTo>
                    <a:pt x="796766" y="584121"/>
                    <a:pt x="759619" y="620316"/>
                    <a:pt x="757714" y="669846"/>
                  </a:cubicBezTo>
                  <a:cubicBezTo>
                    <a:pt x="756761" y="720328"/>
                    <a:pt x="795814" y="761286"/>
                    <a:pt x="846296" y="761286"/>
                  </a:cubicBezTo>
                  <a:cubicBezTo>
                    <a:pt x="893921" y="760333"/>
                    <a:pt x="934879" y="719376"/>
                    <a:pt x="934879" y="673656"/>
                  </a:cubicBezTo>
                  <a:cubicBezTo>
                    <a:pt x="933926" y="624126"/>
                    <a:pt x="895826" y="585073"/>
                    <a:pt x="847249" y="585073"/>
                  </a:cubicBezTo>
                  <a:close/>
                  <a:moveTo>
                    <a:pt x="541496" y="1270873"/>
                  </a:moveTo>
                  <a:cubicBezTo>
                    <a:pt x="590074" y="1271826"/>
                    <a:pt x="631031" y="1233726"/>
                    <a:pt x="632936" y="1187053"/>
                  </a:cubicBezTo>
                  <a:cubicBezTo>
                    <a:pt x="634841" y="1139428"/>
                    <a:pt x="591979" y="1096566"/>
                    <a:pt x="542449" y="1096566"/>
                  </a:cubicBezTo>
                  <a:cubicBezTo>
                    <a:pt x="494824" y="1096566"/>
                    <a:pt x="453866" y="1137523"/>
                    <a:pt x="452914" y="1183243"/>
                  </a:cubicBezTo>
                  <a:cubicBezTo>
                    <a:pt x="452914" y="1230868"/>
                    <a:pt x="493871" y="1270873"/>
                    <a:pt x="541496" y="1270873"/>
                  </a:cubicBezTo>
                  <a:close/>
                  <a:moveTo>
                    <a:pt x="632936" y="927973"/>
                  </a:moveTo>
                  <a:cubicBezTo>
                    <a:pt x="632936" y="881301"/>
                    <a:pt x="591026" y="841296"/>
                    <a:pt x="543401" y="841296"/>
                  </a:cubicBezTo>
                  <a:cubicBezTo>
                    <a:pt x="493871" y="841296"/>
                    <a:pt x="451009" y="884158"/>
                    <a:pt x="452914" y="931783"/>
                  </a:cubicBezTo>
                  <a:cubicBezTo>
                    <a:pt x="454819" y="978456"/>
                    <a:pt x="496729" y="1017508"/>
                    <a:pt x="544354" y="1016556"/>
                  </a:cubicBezTo>
                  <a:cubicBezTo>
                    <a:pt x="591979" y="1015603"/>
                    <a:pt x="633889" y="973693"/>
                    <a:pt x="632936" y="927973"/>
                  </a:cubicBezTo>
                  <a:close/>
                  <a:moveTo>
                    <a:pt x="240506" y="585073"/>
                  </a:moveTo>
                  <a:cubicBezTo>
                    <a:pt x="190976" y="585073"/>
                    <a:pt x="151924" y="623173"/>
                    <a:pt x="151924" y="671751"/>
                  </a:cubicBezTo>
                  <a:cubicBezTo>
                    <a:pt x="151924" y="718423"/>
                    <a:pt x="191929" y="760333"/>
                    <a:pt x="238601" y="761286"/>
                  </a:cubicBezTo>
                  <a:cubicBezTo>
                    <a:pt x="289084" y="762238"/>
                    <a:pt x="329089" y="722233"/>
                    <a:pt x="329089" y="670798"/>
                  </a:cubicBezTo>
                  <a:cubicBezTo>
                    <a:pt x="328136" y="622221"/>
                    <a:pt x="290036" y="585073"/>
                    <a:pt x="240506" y="585073"/>
                  </a:cubicBezTo>
                  <a:close/>
                  <a:moveTo>
                    <a:pt x="329089" y="927021"/>
                  </a:moveTo>
                  <a:cubicBezTo>
                    <a:pt x="329089" y="878443"/>
                    <a:pt x="290036" y="840343"/>
                    <a:pt x="240506" y="840343"/>
                  </a:cubicBezTo>
                  <a:cubicBezTo>
                    <a:pt x="191929" y="840343"/>
                    <a:pt x="151924" y="879396"/>
                    <a:pt x="151924" y="927021"/>
                  </a:cubicBezTo>
                  <a:cubicBezTo>
                    <a:pt x="150971" y="976551"/>
                    <a:pt x="192881" y="1016556"/>
                    <a:pt x="243364" y="1015603"/>
                  </a:cubicBezTo>
                  <a:cubicBezTo>
                    <a:pt x="291941" y="1014651"/>
                    <a:pt x="329089" y="976551"/>
                    <a:pt x="329089" y="927021"/>
                  </a:cubicBezTo>
                  <a:close/>
                  <a:moveTo>
                    <a:pt x="839629" y="1015603"/>
                  </a:moveTo>
                  <a:cubicBezTo>
                    <a:pt x="891064" y="1018461"/>
                    <a:pt x="932974" y="980361"/>
                    <a:pt x="933926" y="930831"/>
                  </a:cubicBezTo>
                  <a:cubicBezTo>
                    <a:pt x="934879" y="882253"/>
                    <a:pt x="896779" y="842248"/>
                    <a:pt x="848201" y="841296"/>
                  </a:cubicBezTo>
                  <a:cubicBezTo>
                    <a:pt x="798671" y="839391"/>
                    <a:pt x="758666" y="875586"/>
                    <a:pt x="756761" y="924163"/>
                  </a:cubicBezTo>
                  <a:cubicBezTo>
                    <a:pt x="755809" y="972741"/>
                    <a:pt x="791051" y="1013698"/>
                    <a:pt x="839629" y="1015603"/>
                  </a:cubicBezTo>
                  <a:close/>
                  <a:moveTo>
                    <a:pt x="241459" y="1270873"/>
                  </a:moveTo>
                  <a:cubicBezTo>
                    <a:pt x="290989" y="1270873"/>
                    <a:pt x="329089" y="1233726"/>
                    <a:pt x="329089" y="1185148"/>
                  </a:cubicBezTo>
                  <a:cubicBezTo>
                    <a:pt x="329089" y="1134666"/>
                    <a:pt x="290036" y="1095613"/>
                    <a:pt x="238601" y="1096566"/>
                  </a:cubicBezTo>
                  <a:cubicBezTo>
                    <a:pt x="190024" y="1097518"/>
                    <a:pt x="150971" y="1138476"/>
                    <a:pt x="152876" y="1185148"/>
                  </a:cubicBezTo>
                  <a:cubicBezTo>
                    <a:pt x="153829" y="1234678"/>
                    <a:pt x="191929" y="1270873"/>
                    <a:pt x="241459" y="1270873"/>
                  </a:cubicBezTo>
                  <a:close/>
                  <a:moveTo>
                    <a:pt x="847249" y="1270873"/>
                  </a:moveTo>
                  <a:cubicBezTo>
                    <a:pt x="896779" y="1269921"/>
                    <a:pt x="934879" y="1231821"/>
                    <a:pt x="934879" y="1184196"/>
                  </a:cubicBezTo>
                  <a:cubicBezTo>
                    <a:pt x="934879" y="1136571"/>
                    <a:pt x="894874" y="1097518"/>
                    <a:pt x="846296" y="1096566"/>
                  </a:cubicBezTo>
                  <a:cubicBezTo>
                    <a:pt x="794861" y="1096566"/>
                    <a:pt x="755809" y="1135618"/>
                    <a:pt x="757714" y="1187053"/>
                  </a:cubicBezTo>
                  <a:cubicBezTo>
                    <a:pt x="758666" y="1235631"/>
                    <a:pt x="797719" y="1271826"/>
                    <a:pt x="847249" y="1270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98" name="Google Shape;198;p8"/>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p:nvPr/>
        </p:nvSpPr>
        <p:spPr>
          <a:xfrm>
            <a:off x="414336" y="1640919"/>
            <a:ext cx="8315328" cy="1508760"/>
          </a:xfrm>
          <a:prstGeom prst="rect">
            <a:avLst/>
          </a:prstGeom>
          <a:solidFill>
            <a:srgbClr val="E2F3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1C6F90"/>
                </a:solidFill>
                <a:latin typeface="Arial"/>
                <a:ea typeface="Arial"/>
                <a:cs typeface="Arial"/>
                <a:sym typeface="Arial"/>
              </a:rPr>
              <a:t>Una de las revelaciones más preocupantes de la investigación </a:t>
            </a:r>
            <a:br>
              <a:rPr lang="en-US" sz="2000" b="1">
                <a:solidFill>
                  <a:srgbClr val="1C6F90"/>
                </a:solidFill>
                <a:latin typeface="Arial"/>
                <a:ea typeface="Arial"/>
                <a:cs typeface="Arial"/>
                <a:sym typeface="Arial"/>
              </a:rPr>
            </a:br>
            <a:r>
              <a:rPr lang="en-US" sz="2000" b="1">
                <a:solidFill>
                  <a:srgbClr val="1C6F90"/>
                </a:solidFill>
                <a:latin typeface="Arial"/>
                <a:ea typeface="Arial"/>
                <a:cs typeface="Arial"/>
                <a:sym typeface="Arial"/>
              </a:rPr>
              <a:t>fue el hecho de que los cuidadores informaron de que su responsabilidad les hacía</a:t>
            </a:r>
            <a:endParaRPr/>
          </a:p>
        </p:txBody>
      </p:sp>
      <p:sp>
        <p:nvSpPr>
          <p:cNvPr id="205" name="Google Shape;205;p9"/>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Autofit/>
          </a:bodyPr>
          <a:lstStyle/>
          <a:p>
            <a:pPr marL="0" lvl="0" indent="0" algn="l" rtl="0">
              <a:lnSpc>
                <a:spcPct val="80000"/>
              </a:lnSpc>
              <a:spcBef>
                <a:spcPts val="0"/>
              </a:spcBef>
              <a:spcAft>
                <a:spcPts val="0"/>
              </a:spcAft>
              <a:buClr>
                <a:schemeClr val="accent3"/>
              </a:buClr>
              <a:buSzPts val="3400"/>
              <a:buFont typeface="Arial"/>
              <a:buNone/>
            </a:pPr>
            <a:r>
              <a:rPr lang="en-US"/>
              <a:t>Efectos de la prestación de cuidados en la carrera profesional</a:t>
            </a:r>
            <a:endParaRPr/>
          </a:p>
        </p:txBody>
      </p:sp>
      <p:sp>
        <p:nvSpPr>
          <p:cNvPr id="206" name="Google Shape;206;p9"/>
          <p:cNvSpPr/>
          <p:nvPr/>
        </p:nvSpPr>
        <p:spPr>
          <a:xfrm>
            <a:off x="394434" y="5786423"/>
            <a:ext cx="6437687" cy="415498"/>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rgbClr val="595959"/>
              </a:buClr>
              <a:buSzPts val="900"/>
              <a:buFont typeface="Arial"/>
              <a:buNone/>
            </a:pPr>
            <a:r>
              <a:rPr lang="en-US" sz="900" b="0" i="0" u="none" strike="noStrike" cap="none">
                <a:solidFill>
                  <a:srgbClr val="595959"/>
                </a:solidFill>
                <a:latin typeface="Arial"/>
                <a:ea typeface="Arial"/>
                <a:cs typeface="Arial"/>
                <a:sym typeface="Arial"/>
              </a:rPr>
              <a:t>Hallazgos a lo largo de una encuesta en línea de 510 encuestados de HR Decision Makers y una encuesta en línea de 1,815 encuestados de empleados, ambas realizadas por Voya Cares en asociación con Lieberman Research Worldwide (LRW) durante el período del 2 de diciembre de 2018 al 14 de enero de 2019, a menos que se indique lo contrario.</a:t>
            </a:r>
            <a:endParaRPr/>
          </a:p>
        </p:txBody>
      </p:sp>
      <p:sp>
        <p:nvSpPr>
          <p:cNvPr id="207" name="Google Shape;207;p9"/>
          <p:cNvSpPr/>
          <p:nvPr/>
        </p:nvSpPr>
        <p:spPr>
          <a:xfrm>
            <a:off x="390525" y="3442828"/>
            <a:ext cx="2587752" cy="12157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C6F90"/>
              </a:buClr>
              <a:buSzPts val="3600"/>
              <a:buFont typeface="Arial"/>
              <a:buNone/>
            </a:pPr>
            <a:r>
              <a:rPr lang="en-US" sz="3600" b="1" i="0" u="none" strike="noStrike" cap="none">
                <a:solidFill>
                  <a:srgbClr val="1C6F90"/>
                </a:solidFill>
                <a:latin typeface="Arial"/>
                <a:ea typeface="Arial"/>
                <a:cs typeface="Arial"/>
                <a:sym typeface="Arial"/>
              </a:rPr>
              <a:t>56%</a:t>
            </a:r>
            <a:endParaRPr/>
          </a:p>
          <a:p>
            <a:pPr marL="0" marR="0" lvl="0" indent="0" algn="ctr" rtl="0">
              <a:lnSpc>
                <a:spcPct val="100000"/>
              </a:lnSpc>
              <a:spcBef>
                <a:spcPts val="600"/>
              </a:spcBef>
              <a:spcAft>
                <a:spcPts val="0"/>
              </a:spcAft>
              <a:buClr>
                <a:srgbClr val="595959"/>
              </a:buClr>
              <a:buSzPts val="1600"/>
              <a:buFont typeface="Arial"/>
              <a:buNone/>
            </a:pPr>
            <a:r>
              <a:rPr lang="en-US" sz="1600" b="1" i="0" u="none" strike="noStrike" cap="none">
                <a:solidFill>
                  <a:srgbClr val="595959"/>
                </a:solidFill>
                <a:latin typeface="Arial"/>
                <a:ea typeface="Arial"/>
                <a:cs typeface="Arial"/>
                <a:sym typeface="Arial"/>
              </a:rPr>
              <a:t>Reducir </a:t>
            </a:r>
            <a:br>
              <a:rPr lang="en-US" sz="1600" b="1" i="0" u="none" strike="noStrike" cap="none">
                <a:solidFill>
                  <a:srgbClr val="595959"/>
                </a:solidFill>
                <a:latin typeface="Arial"/>
                <a:ea typeface="Arial"/>
                <a:cs typeface="Arial"/>
                <a:sym typeface="Arial"/>
              </a:rPr>
            </a:br>
            <a:r>
              <a:rPr lang="en-US" sz="1600" b="1" i="0" u="none" strike="noStrike" cap="none">
                <a:solidFill>
                  <a:srgbClr val="595959"/>
                </a:solidFill>
                <a:latin typeface="Arial"/>
                <a:ea typeface="Arial"/>
                <a:cs typeface="Arial"/>
                <a:sym typeface="Arial"/>
              </a:rPr>
              <a:t>horas de trabajo</a:t>
            </a:r>
            <a:endParaRPr sz="1600" b="1" i="0" u="none" strike="noStrike" cap="none" baseline="30000">
              <a:solidFill>
                <a:srgbClr val="595959"/>
              </a:solidFill>
              <a:latin typeface="Arial"/>
              <a:ea typeface="Arial"/>
              <a:cs typeface="Arial"/>
              <a:sym typeface="Arial"/>
            </a:endParaRPr>
          </a:p>
        </p:txBody>
      </p:sp>
      <p:grpSp>
        <p:nvGrpSpPr>
          <p:cNvPr id="208" name="Google Shape;208;p9"/>
          <p:cNvGrpSpPr/>
          <p:nvPr/>
        </p:nvGrpSpPr>
        <p:grpSpPr>
          <a:xfrm>
            <a:off x="588388" y="4925060"/>
            <a:ext cx="2192027" cy="404152"/>
            <a:chOff x="778605" y="4788498"/>
            <a:chExt cx="1811593" cy="334010"/>
          </a:xfrm>
        </p:grpSpPr>
        <p:sp>
          <p:nvSpPr>
            <p:cNvPr id="209" name="Google Shape;209;p9"/>
            <p:cNvSpPr/>
            <p:nvPr/>
          </p:nvSpPr>
          <p:spPr>
            <a:xfrm>
              <a:off x="778605"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0" name="Google Shape;210;p9"/>
            <p:cNvSpPr/>
            <p:nvPr/>
          </p:nvSpPr>
          <p:spPr>
            <a:xfrm>
              <a:off x="964653"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1" name="Google Shape;211;p9"/>
            <p:cNvSpPr/>
            <p:nvPr/>
          </p:nvSpPr>
          <p:spPr>
            <a:xfrm>
              <a:off x="1150701"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2" name="Google Shape;212;p9"/>
            <p:cNvSpPr/>
            <p:nvPr/>
          </p:nvSpPr>
          <p:spPr>
            <a:xfrm>
              <a:off x="1336749"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3" name="Google Shape;213;p9"/>
            <p:cNvSpPr/>
            <p:nvPr/>
          </p:nvSpPr>
          <p:spPr>
            <a:xfrm>
              <a:off x="1522797"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4" name="Google Shape;214;p9"/>
            <p:cNvSpPr/>
            <p:nvPr/>
          </p:nvSpPr>
          <p:spPr>
            <a:xfrm>
              <a:off x="1708845"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5" name="Google Shape;215;p9"/>
            <p:cNvSpPr/>
            <p:nvPr/>
          </p:nvSpPr>
          <p:spPr>
            <a:xfrm>
              <a:off x="1894893"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6" name="Google Shape;216;p9"/>
            <p:cNvSpPr/>
            <p:nvPr/>
          </p:nvSpPr>
          <p:spPr>
            <a:xfrm>
              <a:off x="2080941"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7" name="Google Shape;217;p9"/>
            <p:cNvSpPr/>
            <p:nvPr/>
          </p:nvSpPr>
          <p:spPr>
            <a:xfrm>
              <a:off x="2266989"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8" name="Google Shape;218;p9"/>
            <p:cNvSpPr/>
            <p:nvPr/>
          </p:nvSpPr>
          <p:spPr>
            <a:xfrm>
              <a:off x="2453038"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19" name="Google Shape;219;p9"/>
            <p:cNvSpPr/>
            <p:nvPr/>
          </p:nvSpPr>
          <p:spPr>
            <a:xfrm>
              <a:off x="778605"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20" name="Google Shape;220;p9"/>
            <p:cNvSpPr/>
            <p:nvPr/>
          </p:nvSpPr>
          <p:spPr>
            <a:xfrm>
              <a:off x="964653"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21" name="Google Shape;221;p9"/>
            <p:cNvSpPr/>
            <p:nvPr/>
          </p:nvSpPr>
          <p:spPr>
            <a:xfrm>
              <a:off x="1150701"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22" name="Google Shape;222;p9"/>
            <p:cNvSpPr/>
            <p:nvPr/>
          </p:nvSpPr>
          <p:spPr>
            <a:xfrm>
              <a:off x="1336749"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23" name="Google Shape;223;p9"/>
            <p:cNvSpPr/>
            <p:nvPr/>
          </p:nvSpPr>
          <p:spPr>
            <a:xfrm>
              <a:off x="1522797"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24" name="Google Shape;224;p9"/>
            <p:cNvSpPr/>
            <p:nvPr/>
          </p:nvSpPr>
          <p:spPr>
            <a:xfrm>
              <a:off x="1708845"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25" name="Google Shape;225;p9"/>
            <p:cNvSpPr/>
            <p:nvPr/>
          </p:nvSpPr>
          <p:spPr>
            <a:xfrm>
              <a:off x="1894893"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26" name="Google Shape;226;p9"/>
            <p:cNvSpPr/>
            <p:nvPr/>
          </p:nvSpPr>
          <p:spPr>
            <a:xfrm>
              <a:off x="2080941"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27" name="Google Shape;227;p9"/>
            <p:cNvSpPr/>
            <p:nvPr/>
          </p:nvSpPr>
          <p:spPr>
            <a:xfrm>
              <a:off x="2266989"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28" name="Google Shape;228;p9"/>
            <p:cNvSpPr/>
            <p:nvPr/>
          </p:nvSpPr>
          <p:spPr>
            <a:xfrm>
              <a:off x="2453038"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229" name="Google Shape;229;p9"/>
          <p:cNvSpPr/>
          <p:nvPr/>
        </p:nvSpPr>
        <p:spPr>
          <a:xfrm>
            <a:off x="3231712" y="3442828"/>
            <a:ext cx="2587752" cy="12157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C6F90"/>
              </a:buClr>
              <a:buSzPts val="3600"/>
              <a:buFont typeface="Arial"/>
              <a:buNone/>
            </a:pPr>
            <a:r>
              <a:rPr lang="en-US" sz="3600" b="1" i="0" u="none" strike="noStrike" cap="none">
                <a:solidFill>
                  <a:srgbClr val="1C6F90"/>
                </a:solidFill>
                <a:latin typeface="Arial"/>
                <a:ea typeface="Arial"/>
                <a:cs typeface="Arial"/>
                <a:sym typeface="Arial"/>
              </a:rPr>
              <a:t>31%</a:t>
            </a:r>
            <a:endParaRPr/>
          </a:p>
          <a:p>
            <a:pPr marL="0" marR="0" lvl="0" indent="0" algn="ctr" rtl="0">
              <a:lnSpc>
                <a:spcPct val="100000"/>
              </a:lnSpc>
              <a:spcBef>
                <a:spcPts val="600"/>
              </a:spcBef>
              <a:spcAft>
                <a:spcPts val="0"/>
              </a:spcAft>
              <a:buClr>
                <a:srgbClr val="595959"/>
              </a:buClr>
              <a:buSzPts val="1600"/>
              <a:buFont typeface="Arial"/>
              <a:buNone/>
            </a:pPr>
            <a:r>
              <a:rPr lang="en-US" sz="1600" b="1" i="0" u="none" strike="noStrike" cap="none">
                <a:solidFill>
                  <a:srgbClr val="595959"/>
                </a:solidFill>
                <a:latin typeface="Arial"/>
                <a:ea typeface="Arial"/>
                <a:cs typeface="Arial"/>
                <a:sym typeface="Arial"/>
              </a:rPr>
              <a:t>Dejar un trabajo por otro</a:t>
            </a:r>
            <a:endParaRPr/>
          </a:p>
        </p:txBody>
      </p:sp>
      <p:grpSp>
        <p:nvGrpSpPr>
          <p:cNvPr id="230" name="Google Shape;230;p9"/>
          <p:cNvGrpSpPr/>
          <p:nvPr/>
        </p:nvGrpSpPr>
        <p:grpSpPr>
          <a:xfrm>
            <a:off x="3429575" y="4925060"/>
            <a:ext cx="2192027" cy="404152"/>
            <a:chOff x="3602588" y="4788498"/>
            <a:chExt cx="1811593" cy="334010"/>
          </a:xfrm>
        </p:grpSpPr>
        <p:sp>
          <p:nvSpPr>
            <p:cNvPr id="231" name="Google Shape;231;p9"/>
            <p:cNvSpPr/>
            <p:nvPr/>
          </p:nvSpPr>
          <p:spPr>
            <a:xfrm>
              <a:off x="3602588"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32" name="Google Shape;232;p9"/>
            <p:cNvSpPr/>
            <p:nvPr/>
          </p:nvSpPr>
          <p:spPr>
            <a:xfrm>
              <a:off x="3788636"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33" name="Google Shape;233;p9"/>
            <p:cNvSpPr/>
            <p:nvPr/>
          </p:nvSpPr>
          <p:spPr>
            <a:xfrm>
              <a:off x="3974684"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34" name="Google Shape;234;p9"/>
            <p:cNvSpPr/>
            <p:nvPr/>
          </p:nvSpPr>
          <p:spPr>
            <a:xfrm>
              <a:off x="4160732"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35" name="Google Shape;235;p9"/>
            <p:cNvSpPr/>
            <p:nvPr/>
          </p:nvSpPr>
          <p:spPr>
            <a:xfrm>
              <a:off x="4346780"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36" name="Google Shape;236;p9"/>
            <p:cNvSpPr/>
            <p:nvPr/>
          </p:nvSpPr>
          <p:spPr>
            <a:xfrm>
              <a:off x="4532828"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37" name="Google Shape;237;p9"/>
            <p:cNvSpPr/>
            <p:nvPr/>
          </p:nvSpPr>
          <p:spPr>
            <a:xfrm>
              <a:off x="4718876"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38" name="Google Shape;238;p9"/>
            <p:cNvSpPr/>
            <p:nvPr/>
          </p:nvSpPr>
          <p:spPr>
            <a:xfrm>
              <a:off x="4904924"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39" name="Google Shape;239;p9"/>
            <p:cNvSpPr/>
            <p:nvPr/>
          </p:nvSpPr>
          <p:spPr>
            <a:xfrm>
              <a:off x="5090972"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0" name="Google Shape;240;p9"/>
            <p:cNvSpPr/>
            <p:nvPr/>
          </p:nvSpPr>
          <p:spPr>
            <a:xfrm>
              <a:off x="5277021"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1" name="Google Shape;241;p9"/>
            <p:cNvSpPr/>
            <p:nvPr/>
          </p:nvSpPr>
          <p:spPr>
            <a:xfrm>
              <a:off x="3602588"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2" name="Google Shape;242;p9"/>
            <p:cNvSpPr/>
            <p:nvPr/>
          </p:nvSpPr>
          <p:spPr>
            <a:xfrm>
              <a:off x="3788636"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3" name="Google Shape;243;p9"/>
            <p:cNvSpPr/>
            <p:nvPr/>
          </p:nvSpPr>
          <p:spPr>
            <a:xfrm>
              <a:off x="3974684"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4" name="Google Shape;244;p9"/>
            <p:cNvSpPr/>
            <p:nvPr/>
          </p:nvSpPr>
          <p:spPr>
            <a:xfrm>
              <a:off x="4160732"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5" name="Google Shape;245;p9"/>
            <p:cNvSpPr/>
            <p:nvPr/>
          </p:nvSpPr>
          <p:spPr>
            <a:xfrm>
              <a:off x="4346780"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6" name="Google Shape;246;p9"/>
            <p:cNvSpPr/>
            <p:nvPr/>
          </p:nvSpPr>
          <p:spPr>
            <a:xfrm>
              <a:off x="4532828"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7" name="Google Shape;247;p9"/>
            <p:cNvSpPr/>
            <p:nvPr/>
          </p:nvSpPr>
          <p:spPr>
            <a:xfrm>
              <a:off x="4718876"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8" name="Google Shape;248;p9"/>
            <p:cNvSpPr/>
            <p:nvPr/>
          </p:nvSpPr>
          <p:spPr>
            <a:xfrm>
              <a:off x="4904924"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49" name="Google Shape;249;p9"/>
            <p:cNvSpPr/>
            <p:nvPr/>
          </p:nvSpPr>
          <p:spPr>
            <a:xfrm>
              <a:off x="5090972"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50" name="Google Shape;250;p9"/>
            <p:cNvSpPr/>
            <p:nvPr/>
          </p:nvSpPr>
          <p:spPr>
            <a:xfrm>
              <a:off x="5277021"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251" name="Google Shape;251;p9"/>
          <p:cNvSpPr/>
          <p:nvPr/>
        </p:nvSpPr>
        <p:spPr>
          <a:xfrm>
            <a:off x="6072899" y="3442828"/>
            <a:ext cx="2587752" cy="12157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C6F90"/>
              </a:buClr>
              <a:buSzPts val="3600"/>
              <a:buFont typeface="Arial"/>
              <a:buNone/>
            </a:pPr>
            <a:r>
              <a:rPr lang="en-US" sz="3600" b="1" i="0" u="none" strike="noStrike" cap="none">
                <a:solidFill>
                  <a:srgbClr val="1C6F90"/>
                </a:solidFill>
                <a:latin typeface="Arial"/>
                <a:ea typeface="Arial"/>
                <a:cs typeface="Arial"/>
                <a:sym typeface="Arial"/>
              </a:rPr>
              <a:t>22%</a:t>
            </a:r>
            <a:endParaRPr/>
          </a:p>
          <a:p>
            <a:pPr marL="0" marR="0" lvl="0" indent="0" algn="ctr" rtl="0">
              <a:lnSpc>
                <a:spcPct val="100000"/>
              </a:lnSpc>
              <a:spcBef>
                <a:spcPts val="600"/>
              </a:spcBef>
              <a:spcAft>
                <a:spcPts val="0"/>
              </a:spcAft>
              <a:buClr>
                <a:srgbClr val="595959"/>
              </a:buClr>
              <a:buSzPts val="1600"/>
              <a:buFont typeface="Arial"/>
              <a:buNone/>
            </a:pPr>
            <a:r>
              <a:rPr lang="en-US" sz="1600" b="1" i="0" u="none" strike="noStrike" cap="none">
                <a:solidFill>
                  <a:srgbClr val="595959"/>
                </a:solidFill>
                <a:latin typeface="Arial"/>
                <a:ea typeface="Arial"/>
                <a:cs typeface="Arial"/>
                <a:sym typeface="Arial"/>
              </a:rPr>
              <a:t>Dejar de trabajar </a:t>
            </a:r>
            <a:br>
              <a:rPr lang="en-US" sz="1600" b="1" i="0" u="none" strike="noStrike" cap="none">
                <a:solidFill>
                  <a:srgbClr val="595959"/>
                </a:solidFill>
                <a:latin typeface="Arial"/>
                <a:ea typeface="Arial"/>
                <a:cs typeface="Arial"/>
                <a:sym typeface="Arial"/>
              </a:rPr>
            </a:br>
            <a:r>
              <a:rPr lang="en-US" sz="1600" b="1" i="0" u="none" strike="noStrike" cap="none">
                <a:solidFill>
                  <a:srgbClr val="595959"/>
                </a:solidFill>
                <a:latin typeface="Arial"/>
                <a:ea typeface="Arial"/>
                <a:cs typeface="Arial"/>
                <a:sym typeface="Arial"/>
              </a:rPr>
              <a:t>completamente</a:t>
            </a:r>
            <a:endParaRPr/>
          </a:p>
        </p:txBody>
      </p:sp>
      <p:grpSp>
        <p:nvGrpSpPr>
          <p:cNvPr id="252" name="Google Shape;252;p9"/>
          <p:cNvGrpSpPr/>
          <p:nvPr/>
        </p:nvGrpSpPr>
        <p:grpSpPr>
          <a:xfrm>
            <a:off x="6270762" y="4925060"/>
            <a:ext cx="2192027" cy="404152"/>
            <a:chOff x="6426571" y="4788498"/>
            <a:chExt cx="1811593" cy="334010"/>
          </a:xfrm>
        </p:grpSpPr>
        <p:sp>
          <p:nvSpPr>
            <p:cNvPr id="253" name="Google Shape;253;p9"/>
            <p:cNvSpPr/>
            <p:nvPr/>
          </p:nvSpPr>
          <p:spPr>
            <a:xfrm>
              <a:off x="6426571"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54" name="Google Shape;254;p9"/>
            <p:cNvSpPr/>
            <p:nvPr/>
          </p:nvSpPr>
          <p:spPr>
            <a:xfrm>
              <a:off x="6612619" y="478849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55" name="Google Shape;255;p9"/>
            <p:cNvSpPr/>
            <p:nvPr/>
          </p:nvSpPr>
          <p:spPr>
            <a:xfrm>
              <a:off x="6798667"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56" name="Google Shape;256;p9"/>
            <p:cNvSpPr/>
            <p:nvPr/>
          </p:nvSpPr>
          <p:spPr>
            <a:xfrm>
              <a:off x="6984715"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57" name="Google Shape;257;p9"/>
            <p:cNvSpPr/>
            <p:nvPr/>
          </p:nvSpPr>
          <p:spPr>
            <a:xfrm>
              <a:off x="7170763"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58" name="Google Shape;258;p9"/>
            <p:cNvSpPr/>
            <p:nvPr/>
          </p:nvSpPr>
          <p:spPr>
            <a:xfrm>
              <a:off x="7356811"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59" name="Google Shape;259;p9"/>
            <p:cNvSpPr/>
            <p:nvPr/>
          </p:nvSpPr>
          <p:spPr>
            <a:xfrm>
              <a:off x="7542859"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0" name="Google Shape;260;p9"/>
            <p:cNvSpPr/>
            <p:nvPr/>
          </p:nvSpPr>
          <p:spPr>
            <a:xfrm>
              <a:off x="7728907"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1" name="Google Shape;261;p9"/>
            <p:cNvSpPr/>
            <p:nvPr/>
          </p:nvSpPr>
          <p:spPr>
            <a:xfrm>
              <a:off x="7914955"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2" name="Google Shape;262;p9"/>
            <p:cNvSpPr/>
            <p:nvPr/>
          </p:nvSpPr>
          <p:spPr>
            <a:xfrm>
              <a:off x="8101004" y="478849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3" name="Google Shape;263;p9"/>
            <p:cNvSpPr/>
            <p:nvPr/>
          </p:nvSpPr>
          <p:spPr>
            <a:xfrm>
              <a:off x="6426571"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4" name="Google Shape;264;p9"/>
            <p:cNvSpPr/>
            <p:nvPr/>
          </p:nvSpPr>
          <p:spPr>
            <a:xfrm>
              <a:off x="6612619" y="4985348"/>
              <a:ext cx="137160" cy="137160"/>
            </a:xfrm>
            <a:prstGeom prst="ellipse">
              <a:avLst/>
            </a:prstGeom>
            <a:solidFill>
              <a:srgbClr val="1C6F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5" name="Google Shape;265;p9"/>
            <p:cNvSpPr/>
            <p:nvPr/>
          </p:nvSpPr>
          <p:spPr>
            <a:xfrm>
              <a:off x="6798667"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6" name="Google Shape;266;p9"/>
            <p:cNvSpPr/>
            <p:nvPr/>
          </p:nvSpPr>
          <p:spPr>
            <a:xfrm>
              <a:off x="6984715"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7" name="Google Shape;267;p9"/>
            <p:cNvSpPr/>
            <p:nvPr/>
          </p:nvSpPr>
          <p:spPr>
            <a:xfrm>
              <a:off x="7170763"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8" name="Google Shape;268;p9"/>
            <p:cNvSpPr/>
            <p:nvPr/>
          </p:nvSpPr>
          <p:spPr>
            <a:xfrm>
              <a:off x="7356811"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69" name="Google Shape;269;p9"/>
            <p:cNvSpPr/>
            <p:nvPr/>
          </p:nvSpPr>
          <p:spPr>
            <a:xfrm>
              <a:off x="7542859"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70" name="Google Shape;270;p9"/>
            <p:cNvSpPr/>
            <p:nvPr/>
          </p:nvSpPr>
          <p:spPr>
            <a:xfrm>
              <a:off x="7728907"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71" name="Google Shape;271;p9"/>
            <p:cNvSpPr/>
            <p:nvPr/>
          </p:nvSpPr>
          <p:spPr>
            <a:xfrm>
              <a:off x="7914955"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272" name="Google Shape;272;p9"/>
            <p:cNvSpPr/>
            <p:nvPr/>
          </p:nvSpPr>
          <p:spPr>
            <a:xfrm>
              <a:off x="8101004" y="4985348"/>
              <a:ext cx="137160" cy="137160"/>
            </a:xfrm>
            <a:prstGeom prst="ellipse">
              <a:avLst/>
            </a:prstGeom>
            <a:noFill/>
            <a:ln w="9525" cap="flat" cmpd="sng">
              <a:solidFill>
                <a:srgbClr val="1C6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273" name="Google Shape;273;p9"/>
          <p:cNvSpPr/>
          <p:nvPr/>
        </p:nvSpPr>
        <p:spPr>
          <a:xfrm>
            <a:off x="414336" y="3305477"/>
            <a:ext cx="8311896" cy="2173813"/>
          </a:xfrm>
          <a:prstGeom prst="rect">
            <a:avLst/>
          </a:prstGeom>
          <a:noFill/>
          <a:ln w="1905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9"/>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0"/>
          <p:cNvSpPr txBox="1">
            <a:spLocks noGrp="1"/>
          </p:cNvSpPr>
          <p:nvPr>
            <p:ph type="title"/>
          </p:nvPr>
        </p:nvSpPr>
        <p:spPr>
          <a:xfrm>
            <a:off x="393700" y="376039"/>
            <a:ext cx="8339328" cy="717551"/>
          </a:xfrm>
          <a:prstGeom prst="rect">
            <a:avLst/>
          </a:prstGeom>
          <a:noFill/>
          <a:ln>
            <a:noFill/>
          </a:ln>
        </p:spPr>
        <p:txBody>
          <a:bodyPr spcFirstLastPara="1" wrap="square" lIns="0" tIns="0" rIns="91425" bIns="45700" anchor="t" anchorCtr="0">
            <a:normAutofit/>
          </a:bodyPr>
          <a:lstStyle/>
          <a:p>
            <a:pPr marL="0" lvl="0" indent="0" algn="l" rtl="0">
              <a:lnSpc>
                <a:spcPct val="80000"/>
              </a:lnSpc>
              <a:spcBef>
                <a:spcPts val="0"/>
              </a:spcBef>
              <a:spcAft>
                <a:spcPts val="0"/>
              </a:spcAft>
              <a:buClr>
                <a:srgbClr val="D75426"/>
              </a:buClr>
              <a:buSzPts val="3400"/>
              <a:buFont typeface="Arial"/>
              <a:buNone/>
            </a:pPr>
            <a:r>
              <a:rPr lang="en-US">
                <a:solidFill>
                  <a:srgbClr val="D75426"/>
                </a:solidFill>
              </a:rPr>
              <a:t>Pensar en el futuro</a:t>
            </a:r>
            <a:endParaRPr/>
          </a:p>
        </p:txBody>
      </p:sp>
      <p:sp>
        <p:nvSpPr>
          <p:cNvPr id="281" name="Google Shape;281;p10"/>
          <p:cNvSpPr txBox="1">
            <a:spLocks noGrp="1"/>
          </p:cNvSpPr>
          <p:nvPr>
            <p:ph type="body" idx="1"/>
          </p:nvPr>
        </p:nvSpPr>
        <p:spPr>
          <a:xfrm>
            <a:off x="393700" y="1244600"/>
            <a:ext cx="8339328" cy="4525963"/>
          </a:xfrm>
          <a:prstGeom prst="rect">
            <a:avLst/>
          </a:prstGeom>
          <a:noFill/>
          <a:ln>
            <a:noFill/>
          </a:ln>
        </p:spPr>
        <p:txBody>
          <a:bodyPr spcFirstLastPara="1" wrap="square" lIns="0" tIns="0" rIns="91425" bIns="45700" anchor="t" anchorCtr="0">
            <a:normAutofit/>
          </a:bodyPr>
          <a:lstStyle/>
          <a:p>
            <a:pPr marL="365760" lvl="0" indent="-365760" algn="l" rtl="0">
              <a:spcBef>
                <a:spcPts val="0"/>
              </a:spcBef>
              <a:spcAft>
                <a:spcPts val="0"/>
              </a:spcAft>
              <a:buClr>
                <a:srgbClr val="595959"/>
              </a:buClr>
              <a:buSzPts val="2400"/>
              <a:buFont typeface="Arial"/>
              <a:buChar char="•"/>
            </a:pPr>
            <a:r>
              <a:rPr lang="en-US" sz="2400">
                <a:solidFill>
                  <a:srgbClr val="595959"/>
                </a:solidFill>
              </a:rPr>
              <a:t>¿Qué tipo de futuro imagina para usted y sus seres queridos?</a:t>
            </a:r>
            <a:endParaRPr/>
          </a:p>
          <a:p>
            <a:pPr marL="365760" lvl="0" indent="-365760" algn="l" rtl="0">
              <a:spcBef>
                <a:spcPts val="1680"/>
              </a:spcBef>
              <a:spcAft>
                <a:spcPts val="0"/>
              </a:spcAft>
              <a:buClr>
                <a:srgbClr val="595959"/>
              </a:buClr>
              <a:buSzPts val="2400"/>
              <a:buFont typeface="Arial"/>
              <a:buChar char="•"/>
            </a:pPr>
            <a:r>
              <a:rPr lang="en-US" sz="2400">
                <a:solidFill>
                  <a:srgbClr val="595959"/>
                </a:solidFill>
              </a:rPr>
              <a:t>¿Cómo puede estar seguro de que sus planes se llevan a cabo según lo previsto?</a:t>
            </a:r>
            <a:endParaRPr/>
          </a:p>
          <a:p>
            <a:pPr marL="365760" lvl="0" indent="-365760" algn="l" rtl="0">
              <a:spcBef>
                <a:spcPts val="1680"/>
              </a:spcBef>
              <a:spcAft>
                <a:spcPts val="0"/>
              </a:spcAft>
              <a:buClr>
                <a:srgbClr val="595959"/>
              </a:buClr>
              <a:buSzPts val="2400"/>
              <a:buFont typeface="Arial"/>
              <a:buChar char="•"/>
            </a:pPr>
            <a:r>
              <a:rPr lang="en-US" sz="2400">
                <a:solidFill>
                  <a:srgbClr val="595959"/>
                </a:solidFill>
              </a:rPr>
              <a:t>¿De qué recursos se dispone o se necesitarán para hacer realidad la visión?</a:t>
            </a:r>
            <a:endParaRPr/>
          </a:p>
        </p:txBody>
      </p:sp>
      <p:sp>
        <p:nvSpPr>
          <p:cNvPr id="282" name="Google Shape;282;p10"/>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
                <a:solidFill>
                  <a:schemeClr val="dk1"/>
                </a:solidFill>
                <a:latin typeface="Calibri"/>
                <a:ea typeface="Calibri"/>
                <a:cs typeface="Calibri"/>
                <a:sym typeface="Calibri"/>
              </a:rPr>
              <a:t>ADMASTER-STAMP!20190814-925419-2793995</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Voya Text">
      <a:dk1>
        <a:srgbClr val="000000"/>
      </a:dk1>
      <a:lt1>
        <a:srgbClr val="FFFFFF"/>
      </a:lt1>
      <a:dk2>
        <a:srgbClr val="F58000"/>
      </a:dk2>
      <a:lt2>
        <a:srgbClr val="6E6E6E"/>
      </a:lt2>
      <a:accent1>
        <a:srgbClr val="F58000"/>
      </a:accent1>
      <a:accent2>
        <a:srgbClr val="FFC700"/>
      </a:accent2>
      <a:accent3>
        <a:srgbClr val="D75426"/>
      </a:accent3>
      <a:accent4>
        <a:srgbClr val="B73F7C"/>
      </a:accent4>
      <a:accent5>
        <a:srgbClr val="551B57"/>
      </a:accent5>
      <a:accent6>
        <a:srgbClr val="76C5E4"/>
      </a:accent6>
      <a:hlink>
        <a:srgbClr val="145A7B"/>
      </a:hlink>
      <a:folHlink>
        <a:srgbClr val="9AC1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10134</Words>
  <Application>Microsoft Office PowerPoint</Application>
  <PresentationFormat>On-screen Show (4:3)</PresentationFormat>
  <Paragraphs>803</Paragraphs>
  <Slides>38</Slides>
  <Notes>38</Notes>
  <HiddenSlides>4</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4_Custom Design</vt:lpstr>
      <vt:lpstr>PowerPoint Presentation</vt:lpstr>
      <vt:lpstr>Agenda</vt:lpstr>
      <vt:lpstr>Existen diferentes tipos de discapacidad</vt:lpstr>
      <vt:lpstr>Quiénes son los cuidadores</vt:lpstr>
      <vt:lpstr>Nuestra encuesta se centró en</vt:lpstr>
      <vt:lpstr>Efectos físicos de los cuidados</vt:lpstr>
      <vt:lpstr>Efectos económicos de los cuidados</vt:lpstr>
      <vt:lpstr>Efectos de la prestación de cuidados en la carrera profesional</vt:lpstr>
      <vt:lpstr>Pensar en el futuro</vt:lpstr>
      <vt:lpstr>PowerPoint Presentation</vt:lpstr>
      <vt:lpstr>Fases clave de la planificación de la vida útil</vt:lpstr>
      <vt:lpstr>Fases clave de la planificación de la vida útil (continuación)</vt:lpstr>
      <vt:lpstr>PowerPoint Presentation</vt:lpstr>
      <vt:lpstr>Consideraciones clave para la comunidad con necesidades especiales</vt:lpstr>
      <vt:lpstr>Patrimonio familiar y planificación</vt:lpstr>
      <vt:lpstr>Consideraciones adicionales para una planificación holística</vt:lpstr>
      <vt:lpstr>La Ley Stephen Beck, Jr. Ley ABLE  (Conseguir una mejor experiencia vital)</vt:lpstr>
      <vt:lpstr>Prestaciones a los empleados </vt:lpstr>
      <vt:lpstr>Prestaciones públicas</vt:lpstr>
      <vt:lpstr>Prestaciones familiares de la Seguridad Social</vt:lpstr>
      <vt:lpstr>SSDI frente a SSI</vt:lpstr>
      <vt:lpstr>Prestaciones a las que tiene derecho: Prestación de invalidez infantil</vt:lpstr>
      <vt:lpstr>Prestaciones de asistencia pública: Medicaid</vt:lpstr>
      <vt:lpstr>Prestaciones de asistencia pública: Exenciones de Medicaid</vt:lpstr>
      <vt:lpstr>Maximizar los beneficios potenciales </vt:lpstr>
      <vt:lpstr>Panorama de los instrumentos jurídicos</vt:lpstr>
      <vt:lpstr>Tres tipos de fideicomisos para necesidades especiales</vt:lpstr>
      <vt:lpstr>Planificación jurídica: Fideicomiso para necesidades especiales</vt:lpstr>
      <vt:lpstr>Planificación jurídica: Fideicomiso para necesidades especiales (continuación)</vt:lpstr>
      <vt:lpstr>Planificar toda una vida de cuidados con una carta de intenciones</vt:lpstr>
      <vt:lpstr>Crear un equipo</vt:lpstr>
      <vt:lpstr>PowerPoint Presentation</vt:lpstr>
      <vt:lpstr>Recursos</vt:lpstr>
      <vt:lpstr>Voya Cares en línea  centro de recursos</vt:lpstr>
      <vt:lpstr>Lista de planificación para necesidades especiales</vt:lpstr>
      <vt:lpstr>Principales conclusiones de la sesión de hoy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Taylor</dc:creator>
  <cp:lastModifiedBy>ctst004@gmail.com</cp:lastModifiedBy>
  <cp:revision>1</cp:revision>
  <dcterms:created xsi:type="dcterms:W3CDTF">2013-05-16T14:41:27Z</dcterms:created>
  <dcterms:modified xsi:type="dcterms:W3CDTF">2023-03-06T21:13:26Z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0x010100B06B034A708CE342A15A1C5EE83985E8</vt:lpwstr>
  </property>
  <property fmtid="{D5CDD505-2E9C-101B-9397-08002B2CF9AE}" pid="3" name="_NewReviewCycle">
    <vt:lpwstr/>
  </property>
  <property fmtid="{D5CDD505-2E9C-101B-9397-08002B2CF9AE}" pid="4" name="MSIP_Label_a03dd4df-19b2-4daf-91f5-9ebdfbcb860d_Enabled">
    <vt:lpwstr>true</vt:lpwstr>
  </property>
  <property fmtid="{D5CDD505-2E9C-101B-9397-08002B2CF9AE}" pid="5" name="MSIP_Label_a03dd4df-19b2-4daf-91f5-9ebdfbcb860d_SetDate">
    <vt:lpwstr>2021-01-13T19:40:08Z</vt:lpwstr>
  </property>
  <property fmtid="{D5CDD505-2E9C-101B-9397-08002B2CF9AE}" pid="6" name="MSIP_Label_a03dd4df-19b2-4daf-91f5-9ebdfbcb860d_Method">
    <vt:lpwstr>Privileged</vt:lpwstr>
  </property>
  <property fmtid="{D5CDD505-2E9C-101B-9397-08002B2CF9AE}" pid="7" name="MSIP_Label_a03dd4df-19b2-4daf-91f5-9ebdfbcb860d_Name">
    <vt:lpwstr>C1 - Public</vt:lpwstr>
  </property>
  <property fmtid="{D5CDD505-2E9C-101B-9397-08002B2CF9AE}" pid="8" name="MSIP_Label_a03dd4df-19b2-4daf-91f5-9ebdfbcb860d_SiteId">
    <vt:lpwstr>e3054106-a46a-4dc0-b86d-2ba84a24cdc4</vt:lpwstr>
  </property>
  <property fmtid="{D5CDD505-2E9C-101B-9397-08002B2CF9AE}" pid="9" name="MSIP_Label_a03dd4df-19b2-4daf-91f5-9ebdfbcb860d_ActionId">
    <vt:lpwstr>b688ceda-2221-4568-a770-48d03e90ac5d</vt:lpwstr>
  </property>
  <property fmtid="{D5CDD505-2E9C-101B-9397-08002B2CF9AE}" pid="10" name="MSIP_Label_a03dd4df-19b2-4daf-91f5-9ebdfbcb860d_ContentBits">
    <vt:lpwstr>0</vt:lpwstr>
  </property>
</Properties>
</file>