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84" r:id="rId6"/>
    <p:sldId id="285" r:id="rId7"/>
    <p:sldId id="298" r:id="rId8"/>
    <p:sldId id="283" r:id="rId9"/>
    <p:sldId id="287" r:id="rId10"/>
    <p:sldId id="288" r:id="rId11"/>
    <p:sldId id="289" r:id="rId12"/>
    <p:sldId id="290" r:id="rId13"/>
    <p:sldId id="294" r:id="rId14"/>
    <p:sldId id="291" r:id="rId15"/>
    <p:sldId id="292" r:id="rId16"/>
    <p:sldId id="295" r:id="rId17"/>
    <p:sldId id="299" r:id="rId18"/>
    <p:sldId id="261" r:id="rId19"/>
    <p:sldId id="297" r:id="rId20"/>
    <p:sldId id="263" r:id="rId21"/>
    <p:sldId id="300" r:id="rId22"/>
  </p:sldIdLst>
  <p:sldSz cx="9144000" cy="5143500" type="screen16x9"/>
  <p:notesSz cx="6858000" cy="9144000"/>
  <p:embeddedFontLst>
    <p:embeddedFont>
      <p:font typeface="Mirza" panose="020B0604020202020204" charset="-78"/>
      <p:regular r:id="rId25"/>
      <p:bold r:id="rId26"/>
    </p:embeddedFont>
    <p:embeddedFont>
      <p:font typeface="Mada" panose="020B0604020202020204" charset="-78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C0AAF6-50B6-4B74-AD23-6221342DB5A1}">
  <a:tblStyle styleId="{6DC0AAF6-50B6-4B74-AD23-6221342DB5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2" d="100"/>
          <a:sy n="82" d="100"/>
        </p:scale>
        <p:origin x="34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0DF14B-6A90-4828-8FF3-FBB34BB16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EB40FE-3573-4D96-97DB-EE55B9BD27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EA37-7C69-4923-B9A3-455FACCFD4A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478003-0968-461B-BD9B-24E2AA25E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EB5EB7-EC76-4341-8FB1-133267CFF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F4C7-CED0-43B5-A324-E117A0071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81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86701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38578eac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38578eac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90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8578eac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38578eac9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1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38578eac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38578eac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5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38578eac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38578eac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https://sites.ed.gov/idea/about-idea/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64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Least restrictive environment (LRE) means kids who get special education should be in the same classrooms as other kids as much as possible.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38578eac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38578eac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https://sites.ed.gov/idea/about-idea/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3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8578ea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38578ea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26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8578ea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38578ea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47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38578eac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38578eac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38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726038" y="-2354319"/>
            <a:ext cx="10817192" cy="10817192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3"/>
          <p:cNvGrpSpPr/>
          <p:nvPr/>
        </p:nvGrpSpPr>
        <p:grpSpPr>
          <a:xfrm>
            <a:off x="318320" y="370805"/>
            <a:ext cx="8549025" cy="4401870"/>
            <a:chOff x="0" y="0"/>
            <a:chExt cx="4274726" cy="220104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274726" cy="2201045"/>
            </a:xfrm>
            <a:custGeom>
              <a:avLst/>
              <a:gdLst/>
              <a:ahLst/>
              <a:cxnLst/>
              <a:rect l="l" t="t" r="r" b="b"/>
              <a:pathLst>
                <a:path w="4274726" h="2201045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201045"/>
                  </a:lnTo>
                  <a:lnTo>
                    <a:pt x="0" y="2201045"/>
                  </a:lnTo>
                  <a:lnTo>
                    <a:pt x="0" y="0"/>
                  </a:lnTo>
                </a:path>
              </a:pathLst>
            </a:custGeom>
            <a:solidFill>
              <a:srgbClr val="73C2FB"/>
            </a:solidFill>
            <a:ln w="1047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50" tIns="26750" rIns="26750" bIns="2675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45763" y="909850"/>
            <a:ext cx="7760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825613" y="17159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81763" y="948788"/>
            <a:ext cx="7946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192750" y="1756288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74787" y="620250"/>
            <a:ext cx="75384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Calibri"/>
              <a:buNone/>
              <a:defRPr sz="45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67607" y="3120644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6763" y="624038"/>
            <a:ext cx="703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02713" y="1923425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076975" y="1852388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BC9C2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726038" y="-2354319"/>
            <a:ext cx="10817192" cy="10817192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7"/>
          <p:cNvGrpSpPr/>
          <p:nvPr/>
        </p:nvGrpSpPr>
        <p:grpSpPr>
          <a:xfrm>
            <a:off x="318320" y="370805"/>
            <a:ext cx="8549025" cy="4401870"/>
            <a:chOff x="0" y="0"/>
            <a:chExt cx="4274726" cy="2201045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274726" cy="2201045"/>
            </a:xfrm>
            <a:custGeom>
              <a:avLst/>
              <a:gdLst/>
              <a:ahLst/>
              <a:cxnLst/>
              <a:rect l="l" t="t" r="r" b="b"/>
              <a:pathLst>
                <a:path w="4274726" h="2201045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201045"/>
                  </a:lnTo>
                  <a:lnTo>
                    <a:pt x="0" y="220104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50" tIns="26750" rIns="26750" bIns="2675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10100" y="1080725"/>
            <a:ext cx="381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710100" y="2310475"/>
            <a:ext cx="31140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637725" y="897588"/>
            <a:ext cx="3618900" cy="315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7738" y="948782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rza"/>
              <a:buNone/>
              <a:defRPr sz="2200" i="0" u="none" strike="noStrike" cap="none">
                <a:solidFill>
                  <a:schemeClr val="dk1"/>
                </a:solidFill>
                <a:latin typeface="Mirza"/>
                <a:ea typeface="Mirza"/>
                <a:cs typeface="Mirza"/>
                <a:sym typeface="Mirz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8725" y="164465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da"/>
              <a:buChar char="•"/>
              <a:defRPr sz="16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–"/>
              <a:defRPr sz="14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•"/>
              <a:defRPr sz="12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–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»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ea.texas.gov/about-tea/government-relations-and-legal/special-education-hearings/office-of-general-counsel-special-education-general-information" TargetMode="External"/><Relationship Id="rId3" Type="http://schemas.openxmlformats.org/officeDocument/2006/relationships/hyperlink" Target="https://www.parentcenterhub.org/" TargetMode="External"/><Relationship Id="rId7" Type="http://schemas.openxmlformats.org/officeDocument/2006/relationships/hyperlink" Target="https://www.understood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rightslaw.com/" TargetMode="External"/><Relationship Id="rId5" Type="http://schemas.openxmlformats.org/officeDocument/2006/relationships/hyperlink" Target="https://tea.texas.gov/" TargetMode="External"/><Relationship Id="rId4" Type="http://schemas.openxmlformats.org/officeDocument/2006/relationships/hyperlink" Target="https://www.navigatelifetexas.org/en/" TargetMode="External"/><Relationship Id="rId9" Type="http://schemas.openxmlformats.org/officeDocument/2006/relationships/hyperlink" Target="mailto:se-legal@tea.texas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p2p.org/services/family-to-family-health-info#:~:text=Texas%20Parent%20to%20Parent%20(TxP2P,or%20special%20health%20care%20nee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d.tamu.edu/" TargetMode="External"/><Relationship Id="rId4" Type="http://schemas.openxmlformats.org/officeDocument/2006/relationships/hyperlink" Target="https://f2f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lturally Responsive-Sustaining Education Framework">
            <a:extLst>
              <a:ext uri="{FF2B5EF4-FFF2-40B4-BE49-F238E27FC236}">
                <a16:creationId xmlns:a16="http://schemas.microsoft.com/office/drawing/2014/main" xmlns="" id="{D71ABAF2-75FC-4146-B8E6-C9FDF64D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38" y="857250"/>
            <a:ext cx="2396193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928500" y="3201358"/>
            <a:ext cx="3643500" cy="143114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00" dirty="0"/>
              <a:t>Tahereh Boroughani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/>
              <a:t>Doctoral student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00" dirty="0"/>
              <a:t>Bilingual/ES</a:t>
            </a:r>
            <a:r>
              <a:rPr lang="en-US" sz="2000" dirty="0"/>
              <a:t>L Education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/>
              <a:t>Texas A&amp;M University</a:t>
            </a:r>
            <a:endParaRPr sz="2000"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545775" y="579602"/>
            <a:ext cx="4697738" cy="2793206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lvl="0" algn="l"/>
            <a:r>
              <a:rPr lang="en-US" b="1" dirty="0"/>
              <a:t> </a:t>
            </a:r>
            <a:r>
              <a:rPr lang="en-US" sz="3600" b="1" dirty="0"/>
              <a:t>Enhancing IEPs: Integrating Parents' Roles in Culturally and Linguistically Responsive Education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079B7-AFD7-61C6-3A5A-C8AC6AAE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Parent Rights in IEP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76DD9-C4A7-44FF-AE85-B3A8FCAB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635795"/>
            <a:ext cx="7686674" cy="3707606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Access Educational Records:</a:t>
            </a:r>
          </a:p>
          <a:p>
            <a:pPr lvl="1" fontAlgn="base"/>
            <a:r>
              <a:rPr lang="en-US" dirty="0"/>
              <a:t>Parents with a child in special education and an IEP have the right to inspect, evaluate, and request copies of educational records.</a:t>
            </a:r>
          </a:p>
          <a:p>
            <a:pPr marL="628650" lvl="1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Request a Hearing:</a:t>
            </a:r>
          </a:p>
          <a:p>
            <a:pPr lvl="1" fontAlgn="base"/>
            <a:r>
              <a:rPr lang="en-US" dirty="0"/>
              <a:t>Parents can request a hearing for complaints concerning the provisions of FAPE.</a:t>
            </a:r>
          </a:p>
          <a:p>
            <a:pPr lvl="1" fontAlgn="base"/>
            <a:r>
              <a:rPr lang="en-US" dirty="0"/>
              <a:t>Option to bring an advocate, attorney, or the child to the hearing.</a:t>
            </a:r>
          </a:p>
          <a:p>
            <a:pPr lvl="1" fontAlgn="base"/>
            <a:r>
              <a:rPr lang="en-US" dirty="0"/>
              <a:t>Choice to make the hearing public.</a:t>
            </a:r>
          </a:p>
          <a:p>
            <a:pPr marL="628650" lvl="1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Keep Child in Current Placement:</a:t>
            </a:r>
          </a:p>
          <a:p>
            <a:pPr lvl="1" fontAlgn="base"/>
            <a:r>
              <a:rPr lang="en-US" dirty="0"/>
              <a:t>If parents disagree with proposed changes, the child should remain in their current program until resolution.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0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933BF-45D8-D435-F00F-97EA59E0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Parent rights to Mediation &amp; Information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9B37E8-C506-4C4E-A033-E7251C1F9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50" y="892969"/>
            <a:ext cx="6865400" cy="3126519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Mediation:</a:t>
            </a:r>
          </a:p>
          <a:p>
            <a:pPr lvl="1" fontAlgn="base"/>
            <a:r>
              <a:rPr lang="en-US" dirty="0"/>
              <a:t>Recommended for resolving disagreements with the school.</a:t>
            </a:r>
          </a:p>
          <a:p>
            <a:pPr lvl="1" fontAlgn="base"/>
            <a:r>
              <a:rPr lang="en-US" dirty="0"/>
              <a:t>Seek voluntary and impartial mediation if direct resolution is not possible.</a:t>
            </a:r>
          </a:p>
          <a:p>
            <a:pPr marL="628650" lvl="1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Information on Disciplinary Action:</a:t>
            </a:r>
          </a:p>
          <a:p>
            <a:pPr lvl="1" fontAlgn="base"/>
            <a:r>
              <a:rPr lang="en-US" dirty="0"/>
              <a:t>Children in special education have specific rules regarding suspension and expulsion.</a:t>
            </a:r>
          </a:p>
          <a:p>
            <a:pPr lvl="1" fontAlgn="base"/>
            <a:r>
              <a:rPr lang="en-US" dirty="0"/>
              <a:t>If instances last longer than 10 days, an IEP meeting should be called to discuss potential alternate placement.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2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ultural Diversity in the Classroom: Maintaining Tolerance | Professional  Development Courses">
            <a:extLst>
              <a:ext uri="{FF2B5EF4-FFF2-40B4-BE49-F238E27FC236}">
                <a16:creationId xmlns:a16="http://schemas.microsoft.com/office/drawing/2014/main" xmlns="" id="{7D064ECE-6BBA-49EF-BD80-3E3D65C5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409824"/>
            <a:ext cx="28003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828675"/>
            <a:ext cx="7946400" cy="1850231"/>
          </a:xfrm>
        </p:spPr>
        <p:txBody>
          <a:bodyPr>
            <a:noAutofit/>
          </a:bodyPr>
          <a:lstStyle/>
          <a:p>
            <a:r>
              <a:rPr lang="en-US" sz="3200" b="1" dirty="0"/>
              <a:t>Culturally and Linguistically Responsive Practice in the IEP Process</a:t>
            </a:r>
          </a:p>
        </p:txBody>
      </p:sp>
    </p:spTree>
    <p:extLst>
      <p:ext uri="{BB962C8B-B14F-4D97-AF65-F5344CB8AC3E}">
        <p14:creationId xmlns:p14="http://schemas.microsoft.com/office/powerpoint/2010/main" val="104224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2" y="705900"/>
            <a:ext cx="7946400" cy="573900"/>
          </a:xfrm>
        </p:spPr>
        <p:txBody>
          <a:bodyPr>
            <a:noAutofit/>
          </a:bodyPr>
          <a:lstStyle/>
          <a:p>
            <a:r>
              <a:rPr lang="en-US" sz="2800" b="1" dirty="0"/>
              <a:t>Key Barriers Identified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25ADB-C838-4D0F-806B-B9AD9755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485900"/>
            <a:ext cx="7628062" cy="253358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Professional Attitudes: Stereotyping, denying parental expertise, insensitivity to cultural diversity.</a:t>
            </a:r>
          </a:p>
          <a:p>
            <a:pPr marL="17145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Communication Gaps: Differences in communication styles and language proficiency.</a:t>
            </a:r>
          </a:p>
          <a:p>
            <a:pPr marL="17145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Parental Participation: Lower levels of involvement and understanding of the special education process among CLD families.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x Biases About Bias, Debunked">
            <a:extLst>
              <a:ext uri="{FF2B5EF4-FFF2-40B4-BE49-F238E27FC236}">
                <a16:creationId xmlns:a16="http://schemas.microsoft.com/office/drawing/2014/main" xmlns="" id="{7A0BAACD-A3BD-44D2-94DC-253F7FB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631280"/>
            <a:ext cx="3614737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10C57D-3FB8-4941-8F1F-46308EE6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963" y="1042988"/>
            <a:ext cx="7293767" cy="1985962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Values and Attitudes: Differences in decision-making perspectives, respect for authority.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Interpreter Issues: Bias, limited proficiency, lack of knowledge about the IEP process.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19A68-7AAE-505B-92FA-2D9DDFA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Key Barriers continued </a:t>
            </a:r>
          </a:p>
        </p:txBody>
      </p:sp>
    </p:spTree>
    <p:extLst>
      <p:ext uri="{BB962C8B-B14F-4D97-AF65-F5344CB8AC3E}">
        <p14:creationId xmlns:p14="http://schemas.microsoft.com/office/powerpoint/2010/main" val="142483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ACE97-A816-491A-A1C5-2F173558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F9B8B-9FC5-4AE5-A3B6-11077290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49" y="1522687"/>
            <a:ext cx="7079713" cy="289929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Awareness and Training: Parents can receive education on their rights and the special education system.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Advocacy Support: Enhancing advocacy skills for effective communication with school professionals.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Ask for information on relevant community resources.</a:t>
            </a:r>
          </a:p>
          <a:p>
            <a:pPr marL="17145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Qualified Interpreters: Ensuring translators are bilingual, bicultural, and knowledgeable about the IEP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9B522-9EAE-693E-1A1D-CDD3CB3C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Strategies for improvement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F9B8B-9FC5-4AE5-A3B6-11077290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985839"/>
            <a:ext cx="7486649" cy="343614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Communicate Effectively: Come to meetings prepared, and know the specific outcomes you want. Be clear, calm, and direct when speaking, and put things in writing whenever possible.</a:t>
            </a:r>
          </a:p>
          <a:p>
            <a:pPr marL="17145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Focus on the Big Picture: Start by discussing overall goals before delving into methods. Clearly articulate what you aim to achieve for your child's education.</a:t>
            </a:r>
          </a:p>
          <a:p>
            <a:pPr marL="17145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Take Your Time: Don't feel pressured to finalize everything during the meeting. Take home any documentation provided, spend time reading and discussing it with your advocate or loved ones. If revisions are needed, consider a secondary meeting. Ensure you're in agreement with the document and the plan before finalizing.</a:t>
            </a:r>
          </a:p>
          <a:p>
            <a:pPr marL="17145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Peer Support - Families Together in NYS">
            <a:extLst>
              <a:ext uri="{FF2B5EF4-FFF2-40B4-BE49-F238E27FC236}">
                <a16:creationId xmlns:a16="http://schemas.microsoft.com/office/drawing/2014/main" xmlns="" id="{D6DC2382-6F88-404A-8C85-21E23B13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571750"/>
            <a:ext cx="4814888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0AD3B-E7EB-4E84-A33A-B22D2523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948787"/>
            <a:ext cx="7946400" cy="1901569"/>
          </a:xfrm>
        </p:spPr>
        <p:txBody>
          <a:bodyPr>
            <a:normAutofit/>
          </a:bodyPr>
          <a:lstStyle/>
          <a:p>
            <a:r>
              <a:rPr lang="en-US" dirty="0"/>
              <a:t>Empowering Resources for Families</a:t>
            </a:r>
          </a:p>
        </p:txBody>
      </p:sp>
    </p:spTree>
    <p:extLst>
      <p:ext uri="{BB962C8B-B14F-4D97-AF65-F5344CB8AC3E}">
        <p14:creationId xmlns:p14="http://schemas.microsoft.com/office/powerpoint/2010/main" val="340439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4" title="chart of Supports and educational materials"/>
          <p:cNvGraphicFramePr/>
          <p:nvPr>
            <p:extLst>
              <p:ext uri="{D42A27DB-BD31-4B8C-83A1-F6EECF244321}">
                <p14:modId xmlns:p14="http://schemas.microsoft.com/office/powerpoint/2010/main" val="501291874"/>
              </p:ext>
            </p:extLst>
          </p:nvPr>
        </p:nvGraphicFramePr>
        <p:xfrm>
          <a:off x="835463" y="1290130"/>
          <a:ext cx="7239000" cy="3108900"/>
        </p:xfrm>
        <a:graphic>
          <a:graphicData uri="http://schemas.openxmlformats.org/drawingml/2006/table">
            <a:tbl>
              <a:tblPr firstRow="1">
                <a:noFill/>
                <a:tableStyleId>{6DC0AAF6-50B6-4B74-AD23-6221342DB5A1}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Parent Training and Information Centers (PTIs) and Community Parent Resource Centers (CPRCs)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Some websites 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fering personalized resources and free expert advice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Legal Aid Organizations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3"/>
                        </a:rPr>
                        <a:t>https://www.parentcenterhub.org/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4"/>
                        </a:rPr>
                        <a:t>https://www.navigatelifetexas.org/en/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Texas Education Agency(TEA),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5"/>
                        </a:rPr>
                        <a:t>https://tea.texas.gov/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6"/>
                        </a:rPr>
                        <a:t>https://www.wrightslaw.com/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7"/>
                        </a:rPr>
                        <a:t>https://www.understood.org/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TEA Office of General Counsel 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hlinkClick r:id="rId9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9"/>
                        </a:rPr>
                        <a:t>se-legal@tea.texas.gov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1763" y="634463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Supports and Educational Materials!</a:t>
            </a:r>
            <a:endParaRPr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4" title="Support &amp; material resources"/>
          <p:cNvGraphicFramePr/>
          <p:nvPr>
            <p:extLst>
              <p:ext uri="{D42A27DB-BD31-4B8C-83A1-F6EECF244321}">
                <p14:modId xmlns:p14="http://schemas.microsoft.com/office/powerpoint/2010/main" val="1123051528"/>
              </p:ext>
            </p:extLst>
          </p:nvPr>
        </p:nvGraphicFramePr>
        <p:xfrm>
          <a:off x="867786" y="925860"/>
          <a:ext cx="7408428" cy="3291780"/>
        </p:xfrm>
        <a:graphic>
          <a:graphicData uri="http://schemas.openxmlformats.org/drawingml/2006/table">
            <a:tbl>
              <a:tblPr firstRow="1">
                <a:noFill/>
                <a:tableStyleId>{6DC0AAF6-50B6-4B74-AD23-6221342DB5A1}</a:tableStyleId>
              </a:tblPr>
              <a:tblGrid>
                <a:gridCol w="3704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IEP Meeting Simulations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Family-to-Family Health Information Centers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1314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Some organizations offer simulations or role-play scenarios to help parents practice what an IEP meeting will be like.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Texas Parent to Parent</a:t>
                      </a:r>
                      <a:endParaRPr lang="en-US" dirty="0">
                        <a:hlinkClick r:id="rId3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3"/>
                        </a:rPr>
                        <a:t>https://www.txp2p.org/services/family-to-family-health-info#:~:text=Texas%20Parent%20to%20Parent%20(TxP2P,or%20special%20health%20care%20needs</a:t>
                      </a:r>
                      <a:r>
                        <a:rPr lang="en-US" dirty="0"/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Family to Family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4"/>
                        </a:rPr>
                        <a:t>https://f2fn.org/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linkClick r:id="rId5"/>
                        </a:rPr>
                        <a:t>https://cdd.tamu.edu/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68578-1551-3847-D1E7-36B6738D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Supports &amp; Materials 2</a:t>
            </a:r>
          </a:p>
        </p:txBody>
      </p:sp>
    </p:spTree>
    <p:extLst>
      <p:ext uri="{BB962C8B-B14F-4D97-AF65-F5344CB8AC3E}">
        <p14:creationId xmlns:p14="http://schemas.microsoft.com/office/powerpoint/2010/main" val="278958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68038" y="514438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Session Overview</a:t>
            </a:r>
            <a:endParaRPr b="1"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29550" y="1250450"/>
            <a:ext cx="7884900" cy="3234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 fontScale="92500" lnSpcReduction="10000"/>
          </a:bodyPr>
          <a:lstStyle/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>
              <a:rPr lang="en-US" b="1" dirty="0"/>
              <a:t>Individual Education Program</a:t>
            </a: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What is an IEP?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What does an IEP include?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Who is on an IEP team?</a:t>
            </a:r>
            <a:endParaRPr dirty="0"/>
          </a:p>
          <a:p>
            <a:pPr marL="45720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>
              <a:rPr lang="en-US" b="1" dirty="0"/>
              <a:t>Parent Involvement</a:t>
            </a:r>
            <a:endParaRPr b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Why are parents such important members of the IEP team?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Parent rights in an IEP meeting?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-US" b="1" dirty="0"/>
              <a:t>Culturally and Linguistically Responsive Practice in the IEP Process</a:t>
            </a:r>
            <a:endParaRPr b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Key barriers identified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Strategies for improvement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>
              <a:rPr lang="en-US" b="1" dirty="0"/>
              <a:t>Empowering Resources for Families</a:t>
            </a:r>
            <a:endParaRPr b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-US" dirty="0"/>
              <a:t>Supports and educational materials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Success and #TeamworkQuotes by -Henry Ford | Leadership team development,  Team building, Team morale">
            <a:extLst>
              <a:ext uri="{FF2B5EF4-FFF2-40B4-BE49-F238E27FC236}">
                <a16:creationId xmlns:a16="http://schemas.microsoft.com/office/drawing/2014/main" xmlns="" id="{7B626F1C-38EE-44A6-92CC-D269B5E9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85864"/>
            <a:ext cx="4221956" cy="267176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EB294-33A8-002D-2239-42AE8C6E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100" y="-571500"/>
            <a:ext cx="3819000" cy="5715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>
              <a:rPr lang="en-US" dirty="0"/>
              <a:t>A quote to remember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nity in Diversity at Florida">
            <a:extLst>
              <a:ext uri="{FF2B5EF4-FFF2-40B4-BE49-F238E27FC236}">
                <a16:creationId xmlns:a16="http://schemas.microsoft.com/office/drawing/2014/main" xmlns="" id="{9DF7FBC1-0C6A-4934-9402-74C27FBD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2" y="24026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8ED4F-63B7-4745-B4B0-7BB204E1E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547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dividualized Education Plans">
            <a:extLst>
              <a:ext uri="{FF2B5EF4-FFF2-40B4-BE49-F238E27FC236}">
                <a16:creationId xmlns:a16="http://schemas.microsoft.com/office/drawing/2014/main" xmlns="" id="{8EEBDC66-F89D-4846-A4F0-881C91E0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20" y="2671763"/>
            <a:ext cx="3721894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57225" y="1080724"/>
            <a:ext cx="7871875" cy="1485901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 Education Program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93213" y="640188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an IEP?</a:t>
            </a:r>
            <a:endParaRPr b="1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05250" y="1410449"/>
            <a:ext cx="7375500" cy="318298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/>
          <a:p>
            <a:pPr marL="171450" lvl="0" indent="0">
              <a:buNone/>
            </a:pPr>
            <a:endParaRPr lang="en" dirty="0"/>
          </a:p>
          <a:p>
            <a:pPr>
              <a:buFont typeface="Mada"/>
              <a:buChar char="➢"/>
            </a:pPr>
            <a:r>
              <a:rPr lang="en-US" b="1" dirty="0"/>
              <a:t>The Individuals with Disabilities Education Act </a:t>
            </a:r>
            <a:r>
              <a:rPr lang="en-US" dirty="0"/>
              <a:t>(IDEA) is a law that makes available a free appropriate public education to eligible children with disabilities throughout the nation and ensures special education and related services to those children.</a:t>
            </a:r>
          </a:p>
          <a:p>
            <a:pPr marL="171450" lvl="0" indent="0">
              <a:buNone/>
            </a:pPr>
            <a:endParaRPr lang="en" dirty="0"/>
          </a:p>
          <a:p>
            <a:pPr lvl="0">
              <a:buChar char="➢"/>
            </a:pPr>
            <a:r>
              <a:rPr lang="en" dirty="0"/>
              <a:t> </a:t>
            </a:r>
            <a:r>
              <a:rPr lang="en-US" b="1" dirty="0"/>
              <a:t>Individualized Education Program </a:t>
            </a:r>
            <a:r>
              <a:rPr lang="en-US" dirty="0"/>
              <a:t>(IEP) is a legal document under United States law that is developed for each public school child in the U.S. who needs special education.</a:t>
            </a:r>
          </a:p>
          <a:p>
            <a:pPr marL="171450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704D-B1D0-49E0-AE65-64D93D62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does an IEP include?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62E9EC-17C3-4AC4-A049-6AB53683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49" y="1756288"/>
            <a:ext cx="6772531" cy="2263200"/>
          </a:xfrm>
        </p:spPr>
        <p:txBody>
          <a:bodyPr>
            <a:normAutofit lnSpcReduction="10000"/>
          </a:bodyPr>
          <a:lstStyle/>
          <a:p>
            <a:pPr marL="171450" indent="0">
              <a:buNone/>
            </a:pPr>
            <a:r>
              <a:rPr lang="en-US" dirty="0"/>
              <a:t>IEP provides:</a:t>
            </a:r>
          </a:p>
          <a:p>
            <a:pPr marL="17145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accommodations,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modifications,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related services, and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specialized academic instruction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r>
              <a:rPr lang="en-US" dirty="0"/>
              <a:t>to ensure that every eligible child receives a "Free Appropriate Public Education" (FAPE) in the "Least Restrictive Environment" (LRE).</a:t>
            </a:r>
          </a:p>
          <a:p>
            <a:endParaRPr lang="en-US" dirty="0"/>
          </a:p>
          <a:p>
            <a:endParaRPr lang="en-US" dirty="0"/>
          </a:p>
          <a:p>
            <a:pPr marL="1714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AABA2-CD98-4EBE-BC35-58A6D403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is on an IEP team?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5B62B-C9CA-436D-872D-F59A8FFA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50" y="1756288"/>
            <a:ext cx="7558344" cy="2263200"/>
          </a:xfrm>
        </p:spPr>
        <p:txBody>
          <a:bodyPr/>
          <a:lstStyle/>
          <a:p>
            <a:r>
              <a:rPr lang="en-US" dirty="0"/>
              <a:t>You, as a Parent or Guardian</a:t>
            </a:r>
          </a:p>
          <a:p>
            <a:r>
              <a:rPr lang="en-US" dirty="0"/>
              <a:t>Representative of the School District</a:t>
            </a:r>
          </a:p>
          <a:p>
            <a:r>
              <a:rPr lang="en-US" dirty="0"/>
              <a:t>General Education Teacher</a:t>
            </a:r>
          </a:p>
          <a:p>
            <a:r>
              <a:rPr lang="en-US" dirty="0"/>
              <a:t>Special Education Teacher</a:t>
            </a:r>
          </a:p>
          <a:p>
            <a:r>
              <a:rPr lang="en-US" dirty="0"/>
              <a:t>Evaluation Personnel</a:t>
            </a:r>
          </a:p>
          <a:p>
            <a:r>
              <a:rPr lang="en-US" dirty="0"/>
              <a:t>Your Child (Student)</a:t>
            </a:r>
          </a:p>
          <a:p>
            <a:r>
              <a:rPr lang="en-US" dirty="0"/>
              <a:t>Others with Knowledge or Special Expertise About Your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Your Voice Matters – Mental Health Center Kids">
            <a:extLst>
              <a:ext uri="{FF2B5EF4-FFF2-40B4-BE49-F238E27FC236}">
                <a16:creationId xmlns:a16="http://schemas.microsoft.com/office/drawing/2014/main" xmlns="" id="{AF09E1A4-F607-4967-8ABB-C68B9FBE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9" y="2136932"/>
            <a:ext cx="283606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67076-A7AF-460D-9737-E327448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11" y="863443"/>
            <a:ext cx="7108451" cy="1594007"/>
          </a:xfrm>
        </p:spPr>
        <p:txBody>
          <a:bodyPr>
            <a:normAutofit/>
          </a:bodyPr>
          <a:lstStyle/>
          <a:p>
            <a:r>
              <a:rPr lang="en-US" dirty="0"/>
              <a:t>Parent Involvement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423375-9BA8-4076-AA5F-D16ED6CC1626}"/>
              </a:ext>
            </a:extLst>
          </p:cNvPr>
          <p:cNvSpPr/>
          <p:nvPr/>
        </p:nvSpPr>
        <p:spPr>
          <a:xfrm>
            <a:off x="5264944" y="2328863"/>
            <a:ext cx="2973806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Parents can help provide insights into what is appropriate!</a:t>
            </a:r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05250" y="1410449"/>
            <a:ext cx="7375500" cy="318298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/>
          <a:p>
            <a:pPr marL="171450" lvl="0" indent="0">
              <a:buNone/>
            </a:pPr>
            <a:endParaRPr lang="en" dirty="0"/>
          </a:p>
          <a:p>
            <a:pPr>
              <a:buFont typeface="Mada"/>
              <a:buChar char="➢"/>
            </a:pPr>
            <a:r>
              <a:rPr lang="en-US" dirty="0"/>
              <a:t>Parents are experts regarding their child.</a:t>
            </a:r>
          </a:p>
          <a:p>
            <a:pPr>
              <a:buFont typeface="Mada"/>
              <a:buChar char="➢"/>
            </a:pPr>
            <a:r>
              <a:rPr lang="en-US" dirty="0"/>
              <a:t>Parents provide information regarding their child’s:</a:t>
            </a:r>
          </a:p>
          <a:p>
            <a:pPr marL="171450" indent="0">
              <a:buNone/>
            </a:pPr>
            <a:r>
              <a:rPr lang="en-US" dirty="0"/>
              <a:t>       - unique characteristics</a:t>
            </a:r>
          </a:p>
          <a:p>
            <a:pPr marL="171450" indent="0">
              <a:buNone/>
            </a:pPr>
            <a:r>
              <a:rPr lang="en-US" dirty="0"/>
              <a:t>       - strengths and weaknesses</a:t>
            </a:r>
          </a:p>
          <a:p>
            <a:pPr marL="171450" indent="0">
              <a:buNone/>
            </a:pPr>
            <a:r>
              <a:rPr lang="en-US" dirty="0"/>
              <a:t>       - academic and social history</a:t>
            </a:r>
          </a:p>
          <a:p>
            <a:pPr marL="171450" indent="0">
              <a:buNone/>
            </a:pPr>
            <a:r>
              <a:rPr lang="en-US" dirty="0"/>
              <a:t>       - behavior in the home</a:t>
            </a:r>
          </a:p>
          <a:p>
            <a:pPr marL="171450" indent="0">
              <a:buNone/>
            </a:pPr>
            <a:r>
              <a:rPr lang="en-US" dirty="0"/>
              <a:t>       - data from additional assessments</a:t>
            </a:r>
          </a:p>
          <a:p>
            <a:pPr marL="171450" indent="0">
              <a:buNone/>
            </a:pPr>
            <a:r>
              <a:rPr lang="en-US" dirty="0"/>
              <a:t>And much more!</a:t>
            </a:r>
          </a:p>
          <a:p>
            <a:pPr marL="171450" lvl="0" indent="0">
              <a:buNone/>
            </a:pPr>
            <a:r>
              <a:rPr lang="en" dirty="0"/>
              <a:t> </a:t>
            </a:r>
            <a:endParaRPr lang="en-US"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93213" y="640188"/>
            <a:ext cx="823645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/>
            <a:r>
              <a:rPr lang="en-US" sz="2500" b="1" dirty="0"/>
              <a:t>Why are parents such important members of the IEP team?</a:t>
            </a:r>
            <a:endParaRPr sz="2500" b="1" dirty="0"/>
          </a:p>
        </p:txBody>
      </p:sp>
    </p:spTree>
    <p:extLst>
      <p:ext uri="{BB962C8B-B14F-4D97-AF65-F5344CB8AC3E}">
        <p14:creationId xmlns:p14="http://schemas.microsoft.com/office/powerpoint/2010/main" val="69403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2" y="598744"/>
            <a:ext cx="7946400" cy="573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Parent rights in an IEP meeting!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25ADB-C838-4D0F-806B-B9AD9755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099" y="1335881"/>
            <a:ext cx="7685213" cy="3328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Right to Participate</a:t>
            </a:r>
          </a:p>
          <a:p>
            <a:pPr marL="171450" indent="0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Written Notice:</a:t>
            </a:r>
          </a:p>
          <a:p>
            <a:pPr lvl="1" fontAlgn="base"/>
            <a:r>
              <a:rPr lang="en-US" sz="1600" dirty="0"/>
              <a:t>Parents have the right to receive prior written notice for changes in identification, evaluation, and educational placements initiated by the school district.</a:t>
            </a:r>
          </a:p>
          <a:p>
            <a:pPr marL="628650" lvl="1" indent="0" fontAlgn="base">
              <a:buNone/>
            </a:pPr>
            <a:endParaRPr lang="en-US" sz="16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Right to Consent:</a:t>
            </a:r>
          </a:p>
          <a:p>
            <a:pPr lvl="1" fontAlgn="base"/>
            <a:r>
              <a:rPr lang="en-US" sz="1600" dirty="0"/>
              <a:t>Parents provide informed written consent for their child's IEP.</a:t>
            </a:r>
          </a:p>
          <a:p>
            <a:pPr lvl="1" fontAlgn="base"/>
            <a:r>
              <a:rPr lang="en-US" sz="1600" dirty="0"/>
              <a:t>Consent is required before the assessment process begins and for any changes to the existing program.</a:t>
            </a:r>
          </a:p>
          <a:p>
            <a:pPr lvl="1" fontAlgn="base"/>
            <a:r>
              <a:rPr lang="en-US" sz="1600" dirty="0"/>
              <a:t>Parents also have the right to refuse evaluation or educational placement.</a:t>
            </a:r>
          </a:p>
          <a:p>
            <a:pPr marL="1714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9400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Gold Arabic Culture Thesis Presentation">
  <a:themeElements>
    <a:clrScheme name="Office">
      <a:dk1>
        <a:srgbClr val="191919"/>
      </a:dk1>
      <a:lt1>
        <a:srgbClr val="FFFFFF"/>
      </a:lt1>
      <a:dk2>
        <a:srgbClr val="73C2FB"/>
      </a:dk2>
      <a:lt2>
        <a:srgbClr val="BC9C22"/>
      </a:lt2>
      <a:accent1>
        <a:srgbClr val="7DBFF8"/>
      </a:accent1>
      <a:accent2>
        <a:srgbClr val="CBA05C"/>
      </a:accent2>
      <a:accent3>
        <a:srgbClr val="C0A34E"/>
      </a:accent3>
      <a:accent4>
        <a:srgbClr val="888888"/>
      </a:accent4>
      <a:accent5>
        <a:srgbClr val="191919"/>
      </a:accent5>
      <a:accent6>
        <a:srgbClr val="7DBFF8"/>
      </a:accent6>
      <a:hlink>
        <a:srgbClr val="73C2F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864</Words>
  <Application>Microsoft Office PowerPoint</Application>
  <PresentationFormat>On-screen Show (16:9)</PresentationFormat>
  <Paragraphs>143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Wingdings</vt:lpstr>
      <vt:lpstr>Arial</vt:lpstr>
      <vt:lpstr>Mirza</vt:lpstr>
      <vt:lpstr>Mada</vt:lpstr>
      <vt:lpstr>Calibri</vt:lpstr>
      <vt:lpstr>Blue and Gold Arabic Culture Thesis Presentation</vt:lpstr>
      <vt:lpstr> Enhancing IEPs: Integrating Parents' Roles in Culturally and Linguistically Responsive Education</vt:lpstr>
      <vt:lpstr>Session Overview</vt:lpstr>
      <vt:lpstr>Individual Education Program </vt:lpstr>
      <vt:lpstr>What is an IEP?</vt:lpstr>
      <vt:lpstr>What does an IEP include?</vt:lpstr>
      <vt:lpstr>Who is on an IEP team?</vt:lpstr>
      <vt:lpstr>Parent Involvement </vt:lpstr>
      <vt:lpstr>Why are parents such important members of the IEP team?</vt:lpstr>
      <vt:lpstr>Parent rights in an IEP meeting!</vt:lpstr>
      <vt:lpstr>Parent Rights in IEP meeting</vt:lpstr>
      <vt:lpstr>Parent rights to Mediation &amp; Information   </vt:lpstr>
      <vt:lpstr>Culturally and Linguistically Responsive Practice in the IEP Process</vt:lpstr>
      <vt:lpstr>Key Barriers Identified</vt:lpstr>
      <vt:lpstr>Key Barriers continued </vt:lpstr>
      <vt:lpstr>Strategies for Improvement </vt:lpstr>
      <vt:lpstr>Strategies for improvement continued</vt:lpstr>
      <vt:lpstr>Empowering Resources for Families</vt:lpstr>
      <vt:lpstr>Supports and Educational Materials!</vt:lpstr>
      <vt:lpstr>Supports &amp; Materials 2</vt:lpstr>
      <vt:lpstr>A quote to remember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IEPs: Integrating Parents' Roles in Culturally and Linguistically Responsive Education</dc:title>
  <dc:creator>Niki Brown</dc:creator>
  <cp:lastModifiedBy>ctst004@gmail.com</cp:lastModifiedBy>
  <cp:revision>45</cp:revision>
  <dcterms:modified xsi:type="dcterms:W3CDTF">2024-01-10T01:25:31Z</dcterms:modified>
</cp:coreProperties>
</file>