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84" r:id="rId6"/>
    <p:sldId id="285" r:id="rId7"/>
    <p:sldId id="298" r:id="rId8"/>
    <p:sldId id="283" r:id="rId9"/>
    <p:sldId id="287" r:id="rId10"/>
    <p:sldId id="288" r:id="rId11"/>
    <p:sldId id="289" r:id="rId12"/>
    <p:sldId id="290" r:id="rId13"/>
    <p:sldId id="294" r:id="rId14"/>
    <p:sldId id="291" r:id="rId15"/>
    <p:sldId id="292" r:id="rId16"/>
    <p:sldId id="295" r:id="rId17"/>
    <p:sldId id="299" r:id="rId18"/>
    <p:sldId id="261" r:id="rId19"/>
    <p:sldId id="297" r:id="rId20"/>
    <p:sldId id="263" r:id="rId21"/>
    <p:sldId id="300" r:id="rId22"/>
  </p:sldIdLst>
  <p:sldSz cx="9144000" cy="5143500" type="screen16x9"/>
  <p:notesSz cx="6858000" cy="9144000"/>
  <p:embeddedFontLst>
    <p:embeddedFont>
      <p:font typeface="Mirza" panose="020B0604020202020204" charset="-78"/>
      <p:regular r:id="rId25"/>
      <p:bold r:id="rId26"/>
    </p:embeddedFont>
    <p:embeddedFont>
      <p:font typeface="Mada" panose="020B0604020202020204" charset="-78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C0AAF6-50B6-4B74-AD23-6221342DB5A1}">
  <a:tblStyle styleId="{6DC0AAF6-50B6-4B74-AD23-6221342DB5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88" autoAdjust="0"/>
  </p:normalViewPr>
  <p:slideViewPr>
    <p:cSldViewPr snapToGrid="0">
      <p:cViewPr varScale="1">
        <p:scale>
          <a:sx n="82" d="100"/>
          <a:sy n="82" d="100"/>
        </p:scale>
        <p:origin x="34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03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80DF14B-6A90-4828-8FF3-FBB34BB163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EB40FE-3573-4D96-97DB-EE55B9BD27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FEA37-7C69-4923-B9A3-455FACCFD4A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478003-0968-461B-BD9B-24E2AA25EC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EB5EB7-EC76-4341-8FB1-133267CFFC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0F4C7-CED0-43B5-A324-E117A0071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812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86701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38578eac9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638578eac9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90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38578eac9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38578eac9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14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38578eac9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38578eac9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58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38578eac9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38578eac9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dirty="0"/>
              <a:t>https://sites.ed.gov/idea/about-idea/</a:t>
            </a:r>
            <a:endParaRPr xmlns:a="http://schemas.openxmlformats.org/drawingml/2006/main" dirty="0"/>
          </a:p>
        </p:txBody>
      </p:sp>
    </p:spTree>
    <p:extLst>
      <p:ext uri="{BB962C8B-B14F-4D97-AF65-F5344CB8AC3E}">
        <p14:creationId xmlns:p14="http://schemas.microsoft.com/office/powerpoint/2010/main" val="242564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El ambiente menos restrictivo (LRE) significa que los niños que reciben educación especial deben estar en las mismas aulas que otros niños tanto como sea posible.</a:t>
            </a:r>
            <a:endParaRPr xmlns:a="http://schemas.openxmlformats.org/drawingml/2006/main" lang="en-US" dirty="0"/>
          </a:p>
        </p:txBody>
      </p:sp>
    </p:spTree>
    <p:extLst>
      <p:ext uri="{BB962C8B-B14F-4D97-AF65-F5344CB8AC3E}">
        <p14:creationId xmlns:p14="http://schemas.microsoft.com/office/powerpoint/2010/main" val="2879814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38578eac9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38578eac9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xmlns:a="http://schemas.openxmlformats.org/drawingml/2006/main"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dirty="0"/>
              <a:t>https://sites.ed.gov/idea/about-idea/</a:t>
            </a:r>
            <a:endParaRPr xmlns:a="http://schemas.openxmlformats.org/drawingml/2006/main" dirty="0"/>
          </a:p>
        </p:txBody>
      </p:sp>
    </p:spTree>
    <p:extLst>
      <p:ext uri="{BB962C8B-B14F-4D97-AF65-F5344CB8AC3E}">
        <p14:creationId xmlns:p14="http://schemas.microsoft.com/office/powerpoint/2010/main" val="417833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38578eac9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638578eac9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26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38578eac9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638578eac9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476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38578eac9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38578eac9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38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726038" y="-2354319"/>
            <a:ext cx="10817192" cy="10817192"/>
          </a:xfrm>
          <a:custGeom>
            <a:avLst/>
            <a:gdLst/>
            <a:ahLst/>
            <a:cxnLst/>
            <a:rect l="l" t="t" r="r" b="b"/>
            <a:pathLst>
              <a:path w="22303489" h="22303489" extrusionOk="0">
                <a:moveTo>
                  <a:pt x="0" y="0"/>
                </a:moveTo>
                <a:lnTo>
                  <a:pt x="22303488" y="0"/>
                </a:lnTo>
                <a:lnTo>
                  <a:pt x="22303488" y="22303489"/>
                </a:lnTo>
                <a:lnTo>
                  <a:pt x="0" y="22303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6;p3"/>
          <p:cNvGrpSpPr/>
          <p:nvPr/>
        </p:nvGrpSpPr>
        <p:grpSpPr>
          <a:xfrm>
            <a:off x="318320" y="370805"/>
            <a:ext cx="8549025" cy="4401870"/>
            <a:chOff x="0" y="0"/>
            <a:chExt cx="4274726" cy="2201045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4274726" cy="2201045"/>
            </a:xfrm>
            <a:custGeom>
              <a:avLst/>
              <a:gdLst/>
              <a:ahLst/>
              <a:cxnLst/>
              <a:rect l="l" t="t" r="r" b="b"/>
              <a:pathLst>
                <a:path w="4274726" h="2201045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201045"/>
                  </a:lnTo>
                  <a:lnTo>
                    <a:pt x="0" y="2201045"/>
                  </a:lnTo>
                  <a:lnTo>
                    <a:pt x="0" y="0"/>
                  </a:lnTo>
                </a:path>
              </a:pathLst>
            </a:custGeom>
            <a:solidFill>
              <a:srgbClr val="73C2FB"/>
            </a:solidFill>
            <a:ln w="1047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50" tIns="26750" rIns="26750" bIns="2675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545763" y="909850"/>
            <a:ext cx="7760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825613" y="17159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1003872" y="-3006551"/>
            <a:ext cx="11151745" cy="11151745"/>
          </a:xfrm>
          <a:custGeom>
            <a:avLst/>
            <a:gdLst/>
            <a:ahLst/>
            <a:cxnLst/>
            <a:rect l="l" t="t" r="r" b="b"/>
            <a:pathLst>
              <a:path w="22303489" h="22303489" extrusionOk="0">
                <a:moveTo>
                  <a:pt x="0" y="0"/>
                </a:moveTo>
                <a:lnTo>
                  <a:pt x="22303488" y="0"/>
                </a:lnTo>
                <a:lnTo>
                  <a:pt x="22303488" y="22303489"/>
                </a:lnTo>
                <a:lnTo>
                  <a:pt x="0" y="22303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318320" y="370805"/>
            <a:ext cx="8549452" cy="4402090"/>
          </a:xfrm>
          <a:custGeom>
            <a:avLst/>
            <a:gdLst/>
            <a:ahLst/>
            <a:cxnLst/>
            <a:rect l="l" t="t" r="r" b="b"/>
            <a:pathLst>
              <a:path w="4274726" h="2201045" extrusionOk="0">
                <a:moveTo>
                  <a:pt x="0" y="0"/>
                </a:moveTo>
                <a:lnTo>
                  <a:pt x="4274726" y="0"/>
                </a:lnTo>
                <a:lnTo>
                  <a:pt x="4274726" y="2201045"/>
                </a:lnTo>
                <a:lnTo>
                  <a:pt x="0" y="2201045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04775" cap="flat" cmpd="sng">
            <a:solidFill>
              <a:srgbClr val="73C2FB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81763" y="948788"/>
            <a:ext cx="79464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None/>
              <a:defRPr sz="4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192750" y="1756288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-1003872" y="-3006551"/>
            <a:ext cx="11151745" cy="11151745"/>
          </a:xfrm>
          <a:custGeom>
            <a:avLst/>
            <a:gdLst/>
            <a:ahLst/>
            <a:cxnLst/>
            <a:rect l="l" t="t" r="r" b="b"/>
            <a:pathLst>
              <a:path w="22303489" h="22303489" extrusionOk="0">
                <a:moveTo>
                  <a:pt x="0" y="0"/>
                </a:moveTo>
                <a:lnTo>
                  <a:pt x="22303488" y="0"/>
                </a:lnTo>
                <a:lnTo>
                  <a:pt x="22303488" y="22303489"/>
                </a:lnTo>
                <a:lnTo>
                  <a:pt x="0" y="22303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318320" y="370805"/>
            <a:ext cx="8549452" cy="4402090"/>
          </a:xfrm>
          <a:custGeom>
            <a:avLst/>
            <a:gdLst/>
            <a:ahLst/>
            <a:cxnLst/>
            <a:rect l="l" t="t" r="r" b="b"/>
            <a:pathLst>
              <a:path w="4274726" h="2201045" extrusionOk="0">
                <a:moveTo>
                  <a:pt x="0" y="0"/>
                </a:moveTo>
                <a:lnTo>
                  <a:pt x="4274726" y="0"/>
                </a:lnTo>
                <a:lnTo>
                  <a:pt x="4274726" y="2201045"/>
                </a:lnTo>
                <a:lnTo>
                  <a:pt x="0" y="2201045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04775" cap="flat" cmpd="sng">
            <a:solidFill>
              <a:srgbClr val="73C2FB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974787" y="620250"/>
            <a:ext cx="75384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Calibri"/>
              <a:buNone/>
              <a:defRPr sz="45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167607" y="3120644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-1003872" y="-3006551"/>
            <a:ext cx="11151745" cy="11151745"/>
          </a:xfrm>
          <a:custGeom>
            <a:avLst/>
            <a:gdLst/>
            <a:ahLst/>
            <a:cxnLst/>
            <a:rect l="l" t="t" r="r" b="b"/>
            <a:pathLst>
              <a:path w="22303489" h="22303489" extrusionOk="0">
                <a:moveTo>
                  <a:pt x="0" y="0"/>
                </a:moveTo>
                <a:lnTo>
                  <a:pt x="22303488" y="0"/>
                </a:lnTo>
                <a:lnTo>
                  <a:pt x="22303488" y="22303489"/>
                </a:lnTo>
                <a:lnTo>
                  <a:pt x="0" y="22303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" name="Google Shape;36;p6"/>
          <p:cNvSpPr/>
          <p:nvPr/>
        </p:nvSpPr>
        <p:spPr>
          <a:xfrm>
            <a:off x="318320" y="370805"/>
            <a:ext cx="8549452" cy="4402090"/>
          </a:xfrm>
          <a:custGeom>
            <a:avLst/>
            <a:gdLst/>
            <a:ahLst/>
            <a:cxnLst/>
            <a:rect l="l" t="t" r="r" b="b"/>
            <a:pathLst>
              <a:path w="4274726" h="2201045" extrusionOk="0">
                <a:moveTo>
                  <a:pt x="0" y="0"/>
                </a:moveTo>
                <a:lnTo>
                  <a:pt x="4274726" y="0"/>
                </a:lnTo>
                <a:lnTo>
                  <a:pt x="4274726" y="2201045"/>
                </a:lnTo>
                <a:lnTo>
                  <a:pt x="0" y="2201045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04775" cap="flat" cmpd="sng">
            <a:solidFill>
              <a:srgbClr val="73C2FB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96763" y="624038"/>
            <a:ext cx="7033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None/>
              <a:defRPr sz="4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002713" y="1923425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076975" y="1852388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BC9C2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-726038" y="-2354319"/>
            <a:ext cx="10817192" cy="10817192"/>
          </a:xfrm>
          <a:custGeom>
            <a:avLst/>
            <a:gdLst/>
            <a:ahLst/>
            <a:cxnLst/>
            <a:rect l="l" t="t" r="r" b="b"/>
            <a:pathLst>
              <a:path w="22303489" h="22303489" extrusionOk="0">
                <a:moveTo>
                  <a:pt x="0" y="0"/>
                </a:moveTo>
                <a:lnTo>
                  <a:pt x="22303488" y="0"/>
                </a:lnTo>
                <a:lnTo>
                  <a:pt x="22303488" y="22303489"/>
                </a:lnTo>
                <a:lnTo>
                  <a:pt x="0" y="22303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" name="Google Shape;43;p7"/>
          <p:cNvGrpSpPr/>
          <p:nvPr/>
        </p:nvGrpSpPr>
        <p:grpSpPr>
          <a:xfrm>
            <a:off x="318320" y="370805"/>
            <a:ext cx="8549025" cy="4401870"/>
            <a:chOff x="0" y="0"/>
            <a:chExt cx="4274726" cy="2201045"/>
          </a:xfrm>
        </p:grpSpPr>
        <p:sp>
          <p:nvSpPr>
            <p:cNvPr id="44" name="Google Shape;44;p7"/>
            <p:cNvSpPr/>
            <p:nvPr/>
          </p:nvSpPr>
          <p:spPr>
            <a:xfrm>
              <a:off x="0" y="0"/>
              <a:ext cx="4274726" cy="2201045"/>
            </a:xfrm>
            <a:custGeom>
              <a:avLst/>
              <a:gdLst/>
              <a:ahLst/>
              <a:cxnLst/>
              <a:rect l="l" t="t" r="r" b="b"/>
              <a:pathLst>
                <a:path w="4274726" h="2201045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201045"/>
                  </a:lnTo>
                  <a:lnTo>
                    <a:pt x="0" y="220104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04775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" name="Google Shape;45;p7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50" tIns="26750" rIns="26750" bIns="2675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710100" y="1080725"/>
            <a:ext cx="3819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None/>
              <a:defRPr sz="4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710100" y="2310475"/>
            <a:ext cx="31140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>
            <a:spLocks noGrp="1"/>
          </p:cNvSpPr>
          <p:nvPr>
            <p:ph type="pic" idx="2"/>
          </p:nvPr>
        </p:nvSpPr>
        <p:spPr>
          <a:xfrm>
            <a:off x="637725" y="897588"/>
            <a:ext cx="3618900" cy="3156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7738" y="948782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irza"/>
              <a:buNone/>
              <a:defRPr sz="2200" i="0" u="none" strike="noStrike" cap="none">
                <a:solidFill>
                  <a:schemeClr val="dk1"/>
                </a:solidFill>
                <a:latin typeface="Mirza"/>
                <a:ea typeface="Mirza"/>
                <a:cs typeface="Mirza"/>
                <a:sym typeface="Mirz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98725" y="164465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da"/>
              <a:buChar char="•"/>
              <a:defRPr sz="16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–"/>
              <a:defRPr sz="14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•"/>
              <a:defRPr sz="12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da"/>
              <a:buChar char="–"/>
              <a:defRPr sz="10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da"/>
              <a:buChar char="»"/>
              <a:defRPr sz="10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da"/>
              <a:buChar char="•"/>
              <a:defRPr sz="10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da"/>
              <a:buChar char="•"/>
              <a:defRPr sz="10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da"/>
              <a:buChar char="•"/>
              <a:defRPr sz="10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da"/>
              <a:buChar char="•"/>
              <a:defRPr sz="1000" i="0" u="none" strike="noStrike" cap="none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ea.texas.gov/about-tea/government-relations-and-legal/special-education-hearings/office-of-general-counsel-special-education-general-information" TargetMode="External"/><Relationship Id="rId3" Type="http://schemas.openxmlformats.org/officeDocument/2006/relationships/hyperlink" Target="https://www.parentcenterhub.org/" TargetMode="External"/><Relationship Id="rId7" Type="http://schemas.openxmlformats.org/officeDocument/2006/relationships/hyperlink" Target="https://www.understood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rightslaw.com/" TargetMode="External"/><Relationship Id="rId5" Type="http://schemas.openxmlformats.org/officeDocument/2006/relationships/hyperlink" Target="https://tea.texas.gov/" TargetMode="External"/><Relationship Id="rId4" Type="http://schemas.openxmlformats.org/officeDocument/2006/relationships/hyperlink" Target="https://www.navigatelifetexas.org/en/" TargetMode="External"/><Relationship Id="rId9" Type="http://schemas.openxmlformats.org/officeDocument/2006/relationships/hyperlink" Target="mailto:se-legal@tea.texas.g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xp2p.org/services/family-to-family-health-info#:~:text=Texas%20Parent%20to%20Parent%20(TxP2P,or%20special%20health%20care%20need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dd.tamu.edu/" TargetMode="External"/><Relationship Id="rId4" Type="http://schemas.openxmlformats.org/officeDocument/2006/relationships/hyperlink" Target="https://f2fn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ulturally Responsive-Sustaining Education Framework">
            <a:extLst>
              <a:ext uri="{FF2B5EF4-FFF2-40B4-BE49-F238E27FC236}">
                <a16:creationId xmlns:a16="http://schemas.microsoft.com/office/drawing/2014/main" xmlns="" id="{D71ABAF2-75FC-4146-B8E6-C9FDF64D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38" y="857250"/>
            <a:ext cx="2396193" cy="34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928500" y="3201358"/>
            <a:ext cx="3643500" cy="1431141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xmlns:a="http://schemas.openxmlformats.org/drawingml/2006/main"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 xmlns:a="http://schemas.openxmlformats.org/drawingml/2006/main">
              <a:rPr lang="es" sz="2000" dirty="0"/>
              <a:t>Tahereh Boroughani</a:t>
            </a:r>
          </a:p>
          <a:p>
            <a:pPr xmlns:a="http://schemas.openxmlformats.org/drawingml/2006/main"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 xmlns:a="http://schemas.openxmlformats.org/drawingml/2006/main">
              <a:rPr lang="es" sz="2000" dirty="0"/>
              <a:t>Doctorando</a:t>
            </a:r>
          </a:p>
          <a:p>
            <a:pPr xmlns:a="http://schemas.openxmlformats.org/drawingml/2006/main"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 xmlns:a="http://schemas.openxmlformats.org/drawingml/2006/main">
              <a:rPr lang="es" sz="2000" dirty="0"/>
              <a:t>bilingüe/ES </a:t>
            </a:r>
            <a:r xmlns:a="http://schemas.openxmlformats.org/drawingml/2006/main">
              <a:rPr lang="es" sz="2000" dirty="0"/>
              <a:t>L</a:t>
            </a:r>
          </a:p>
          <a:p>
            <a:pPr xmlns:a="http://schemas.openxmlformats.org/drawingml/2006/main"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 xmlns:a="http://schemas.openxmlformats.org/drawingml/2006/main">
              <a:rPr lang="es" sz="2000" dirty="0"/>
              <a:t>Universidad Texas A &amp; M</a:t>
            </a:r>
            <a:endParaRPr xmlns:a="http://schemas.openxmlformats.org/drawingml/2006/main" sz="2000"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ctrTitle"/>
          </p:nvPr>
        </p:nvSpPr>
        <p:spPr>
          <a:xfrm>
            <a:off x="545775" y="579602"/>
            <a:ext cx="4697738" cy="2793206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rmAutofit fontScale="90000"/>
          </a:bodyPr>
          <a:lstStyle/>
          <a:p>
            <a:pPr xmlns:a="http://schemas.openxmlformats.org/drawingml/2006/main" lvl="0" algn="l"/>
            <a:r xmlns:a="http://schemas.openxmlformats.org/drawingml/2006/main">
              <a:rPr lang="es" b="1" dirty="0"/>
              <a:t> </a:t>
            </a:r>
            <a:r xmlns:a="http://schemas.openxmlformats.org/drawingml/2006/main">
              <a:rPr lang="es" sz="3600" b="1" dirty="0"/>
              <a:t>Mejora de los IEP: integración de los roles de los padres en una educación cultural y lingüísticamente receptiva</a:t>
            </a:r>
            <a:endParaRPr xmlns:a="http://schemas.openxmlformats.org/drawingml/2006/main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079B7-AFD7-61C6-3A5A-C8AC6AAE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63" y="-573900"/>
            <a:ext cx="7946400" cy="573900"/>
          </a:xfrm>
        </p:spPr>
        <p:txBody>
          <a:bodyPr spcFirstLastPara="1" wrap="square" lIns="45725" tIns="22850" rIns="45725" bIns="22850" anchor="b" anchorCtr="0">
            <a:normAutofit fontScale="90000"/>
          </a:bodyPr>
          <a:lstStyle/>
          <a:p>
            <a:r xmlns:a="http://schemas.openxmlformats.org/drawingml/2006/main">
              <a:rPr lang="es" dirty="0"/>
              <a:t>Derechos de los padres en la reunión del IEP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E76DD9-C4A7-44FF-AE85-B3A8FCAB9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635795"/>
            <a:ext cx="7686674" cy="3707606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endParaRPr lang="en-US" dirty="0"/>
          </a:p>
          <a:p>
            <a:pPr xmlns:a="http://schemas.openxmlformats.org/drawingml/2006/main" fontAlgn="base">
              <a:buFont typeface="Wingdings" panose="05000000000000000000" pitchFamily="2" charset="2"/>
              <a:buChar char="Ø"/>
            </a:pPr>
            <a:r xmlns:a="http://schemas.openxmlformats.org/drawingml/2006/main">
              <a:rPr lang="es" dirty="0"/>
              <a:t>Derecho a acceder a registros educativos:</a:t>
            </a:r>
          </a:p>
          <a:p>
            <a:pPr xmlns:a="http://schemas.openxmlformats.org/drawingml/2006/main" lvl="1" fontAlgn="base"/>
            <a:r xmlns:a="http://schemas.openxmlformats.org/drawingml/2006/main">
              <a:rPr lang="es" dirty="0"/>
              <a:t>Los padres con un niño en educación especial y un IEP tienen derecho a inspeccionar, evaluar y solicitar copias de los registros educativos.</a:t>
            </a:r>
          </a:p>
          <a:p>
            <a:pPr marL="628650" lvl="1" indent="0" fontAlgn="base">
              <a:buNone/>
            </a:pPr>
            <a:endParaRPr lang="en-US" dirty="0"/>
          </a:p>
          <a:p>
            <a:pPr xmlns:a="http://schemas.openxmlformats.org/drawingml/2006/main" fontAlgn="base">
              <a:buFont typeface="Wingdings" panose="05000000000000000000" pitchFamily="2" charset="2"/>
              <a:buChar char="Ø"/>
            </a:pPr>
            <a:r xmlns:a="http://schemas.openxmlformats.org/drawingml/2006/main">
              <a:rPr lang="es" dirty="0"/>
              <a:t>Derecho a solicitar una audiencia:</a:t>
            </a:r>
          </a:p>
          <a:p>
            <a:pPr xmlns:a="http://schemas.openxmlformats.org/drawingml/2006/main" lvl="1" fontAlgn="base"/>
            <a:r xmlns:a="http://schemas.openxmlformats.org/drawingml/2006/main">
              <a:rPr lang="es" dirty="0"/>
              <a:t>Los padres pueden solicitar una audiencia para quejas relacionadas con las disposiciones de FAPE.</a:t>
            </a:r>
          </a:p>
          <a:p>
            <a:pPr xmlns:a="http://schemas.openxmlformats.org/drawingml/2006/main" lvl="1" fontAlgn="base"/>
            <a:r xmlns:a="http://schemas.openxmlformats.org/drawingml/2006/main">
              <a:rPr lang="es" dirty="0"/>
              <a:t>Opción de traer a la audiencia a un defensor, abogado o al niño.</a:t>
            </a:r>
          </a:p>
          <a:p>
            <a:pPr xmlns:a="http://schemas.openxmlformats.org/drawingml/2006/main" lvl="1" fontAlgn="base"/>
            <a:r xmlns:a="http://schemas.openxmlformats.org/drawingml/2006/main">
              <a:rPr lang="es" dirty="0"/>
              <a:t>Opción de hacer pública la audiencia.</a:t>
            </a:r>
          </a:p>
          <a:p>
            <a:pPr marL="628650" lvl="1" indent="0" fontAlgn="base">
              <a:buNone/>
            </a:pPr>
            <a:endParaRPr lang="en-US" dirty="0"/>
          </a:p>
          <a:p>
            <a:pPr xmlns:a="http://schemas.openxmlformats.org/drawingml/2006/main" fontAlgn="base">
              <a:buFont typeface="Wingdings" panose="05000000000000000000" pitchFamily="2" charset="2"/>
              <a:buChar char="Ø"/>
            </a:pPr>
            <a:r xmlns:a="http://schemas.openxmlformats.org/drawingml/2006/main">
              <a:rPr lang="es" dirty="0"/>
              <a:t>Derecho a mantener al niño en su ubicación actual:</a:t>
            </a:r>
          </a:p>
          <a:p>
            <a:pPr xmlns:a="http://schemas.openxmlformats.org/drawingml/2006/main" lvl="1" fontAlgn="base"/>
            <a:r xmlns:a="http://schemas.openxmlformats.org/drawingml/2006/main">
              <a:rPr lang="es" dirty="0"/>
              <a:t>Si los padres no están de acuerdo con los cambios propuestos, el niño debe permanecer en su programa actual hasta que se resuelva.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0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2933BF-45D8-D435-F00F-97EA59E0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63" y="-573900"/>
            <a:ext cx="7946400" cy="573900"/>
          </a:xfrm>
        </p:spPr>
        <p:txBody>
          <a:bodyPr spcFirstLastPara="1" wrap="square" lIns="45725" tIns="22850" rIns="45725" bIns="22850" anchor="b" anchorCtr="0">
            <a:normAutofit fontScale="90000"/>
          </a:bodyPr>
          <a:lstStyle/>
          <a:p>
            <a:r xmlns:a="http://schemas.openxmlformats.org/drawingml/2006/main">
              <a:rPr lang="es" dirty="0"/>
              <a:t>Derechos de los padres a la mediación y la información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9B37E8-C506-4C4E-A033-E7251C1F9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750" y="892969"/>
            <a:ext cx="6865400" cy="3126519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endParaRPr lang="en-US" dirty="0"/>
          </a:p>
          <a:p>
            <a:pPr xmlns:a="http://schemas.openxmlformats.org/drawingml/2006/main" fontAlgn="base">
              <a:buFont typeface="Wingdings" panose="05000000000000000000" pitchFamily="2" charset="2"/>
              <a:buChar char="Ø"/>
            </a:pPr>
            <a:r xmlns:a="http://schemas.openxmlformats.org/drawingml/2006/main">
              <a:rPr lang="es" dirty="0"/>
              <a:t>Derecho a la Mediación:</a:t>
            </a:r>
          </a:p>
          <a:p>
            <a:pPr xmlns:a="http://schemas.openxmlformats.org/drawingml/2006/main" lvl="1" fontAlgn="base"/>
            <a:r xmlns:a="http://schemas.openxmlformats.org/drawingml/2006/main">
              <a:rPr lang="es" dirty="0"/>
              <a:t>Recomendado para resolver desacuerdos con la escuela.</a:t>
            </a:r>
          </a:p>
          <a:p>
            <a:pPr xmlns:a="http://schemas.openxmlformats.org/drawingml/2006/main" lvl="1" fontAlgn="base"/>
            <a:r xmlns:a="http://schemas.openxmlformats.org/drawingml/2006/main">
              <a:rPr lang="es" dirty="0"/>
              <a:t>Busque una mediación voluntaria e imparcial si la resolución directa no es posible.</a:t>
            </a:r>
          </a:p>
          <a:p>
            <a:pPr marL="628650" lvl="1" indent="0" fontAlgn="base">
              <a:buNone/>
            </a:pPr>
            <a:endParaRPr lang="en-US" dirty="0"/>
          </a:p>
          <a:p>
            <a:pPr xmlns:a="http://schemas.openxmlformats.org/drawingml/2006/main" fontAlgn="base">
              <a:buFont typeface="Wingdings" panose="05000000000000000000" pitchFamily="2" charset="2"/>
              <a:buChar char="Ø"/>
            </a:pPr>
            <a:r xmlns:a="http://schemas.openxmlformats.org/drawingml/2006/main">
              <a:rPr lang="es" dirty="0"/>
              <a:t>Derecho a la información sobre medidas disciplinarias:</a:t>
            </a:r>
          </a:p>
          <a:p>
            <a:pPr xmlns:a="http://schemas.openxmlformats.org/drawingml/2006/main" lvl="1" fontAlgn="base"/>
            <a:r xmlns:a="http://schemas.openxmlformats.org/drawingml/2006/main">
              <a:rPr lang="es" dirty="0"/>
              <a:t>Los niños en educación especial tienen reglas específicas con respecto a la suspensión y expulsión.</a:t>
            </a:r>
          </a:p>
          <a:p>
            <a:pPr xmlns:a="http://schemas.openxmlformats.org/drawingml/2006/main" lvl="1" fontAlgn="base"/>
            <a:r xmlns:a="http://schemas.openxmlformats.org/drawingml/2006/main">
              <a:rPr lang="es" dirty="0"/>
              <a:t>Si los casos duran más de 10 días, se debe convocar una reunión del IEP para discutir una posible ubicación alternativa.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26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ultural Diversity in the Classroom: Maintaining Tolerance | Professional  Development Courses">
            <a:extLst>
              <a:ext uri="{FF2B5EF4-FFF2-40B4-BE49-F238E27FC236}">
                <a16:creationId xmlns:a16="http://schemas.microsoft.com/office/drawing/2014/main" xmlns="" id="{7D064ECE-6BBA-49EF-BD80-3E3D65C5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409824"/>
            <a:ext cx="28003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FD50D-99FF-4BB2-93E7-B9BB08BC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63" y="828675"/>
            <a:ext cx="7946400" cy="1850231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es" sz="3200" b="1" dirty="0"/>
              <a:t>Práctica cultural y lingüísticamente receptiva en el proceso del IEP</a:t>
            </a:r>
          </a:p>
        </p:txBody>
      </p:sp>
    </p:spTree>
    <p:extLst>
      <p:ext uri="{BB962C8B-B14F-4D97-AF65-F5344CB8AC3E}">
        <p14:creationId xmlns:p14="http://schemas.microsoft.com/office/powerpoint/2010/main" val="104224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FD50D-99FF-4BB2-93E7-B9BB08BC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62" y="705900"/>
            <a:ext cx="7946400" cy="573900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es" sz="2800" b="1" dirty="0"/>
              <a:t>Barreras clave identificadas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C25ADB-C838-4D0F-806B-B9AD9755F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485900"/>
            <a:ext cx="7628062" cy="2533588"/>
          </a:xfrm>
        </p:spPr>
        <p:txBody>
          <a:bodyPr>
            <a:normAutofit/>
          </a:bodyPr>
          <a:lstStyle/>
          <a:p>
            <a:pPr xmlns:a="http://schemas.openxmlformats.org/drawingml/2006/main" fontAlgn="base"/>
            <a:r xmlns:a="http://schemas.openxmlformats.org/drawingml/2006/main">
              <a:rPr lang="es" dirty="0"/>
              <a:t>Actitudes profesionales: estereotipos, negación de la experiencia de los padres, insensibilidad a la diversidad cultural.</a:t>
            </a:r>
          </a:p>
          <a:p>
            <a:pPr marL="171450" indent="0" fontAlgn="base">
              <a:buNone/>
            </a:pPr>
            <a:endParaRPr lang="en-US" dirty="0"/>
          </a:p>
          <a:p>
            <a:pPr xmlns:a="http://schemas.openxmlformats.org/drawingml/2006/main" fontAlgn="base"/>
            <a:r xmlns:a="http://schemas.openxmlformats.org/drawingml/2006/main">
              <a:rPr lang="es" dirty="0"/>
              <a:t>Brechas de comunicación: diferencias en los estilos de comunicación y el dominio del idioma.</a:t>
            </a:r>
          </a:p>
          <a:p>
            <a:pPr marL="171450" indent="0" fontAlgn="base">
              <a:buNone/>
            </a:pPr>
            <a:endParaRPr lang="en-US" dirty="0"/>
          </a:p>
          <a:p>
            <a:pPr xmlns:a="http://schemas.openxmlformats.org/drawingml/2006/main" fontAlgn="base"/>
            <a:r xmlns:a="http://schemas.openxmlformats.org/drawingml/2006/main">
              <a:rPr lang="es" dirty="0"/>
              <a:t>Participación de los padres: niveles más bajos de participación y comprensión del proceso de educación especial entre las familias CLD.</a:t>
            </a:r>
            <a:br xmlns:a="http://schemas.openxmlformats.org/drawingml/2006/main">
              <a:rPr lang="en-US" dirty="0"/>
            </a:br>
            <a:endParaRPr xmlns:a="http://schemas.openxmlformats.org/drawingml/2006/main" lang="en-US" dirty="0"/>
          </a:p>
        </p:txBody>
      </p:sp>
    </p:spTree>
    <p:extLst>
      <p:ext uri="{BB962C8B-B14F-4D97-AF65-F5344CB8AC3E}">
        <p14:creationId xmlns:p14="http://schemas.microsoft.com/office/powerpoint/2010/main" val="38031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ix Biases About Bias, Debunked">
            <a:extLst>
              <a:ext uri="{FF2B5EF4-FFF2-40B4-BE49-F238E27FC236}">
                <a16:creationId xmlns:a16="http://schemas.microsoft.com/office/drawing/2014/main" xmlns="" id="{7A0BAACD-A3BD-44D2-94DC-253F7FB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2631280"/>
            <a:ext cx="3614737" cy="18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10C57D-3FB8-4941-8F1F-46308EE6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963" y="1042988"/>
            <a:ext cx="7293767" cy="1985962"/>
          </a:xfrm>
        </p:spPr>
        <p:txBody>
          <a:bodyPr>
            <a:normAutofit/>
          </a:bodyPr>
          <a:lstStyle/>
          <a:p>
            <a:pPr xmlns:a="http://schemas.openxmlformats.org/drawingml/2006/main" fontAlgn="base"/>
            <a:r xmlns:a="http://schemas.openxmlformats.org/drawingml/2006/main">
              <a:rPr lang="es" dirty="0"/>
              <a:t>Valores y Actitudes: Diferencias en las perspectivas de toma de decisiones, respeto a la autoridad.</a:t>
            </a:r>
          </a:p>
          <a:p>
            <a:pPr fontAlgn="base"/>
            <a:endParaRPr lang="en-US" dirty="0"/>
          </a:p>
          <a:p>
            <a:pPr xmlns:a="http://schemas.openxmlformats.org/drawingml/2006/main" fontAlgn="base"/>
            <a:r xmlns:a="http://schemas.openxmlformats.org/drawingml/2006/main">
              <a:rPr lang="es" dirty="0"/>
              <a:t>Problemas con los intérpretes: parcialidad, competencia limitada, falta de conocimiento sobre el proceso del IEP.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19A68-7AAE-505B-92FA-2D9DDFAA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63" y="-573900"/>
            <a:ext cx="7946400" cy="573900"/>
          </a:xfrm>
        </p:spPr>
        <p:txBody>
          <a:bodyPr spcFirstLastPara="1" wrap="square" lIns="45725" tIns="22850" rIns="45725" bIns="22850" anchor="b" anchorCtr="0">
            <a:normAutofit fontScale="90000"/>
          </a:bodyPr>
          <a:lstStyle/>
          <a:p>
            <a:r xmlns:a="http://schemas.openxmlformats.org/drawingml/2006/main">
              <a:rPr lang="es" dirty="0"/>
              <a:t>Barreras clave continuación</a:t>
            </a:r>
          </a:p>
        </p:txBody>
      </p:sp>
    </p:spTree>
    <p:extLst>
      <p:ext uri="{BB962C8B-B14F-4D97-AF65-F5344CB8AC3E}">
        <p14:creationId xmlns:p14="http://schemas.microsoft.com/office/powerpoint/2010/main" val="1424834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BACE97-A816-491A-A1C5-2F173558E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 xmlns:a="http://schemas.openxmlformats.org/drawingml/2006/main">
              <a:rPr lang="es" dirty="0"/>
              <a:t>Estrategias de mejora</a:t>
            </a:r>
            <a:br xmlns:a="http://schemas.openxmlformats.org/drawingml/2006/main">
              <a:rPr lang="en-US" dirty="0"/>
            </a:br>
            <a:endParaRPr xmlns:a="http://schemas.openxmlformats.org/drawingml/2006/main"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0F9B8B-9FC5-4AE5-A3B6-110772903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749" y="1522687"/>
            <a:ext cx="7079713" cy="2899293"/>
          </a:xfrm>
        </p:spPr>
        <p:txBody>
          <a:bodyPr>
            <a:normAutofit/>
          </a:bodyPr>
          <a:lstStyle/>
          <a:p>
            <a:pPr xmlns:a="http://schemas.openxmlformats.org/drawingml/2006/main" fontAlgn="base"/>
            <a:r xmlns:a="http://schemas.openxmlformats.org/drawingml/2006/main">
              <a:rPr lang="es" dirty="0"/>
              <a:t>Concientización y Capacitación: Los padres pueden recibir educación sobre sus derechos y el sistema de educación especial.</a:t>
            </a:r>
            <a:br xmlns:a="http://schemas.openxmlformats.org/drawingml/2006/main">
              <a:rPr lang="en-US" dirty="0"/>
            </a:br>
            <a:endParaRPr xmlns:a="http://schemas.openxmlformats.org/drawingml/2006/main" lang="en-US" dirty="0"/>
          </a:p>
          <a:p>
            <a:pPr xmlns:a="http://schemas.openxmlformats.org/drawingml/2006/main" fontAlgn="base"/>
            <a:r xmlns:a="http://schemas.openxmlformats.org/drawingml/2006/main">
              <a:rPr lang="es" dirty="0"/>
              <a:t>Apoyo de promoción: mejorar las habilidades de promoción para una comunicación eficaz con los profesionales escolares.</a:t>
            </a:r>
          </a:p>
          <a:p>
            <a:pPr fontAlgn="base"/>
            <a:endParaRPr lang="en-US" dirty="0"/>
          </a:p>
          <a:p>
            <a:pPr xmlns:a="http://schemas.openxmlformats.org/drawingml/2006/main" fontAlgn="base"/>
            <a:r xmlns:a="http://schemas.openxmlformats.org/drawingml/2006/main">
              <a:rPr lang="es" dirty="0"/>
              <a:t>Solicite información sobre recursos comunitarios relevantes.</a:t>
            </a:r>
          </a:p>
          <a:p>
            <a:pPr marL="171450" indent="0" fontAlgn="base">
              <a:buNone/>
            </a:pPr>
            <a:endParaRPr lang="en-US" dirty="0"/>
          </a:p>
          <a:p>
            <a:pPr xmlns:a="http://schemas.openxmlformats.org/drawingml/2006/main" fontAlgn="base"/>
            <a:r xmlns:a="http://schemas.openxmlformats.org/drawingml/2006/main">
              <a:rPr lang="es" dirty="0"/>
              <a:t>Intérpretes calificados: garantizar que los traductores sean bilingües, biculturales y tengan conocimientos sobre el proceso del IEP.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9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A9B522-9EAE-693E-1A1D-CDD3CB3C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63" y="-573900"/>
            <a:ext cx="7946400" cy="573900"/>
          </a:xfrm>
        </p:spPr>
        <p:txBody>
          <a:bodyPr spcFirstLastPara="1" wrap="square" lIns="45725" tIns="22850" rIns="45725" bIns="22850" anchor="b" anchorCtr="0">
            <a:normAutofit fontScale="90000"/>
          </a:bodyPr>
          <a:lstStyle/>
          <a:p>
            <a:r xmlns:a="http://schemas.openxmlformats.org/drawingml/2006/main">
              <a:rPr lang="es" dirty="0"/>
              <a:t>Estrategias de mejora continuadas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0F9B8B-9FC5-4AE5-A3B6-110772903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813" y="985839"/>
            <a:ext cx="7486649" cy="3436142"/>
          </a:xfrm>
        </p:spPr>
        <p:txBody>
          <a:bodyPr>
            <a:normAutofit lnSpcReduction="10000"/>
          </a:bodyPr>
          <a:lstStyle/>
          <a:p>
            <a:pPr xmlns:a="http://schemas.openxmlformats.org/drawingml/2006/main" fontAlgn="base"/>
            <a:r xmlns:a="http://schemas.openxmlformats.org/drawingml/2006/main">
              <a:rPr lang="es" dirty="0"/>
              <a:t>Comuníquese de manera efectiva: venga a las reuniones preparado y conozca los resultados específicos que desea. Sea claro, tranquilo y directo al hablar, y ponga las cosas por escrito siempre que sea posible.</a:t>
            </a:r>
          </a:p>
          <a:p>
            <a:pPr marL="171450" indent="0" fontAlgn="base">
              <a:buNone/>
            </a:pPr>
            <a:endParaRPr lang="en-US" dirty="0"/>
          </a:p>
          <a:p>
            <a:pPr xmlns:a="http://schemas.openxmlformats.org/drawingml/2006/main" fontAlgn="base"/>
            <a:r xmlns:a="http://schemas.openxmlformats.org/drawingml/2006/main">
              <a:rPr lang="es" dirty="0"/>
              <a:t>Concéntrese en el panorama general: comience analizando los objetivos generales antes de profundizar en los métodos. Articule claramente lo que pretende lograr con la educación de su hijo.</a:t>
            </a:r>
          </a:p>
          <a:p>
            <a:pPr marL="171450" indent="0" fontAlgn="base">
              <a:buNone/>
            </a:pPr>
            <a:endParaRPr lang="en-US" dirty="0"/>
          </a:p>
          <a:p>
            <a:pPr xmlns:a="http://schemas.openxmlformats.org/drawingml/2006/main" fontAlgn="base"/>
            <a:r xmlns:a="http://schemas.openxmlformats.org/drawingml/2006/main">
              <a:rPr lang="es" dirty="0"/>
              <a:t>Tómese su tiempo: no se sienta presionado a finalizar todo durante la reunión. Lleve a casa cualquier documentación proporcionada, dedique tiempo a leerla y discutirla con su defensor o sus seres queridos. Si se necesitan revisiones, considere una reunión secundaria. Asegúrese de estar de acuerdo con el documento y el plan antes de finalizarlo.</a:t>
            </a:r>
          </a:p>
          <a:p>
            <a:pPr xmlns:a="http://schemas.openxmlformats.org/drawingml/2006/main" marL="171450" indent="0" fontAlgn="base">
              <a:buNone/>
            </a:pPr>
            <a:r xmlns:a="http://schemas.openxmlformats.org/drawingml/2006/main">
              <a:rPr lang="es" dirty="0"/>
              <a:t/>
            </a:r>
            <a:br xmlns:a="http://schemas.openxmlformats.org/drawingml/2006/main">
              <a:rPr lang="en-US" dirty="0"/>
            </a:br>
            <a:endParaRPr xmlns:a="http://schemas.openxmlformats.org/drawingml/2006/main"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8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amily Peer Support - Families Together in NYS">
            <a:extLst>
              <a:ext uri="{FF2B5EF4-FFF2-40B4-BE49-F238E27FC236}">
                <a16:creationId xmlns:a16="http://schemas.microsoft.com/office/drawing/2014/main" xmlns="" id="{D6DC2382-6F88-404A-8C85-21E23B13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571750"/>
            <a:ext cx="4814888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0AD3B-E7EB-4E84-A33A-B22D2523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63" y="948787"/>
            <a:ext cx="7946400" cy="1901569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s" dirty="0"/>
              <a:t>Recursos de empoderamiento para las familias</a:t>
            </a:r>
          </a:p>
        </p:txBody>
      </p:sp>
    </p:spTree>
    <p:extLst>
      <p:ext uri="{BB962C8B-B14F-4D97-AF65-F5344CB8AC3E}">
        <p14:creationId xmlns:p14="http://schemas.microsoft.com/office/powerpoint/2010/main" val="3404396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14" title="chart of Supports and educational materials"/>
          <p:cNvGraphicFramePr/>
          <p:nvPr>
            <p:extLst>
              <p:ext uri="{D42A27DB-BD31-4B8C-83A1-F6EECF244321}">
                <p14:modId xmlns:p14="http://schemas.microsoft.com/office/powerpoint/2010/main" val="501291874"/>
              </p:ext>
            </p:extLst>
          </p:nvPr>
        </p:nvGraphicFramePr>
        <p:xfrm>
          <a:off x="835463" y="1290130"/>
          <a:ext cx="7239000" cy="3108900"/>
        </p:xfrm>
        <a:graphic>
          <a:graphicData uri="http://schemas.openxmlformats.org/drawingml/2006/table">
            <a:tbl>
              <a:tblPr firstRow="1">
                <a:noFill/>
                <a:tableStyleId>{6DC0AAF6-50B6-4B74-AD23-6221342DB5A1}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60175">
                <a:tc>
                  <a:txBody>
                    <a:bodyPr/>
                    <a:lstStyle/>
                    <a:p>
                      <a:pPr xmlns:a="http://schemas.openxmlformats.org/drawingml/2006/main"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 xmlns:a="http://schemas.openxmlformats.org/drawingml/2006/main">
                        <a:rPr lang="e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Centros de información y capacitación para padres (PTI) y centros comunitarios de recursos para padres (CPRC) </a:t>
                      </a:r>
                      <a:r xmlns:a="http://schemas.openxmlformats.org/drawingml/2006/main">
                        <a:rPr lang="e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xmlns:a="http://schemas.openxmlformats.org/drawingml/2006/main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xmlns:a="http://schemas.openxmlformats.org/drawingml/2006/main"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 xmlns:a="http://schemas.openxmlformats.org/drawingml/2006/main">
                        <a:rPr lang="es" b="1" dirty="0"/>
                        <a:t>Algunos sitios web </a:t>
                      </a:r>
                      <a:r xmlns:a="http://schemas.openxmlformats.org/drawingml/2006/main">
                        <a:rPr lang="e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que </a:t>
                      </a:r>
                      <a:r xmlns:a="http://schemas.openxmlformats.org/drawingml/2006/main">
                        <a:rPr lang="e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ofrecen recursos personalizados y asesoramiento gratuito de expertos.</a:t>
                      </a:r>
                      <a:endParaRPr xmlns:a="http://schemas.openxmlformats.org/drawingml/2006/main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xmlns:a="http://schemas.openxmlformats.org/drawingml/2006/main"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 xmlns:a="http://schemas.openxmlformats.org/drawingml/2006/main">
                        <a:rPr lang="e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Organizaciones de asistencia jurídica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xmlns:a="http://schemas.openxmlformats.org/drawingml/2006/main"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 xmlns:a="http://schemas.openxmlformats.org/drawingml/2006/main" xmlns:r="http://schemas.openxmlformats.org/officeDocument/2006/relationships">
                        <a:rPr lang="es" dirty="0">
                          <a:hlinkClick r:id="rId3"/>
                        </a:rPr>
                        <a:t>https://www.parentcenterhub.org/</a:t>
                      </a:r>
                      <a:endParaRPr xmlns:a="http://schemas.openxmlformats.org/drawingml/2006/main"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  <a:p>
                      <a:pPr xmlns:a="http://schemas.openxmlformats.org/drawingml/2006/main"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 xmlns:a="http://schemas.openxmlformats.org/drawingml/2006/main" xmlns:r="http://schemas.openxmlformats.org/officeDocument/2006/relationships">
                        <a:rPr lang="es" dirty="0">
                          <a:hlinkClick r:id="rId4"/>
                        </a:rPr>
                        <a:t>https://www.navigatelifetexas.org/en/</a:t>
                      </a:r>
                      <a:endParaRPr xmlns:a="http://schemas.openxmlformats.org/drawingml/2006/main" lang="en-US" dirty="0"/>
                    </a:p>
                    <a:p>
                      <a:pPr xmlns:a="http://schemas.openxmlformats.org/drawingml/2006/main"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 xmlns:a="http://schemas.openxmlformats.org/drawingml/2006/main">
                        <a:rPr lang="es" sz="1200" b="0" dirty="0"/>
                        <a:t>Agencia de Educación de Texas (TEA),</a:t>
                      </a:r>
                    </a:p>
                    <a:p>
                      <a:pPr xmlns:a="http://schemas.openxmlformats.org/drawingml/2006/main"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 xmlns:a="http://schemas.openxmlformats.org/drawingml/2006/main" xmlns:r="http://schemas.openxmlformats.org/officeDocument/2006/relationships">
                        <a:rPr lang="es" dirty="0">
                          <a:hlinkClick r:id="rId5"/>
                        </a:rPr>
                        <a:t>https://tea.texas.gov/</a:t>
                      </a:r>
                      <a:endParaRPr xmlns:a="http://schemas.openxmlformats.org/drawingml/2006/main"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xmlns:a="http://schemas.openxmlformats.org/drawingml/2006/main"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 xmlns:a="http://schemas.openxmlformats.org/drawingml/2006/main" xmlns:r="http://schemas.openxmlformats.org/officeDocument/2006/relationships">
                        <a:rPr lang="es" dirty="0">
                          <a:hlinkClick r:id="rId6"/>
                        </a:rPr>
                        <a:t>https://www.wrightslaw.com/</a:t>
                      </a:r>
                      <a:endParaRPr xmlns:a="http://schemas.openxmlformats.org/drawingml/2006/main"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  <a:p>
                      <a:pPr xmlns:a="http://schemas.openxmlformats.org/drawingml/2006/main"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 xmlns:a="http://schemas.openxmlformats.org/drawingml/2006/main" xmlns:r="http://schemas.openxmlformats.org/officeDocument/2006/relationships">
                        <a:rPr lang="es" dirty="0">
                          <a:hlinkClick r:id="rId7"/>
                        </a:rPr>
                        <a:t>https://www.understood.org/</a:t>
                      </a:r>
                      <a:endParaRPr xmlns:a="http://schemas.openxmlformats.org/drawingml/2006/main"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xmlns:a="http://schemas.openxmlformats.org/drawingml/2006/main"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 xmlns:a="http://schemas.openxmlformats.org/drawingml/2006/main" xmlns:r="http://schemas.openxmlformats.org/officeDocument/2006/relationships">
                        <a:rPr lang="e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8"/>
                        </a:rPr>
                        <a:t>Oficina del Asesor General de TEA</a:t>
                      </a:r>
                      <a:endParaRPr xmlns:a="http://schemas.openxmlformats.org/drawingml/2006/main"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>
                        <a:hlinkClick r:id="rId9"/>
                      </a:endParaRPr>
                    </a:p>
                    <a:p>
                      <a:pPr xmlns:a="http://schemas.openxmlformats.org/drawingml/2006/main"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 xmlns:a="http://schemas.openxmlformats.org/drawingml/2006/main" xmlns:r="http://schemas.openxmlformats.org/officeDocument/2006/relationships">
                        <a:rPr lang="es" dirty="0">
                          <a:hlinkClick r:id="rId9"/>
                        </a:rPr>
                        <a:t>se-legal@tea.texas.gov</a:t>
                      </a:r>
                      <a:endParaRPr xmlns:a="http://schemas.openxmlformats.org/drawingml/2006/main"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81763" y="634463"/>
            <a:ext cx="7946400" cy="5739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sz="3600" dirty="0"/>
              <a:t>¡Soportes y materiales educativos!</a:t>
            </a:r>
            <a:endParaRPr xmlns:a="http://schemas.openxmlformats.org/drawingml/2006/main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14" title="Support &amp; material resources"/>
          <p:cNvGraphicFramePr/>
          <p:nvPr>
            <p:extLst>
              <p:ext uri="{D42A27DB-BD31-4B8C-83A1-F6EECF244321}">
                <p14:modId xmlns:p14="http://schemas.microsoft.com/office/powerpoint/2010/main" val="1123051528"/>
              </p:ext>
            </p:extLst>
          </p:nvPr>
        </p:nvGraphicFramePr>
        <p:xfrm>
          <a:off x="867786" y="925860"/>
          <a:ext cx="7408428" cy="3291780"/>
        </p:xfrm>
        <a:graphic>
          <a:graphicData uri="http://schemas.openxmlformats.org/drawingml/2006/table">
            <a:tbl>
              <a:tblPr firstRow="1">
                <a:noFill/>
                <a:tableStyleId>{6DC0AAF6-50B6-4B74-AD23-6221342DB5A1}</a:tableStyleId>
              </a:tblPr>
              <a:tblGrid>
                <a:gridCol w="3704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4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1944">
                <a:tc>
                  <a:txBody>
                    <a:bodyPr/>
                    <a:lstStyle/>
                    <a:p>
                      <a:pPr xmlns:a="http://schemas.openxmlformats.org/drawingml/2006/main"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 xmlns:a="http://schemas.openxmlformats.org/drawingml/2006/main">
                        <a:rPr lang="e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Simulaciones de reuniones del IEP</a:t>
                      </a:r>
                      <a:endParaRPr xmlns:a="http://schemas.openxmlformats.org/drawingml/2006/main"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xmlns:a="http://schemas.openxmlformats.org/drawingml/2006/main"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 xmlns:a="http://schemas.openxmlformats.org/drawingml/2006/main">
                        <a:rPr lang="e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Centros de información de salud de familia a familia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1314">
                <a:tc>
                  <a:txBody>
                    <a:bodyPr/>
                    <a:lstStyle/>
                    <a:p>
                      <a:r xmlns:a="http://schemas.openxmlformats.org/drawingml/2006/main">
                        <a:rPr lang="e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Algunas organizaciones ofrecen simulaciones o escenarios de juego de roles para ayudar a los padres a practicar cómo será una reunión del IEP.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 xmlns:a="http://schemas.openxmlformats.org/drawingml/2006/main">
                        <a:rPr lang="e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Texas de padres a padres</a:t>
                      </a:r>
                      <a:endParaRPr xmlns:a="http://schemas.openxmlformats.org/drawingml/2006/main" xmlns:r="http://schemas.openxmlformats.org/officeDocument/2006/relationships" lang="en-US" dirty="0">
                        <a:hlinkClick r:id="rId3"/>
                      </a:endParaRPr>
                    </a:p>
                    <a:p>
                      <a:pPr xmlns:a="http://schemas.openxmlformats.org/drawingml/2006/main"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 xmlns:a="http://schemas.openxmlformats.org/drawingml/2006/main" xmlns:r="http://schemas.openxmlformats.org/officeDocument/2006/relationships">
                        <a:rPr lang="es" dirty="0">
                          <a:hlinkClick r:id="rId3"/>
                        </a:rPr>
                        <a:t>https://www.txp2p.org/services/family-to-family-health-info#:~:text=Texas%20Parent%20to%20Parent%20(TxP2P,or%20special%20health%20care%20needs </a:t>
                      </a:r>
                      <a:r xmlns:a="http://schemas.openxmlformats.org/drawingml/2006/main">
                        <a:rPr lang="es" dirty="0"/>
                        <a:t>.</a:t>
                      </a:r>
                    </a:p>
                    <a:p>
                      <a:pPr xmlns:a="http://schemas.openxmlformats.org/drawingml/2006/main"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 xmlns:a="http://schemas.openxmlformats.org/drawingml/2006/main">
                        <a:rPr lang="es" sz="1200" dirty="0"/>
                        <a:t>Familia a familia</a:t>
                      </a:r>
                    </a:p>
                    <a:p>
                      <a:pPr xmlns:a="http://schemas.openxmlformats.org/drawingml/2006/main"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 xmlns:a="http://schemas.openxmlformats.org/drawingml/2006/main" xmlns:r="http://schemas.openxmlformats.org/officeDocument/2006/relationships">
                        <a:rPr lang="es" dirty="0">
                          <a:hlinkClick r:id="rId4"/>
                        </a:rPr>
                        <a:t>https://f2fn.org/</a:t>
                      </a:r>
                      <a:endParaRPr xmlns:a="http://schemas.openxmlformats.org/drawingml/2006/main"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  <a:p>
                      <a:pPr xmlns:a="http://schemas.openxmlformats.org/drawingml/2006/main"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 xmlns:a="http://schemas.openxmlformats.org/drawingml/2006/main" xmlns:r="http://schemas.openxmlformats.org/officeDocument/2006/relationships">
                        <a:rPr lang="es" dirty="0">
                          <a:hlinkClick r:id="rId5"/>
                        </a:rPr>
                        <a:t>https://cdd.tamu.edu/</a:t>
                      </a:r>
                      <a:endParaRPr xmlns:a="http://schemas.openxmlformats.org/drawingml/2006/main"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268578-1551-3847-D1E7-36B6738D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63" y="-573900"/>
            <a:ext cx="7946400" cy="573900"/>
          </a:xfrm>
        </p:spPr>
        <p:txBody>
          <a:bodyPr spcFirstLastPara="1" wrap="square" lIns="45725" tIns="22850" rIns="45725" bIns="22850" anchor="b" anchorCtr="0">
            <a:normAutofit fontScale="90000"/>
          </a:bodyPr>
          <a:lstStyle/>
          <a:p>
            <a:r xmlns:a="http://schemas.openxmlformats.org/drawingml/2006/main">
              <a:rPr lang="es" dirty="0"/>
              <a:t>Soportes y Materiales 2</a:t>
            </a:r>
          </a:p>
        </p:txBody>
      </p:sp>
    </p:spTree>
    <p:extLst>
      <p:ext uri="{BB962C8B-B14F-4D97-AF65-F5344CB8AC3E}">
        <p14:creationId xmlns:p14="http://schemas.microsoft.com/office/powerpoint/2010/main" val="278958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68038" y="514438"/>
            <a:ext cx="7946400" cy="5739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rmAutofit fontScale="90000"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b="1" dirty="0"/>
              <a:t>Descripción general de la sesión</a:t>
            </a:r>
            <a:endParaRPr xmlns:a="http://schemas.openxmlformats.org/drawingml/2006/main" b="1" dirty="0"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629550" y="1250450"/>
            <a:ext cx="7884900" cy="32346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rmAutofit fontScale="92500" lnSpcReduction="10000"/>
          </a:bodyPr>
          <a:lstStyle/>
          <a:p>
            <a:pPr xmlns:a="http://schemas.openxmlformats.org/drawingml/2006/main" marL="457200" lvl="0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➢"/>
            </a:pPr>
            <a:r xmlns:a="http://schemas.openxmlformats.org/drawingml/2006/main">
              <a:rPr lang="es" b="1" dirty="0"/>
              <a:t>Programa de educación individual</a:t>
            </a:r>
          </a:p>
          <a:p>
            <a:pPr xmlns:a="http://schemas.openxmlformats.org/drawingml/2006/main"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 xmlns:a="http://schemas.openxmlformats.org/drawingml/2006/main">
              <a:rPr lang="es" dirty="0"/>
              <a:t>¿Qué es un PEI?</a:t>
            </a:r>
            <a:endParaRPr xmlns:a="http://schemas.openxmlformats.org/drawingml/2006/main" dirty="0"/>
          </a:p>
          <a:p>
            <a:pPr xmlns:a="http://schemas.openxmlformats.org/drawingml/2006/main"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 xmlns:a="http://schemas.openxmlformats.org/drawingml/2006/main">
              <a:rPr lang="es" dirty="0"/>
              <a:t>¿Qué incluye un IEP?</a:t>
            </a:r>
            <a:endParaRPr xmlns:a="http://schemas.openxmlformats.org/drawingml/2006/main" dirty="0"/>
          </a:p>
          <a:p>
            <a:pPr xmlns:a="http://schemas.openxmlformats.org/drawingml/2006/main"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 xmlns:a="http://schemas.openxmlformats.org/drawingml/2006/main">
              <a:rPr lang="es" dirty="0"/>
              <a:t>¿Quién está en un equipo del IEP?</a:t>
            </a:r>
            <a:endParaRPr xmlns:a="http://schemas.openxmlformats.org/drawingml/2006/main" dirty="0"/>
          </a:p>
          <a:p>
            <a:pPr marL="45720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dirty="0"/>
          </a:p>
          <a:p>
            <a:pPr xmlns:a="http://schemas.openxmlformats.org/drawingml/2006/main" marL="457200" lvl="0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➢"/>
            </a:pPr>
            <a:r xmlns:a="http://schemas.openxmlformats.org/drawingml/2006/main">
              <a:rPr lang="es" b="1" dirty="0"/>
              <a:t>Participación de los padres</a:t>
            </a:r>
            <a:endParaRPr xmlns:a="http://schemas.openxmlformats.org/drawingml/2006/main" b="1" dirty="0"/>
          </a:p>
          <a:p>
            <a:pPr xmlns:a="http://schemas.openxmlformats.org/drawingml/2006/main"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 xmlns:a="http://schemas.openxmlformats.org/drawingml/2006/main">
              <a:rPr lang="es" dirty="0"/>
              <a:t>¿Por qué los padres son miembros tan importantes del equipo del IEP?</a:t>
            </a:r>
            <a:endParaRPr xmlns:a="http://schemas.openxmlformats.org/drawingml/2006/main" dirty="0"/>
          </a:p>
          <a:p>
            <a:pPr xmlns:a="http://schemas.openxmlformats.org/drawingml/2006/main"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 xmlns:a="http://schemas.openxmlformats.org/drawingml/2006/main">
              <a:rPr lang="es" dirty="0"/>
              <a:t>¿Derechos de los padres en una reunión del IEP?</a:t>
            </a:r>
            <a:r xmlns:a="http://schemas.openxmlformats.org/drawingml/2006/main">
              <a:rPr lang="es" dirty="0"/>
              <a:t/>
            </a:r>
            <a:br xmlns:a="http://schemas.openxmlformats.org/drawingml/2006/main">
              <a:rPr lang="en" dirty="0"/>
            </a:br>
            <a:endParaRPr xmlns:a="http://schemas.openxmlformats.org/drawingml/2006/main" dirty="0"/>
          </a:p>
          <a:p>
            <a:pPr xmlns:a="http://schemas.openxmlformats.org/drawingml/2006/main"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 xmlns:a="http://schemas.openxmlformats.org/drawingml/2006/main">
              <a:rPr lang="es" b="1" dirty="0"/>
              <a:t>Práctica cultural y lingüísticamente receptiva en el proceso del IEP</a:t>
            </a:r>
            <a:endParaRPr xmlns:a="http://schemas.openxmlformats.org/drawingml/2006/main" b="1" dirty="0"/>
          </a:p>
          <a:p>
            <a:pPr xmlns:a="http://schemas.openxmlformats.org/drawingml/2006/main"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 xmlns:a="http://schemas.openxmlformats.org/drawingml/2006/main">
              <a:rPr lang="es" dirty="0"/>
              <a:t>Barreras clave identificadas</a:t>
            </a:r>
            <a:endParaRPr xmlns:a="http://schemas.openxmlformats.org/drawingml/2006/main" dirty="0"/>
          </a:p>
          <a:p>
            <a:pPr xmlns:a="http://schemas.openxmlformats.org/drawingml/2006/main"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 xmlns:a="http://schemas.openxmlformats.org/drawingml/2006/main">
              <a:rPr lang="es" dirty="0"/>
              <a:t>Estrategias de mejora</a:t>
            </a:r>
            <a:r xmlns:a="http://schemas.openxmlformats.org/drawingml/2006/main">
              <a:rPr lang="es" dirty="0"/>
              <a:t/>
            </a:r>
            <a:br xmlns:a="http://schemas.openxmlformats.org/drawingml/2006/main">
              <a:rPr lang="en" dirty="0"/>
            </a:br>
            <a:endParaRPr xmlns:a="http://schemas.openxmlformats.org/drawingml/2006/main" dirty="0"/>
          </a:p>
          <a:p>
            <a:pPr xmlns:a="http://schemas.openxmlformats.org/drawingml/2006/main" marL="457200" lvl="0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➢"/>
            </a:pPr>
            <a:r xmlns:a="http://schemas.openxmlformats.org/drawingml/2006/main">
              <a:rPr lang="es" b="1" dirty="0"/>
              <a:t>Recursos de empoderamiento para las familias</a:t>
            </a:r>
            <a:endParaRPr xmlns:a="http://schemas.openxmlformats.org/drawingml/2006/main" b="1" dirty="0"/>
          </a:p>
          <a:p>
            <a:pPr xmlns:a="http://schemas.openxmlformats.org/drawingml/2006/main"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 xmlns:a="http://schemas.openxmlformats.org/drawingml/2006/main">
              <a:rPr lang="es" dirty="0"/>
              <a:t>Soportes y materiales educativos.</a:t>
            </a:r>
            <a:endParaRPr xmlns:a="http://schemas.openxmlformats.org/drawingml/2006/ma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Success and #TeamworkQuotes by -Henry Ford | Leadership team development,  Team building, Team morale">
            <a:extLst>
              <a:ext uri="{FF2B5EF4-FFF2-40B4-BE49-F238E27FC236}">
                <a16:creationId xmlns:a16="http://schemas.microsoft.com/office/drawing/2014/main" xmlns="" id="{7B626F1C-38EE-44A6-92CC-D269B5E96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185864"/>
            <a:ext cx="4221956" cy="2671762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EB294-33A8-002D-2239-42AE8C6E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100" y="-571500"/>
            <a:ext cx="3819000" cy="571500"/>
          </a:xfrm>
        </p:spPr>
        <p:txBody>
          <a:bodyPr spcFirstLastPara="1" wrap="square" lIns="45725" tIns="22850" rIns="45725" bIns="22850" anchor="b" anchorCtr="0">
            <a:normAutofit fontScale="90000"/>
          </a:bodyPr>
          <a:lstStyle/>
          <a:p>
            <a:r xmlns:a="http://schemas.openxmlformats.org/drawingml/2006/main">
              <a:rPr lang="es" dirty="0"/>
              <a:t>Una cita para recordar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Unity in Diversity at Florida">
            <a:extLst>
              <a:ext uri="{FF2B5EF4-FFF2-40B4-BE49-F238E27FC236}">
                <a16:creationId xmlns:a16="http://schemas.microsoft.com/office/drawing/2014/main" xmlns="" id="{9DF7FBC1-0C6A-4934-9402-74C27FBD4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2" y="240268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8ED4F-63B7-4745-B4B0-7BB204E1E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 xmlns:a="http://schemas.openxmlformats.org/drawingml/2006/main">
              <a:rPr lang="es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85474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ndividualized Education Plans">
            <a:extLst>
              <a:ext uri="{FF2B5EF4-FFF2-40B4-BE49-F238E27FC236}">
                <a16:creationId xmlns:a16="http://schemas.microsoft.com/office/drawing/2014/main" xmlns="" id="{8EEBDC66-F89D-4846-A4F0-881C91E0D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20" y="2671763"/>
            <a:ext cx="3721894" cy="16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657225" y="1080724"/>
            <a:ext cx="7871875" cy="1485901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rmAutofit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dirty="0"/>
              <a:t>Programa de educación individual</a:t>
            </a:r>
            <a:br xmlns:a="http://schemas.openxmlformats.org/drawingml/2006/main">
              <a:rPr lang="en-US" dirty="0"/>
            </a:br>
            <a:endParaRPr xmlns:a="http://schemas.openxmlformats.org/drawingml/2006/ma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493213" y="640188"/>
            <a:ext cx="7946400" cy="5739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rmAutofit fontScale="90000"/>
          </a:bodyPr>
          <a:lstStyle/>
          <a:p>
            <a:pPr xmlns:a="http://schemas.openxmlformats.org/drawingml/2006/main"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 xmlns:a="http://schemas.openxmlformats.org/drawingml/2006/main">
              <a:rPr lang="es" b="1" dirty="0"/>
              <a:t>¿Qué es un PEI?</a:t>
            </a:r>
            <a:endParaRPr xmlns:a="http://schemas.openxmlformats.org/drawingml/2006/main" b="1"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905250" y="1410449"/>
            <a:ext cx="7375500" cy="3182981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rmAutofit/>
          </a:bodyPr>
          <a:lstStyle/>
          <a:p>
            <a:pPr marL="171450" lvl="0" indent="0">
              <a:buNone/>
            </a:pPr>
            <a:endParaRPr lang="en" dirty="0"/>
          </a:p>
          <a:p>
            <a:pPr xmlns:a="http://schemas.openxmlformats.org/drawingml/2006/main">
              <a:buFont typeface="Mada"/>
              <a:buChar char="➢"/>
            </a:pPr>
            <a:r xmlns:a="http://schemas.openxmlformats.org/drawingml/2006/main">
              <a:rPr lang="es" b="1" dirty="0"/>
              <a:t>La Ley de Educación para Individuos con Discapacidades </a:t>
            </a:r>
            <a:r xmlns:a="http://schemas.openxmlformats.org/drawingml/2006/main">
              <a:rPr lang="es" dirty="0"/>
              <a:t>(IDEA) es una ley que pone a disposición de los niños elegibles con discapacidades en todo el país una educación pública adecuada y gratuita y garantiza educación especial y servicios relacionados para esos niños.</a:t>
            </a:r>
          </a:p>
          <a:p>
            <a:pPr marL="171450" lvl="0" indent="0">
              <a:buNone/>
            </a:pPr>
            <a:endParaRPr lang="en" dirty="0"/>
          </a:p>
          <a:p>
            <a:pPr xmlns:a="http://schemas.openxmlformats.org/drawingml/2006/main" lvl="0">
              <a:buChar char="➢"/>
            </a:pPr>
            <a:r xmlns:a="http://schemas.openxmlformats.org/drawingml/2006/main">
              <a:rPr lang="es" dirty="0"/>
              <a:t> </a:t>
            </a:r>
            <a:r xmlns:a="http://schemas.openxmlformats.org/drawingml/2006/main">
              <a:rPr lang="es" b="1" dirty="0"/>
              <a:t>El Programa de Educación Individualizada </a:t>
            </a:r>
            <a:r xmlns:a="http://schemas.openxmlformats.org/drawingml/2006/main">
              <a:rPr lang="es" dirty="0"/>
              <a:t>(IEP) es un documento legal según la ley de los Estados Unidos que se desarrolla para cada niño de escuela pública en los EE. UU. que necesita educación especial.</a:t>
            </a:r>
          </a:p>
          <a:p>
            <a:pPr marL="171450" lv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C704D-B1D0-49E0-AE65-64D93D62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 xmlns:a="http://schemas.openxmlformats.org/drawingml/2006/main">
              <a:rPr lang="es" b="1" dirty="0"/>
              <a:t>¿Qué incluye un IEP?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62E9EC-17C3-4AC4-A049-6AB536830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749" y="1756288"/>
            <a:ext cx="6772531" cy="2263200"/>
          </a:xfrm>
        </p:spPr>
        <p:txBody>
          <a:bodyPr>
            <a:normAutofit lnSpcReduction="10000"/>
          </a:bodyPr>
          <a:lstStyle/>
          <a:p>
            <a:pPr xmlns:a="http://schemas.openxmlformats.org/drawingml/2006/main" marL="171450" indent="0">
              <a:buNone/>
            </a:pPr>
            <a:r xmlns:a="http://schemas.openxmlformats.org/drawingml/2006/main">
              <a:rPr lang="es" dirty="0"/>
              <a:t>El IEP proporciona:</a:t>
            </a:r>
          </a:p>
          <a:p>
            <a:pPr marL="171450" indent="0">
              <a:buNone/>
            </a:pPr>
            <a:endParaRPr lang="en-US" dirty="0"/>
          </a:p>
          <a:p>
            <a:pPr xmlns:a="http://schemas.openxmlformats.org/drawingml/2006/main">
              <a:buFont typeface="Wingdings" panose="05000000000000000000" pitchFamily="2" charset="2"/>
              <a:buChar char="q"/>
            </a:pPr>
            <a:r xmlns:a="http://schemas.openxmlformats.org/drawingml/2006/main">
              <a:rPr lang="es" dirty="0"/>
              <a:t>Alojamientos,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</a:pPr>
            <a:r xmlns:a="http://schemas.openxmlformats.org/drawingml/2006/main">
              <a:rPr lang="es" dirty="0"/>
              <a:t>modificaciones,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</a:pPr>
            <a:r xmlns:a="http://schemas.openxmlformats.org/drawingml/2006/main">
              <a:rPr lang="es" dirty="0"/>
              <a:t>servicios relacionados, y</a:t>
            </a:r>
          </a:p>
          <a:p>
            <a:pPr xmlns:a="http://schemas.openxmlformats.org/drawingml/2006/main">
              <a:buFont typeface="Wingdings" panose="05000000000000000000" pitchFamily="2" charset="2"/>
              <a:buChar char="q"/>
            </a:pPr>
            <a:r xmlns:a="http://schemas.openxmlformats.org/drawingml/2006/main">
              <a:rPr lang="es" dirty="0"/>
              <a:t>instrucción académica especializada</a:t>
            </a:r>
          </a:p>
          <a:p>
            <a:pPr marL="171450" indent="0">
              <a:buNone/>
            </a:pPr>
            <a:endParaRPr lang="en-US" dirty="0"/>
          </a:p>
          <a:p>
            <a:pPr xmlns:a="http://schemas.openxmlformats.org/drawingml/2006/main" marL="171450" indent="0">
              <a:buNone/>
            </a:pPr>
            <a:r xmlns:a="http://schemas.openxmlformats.org/drawingml/2006/main">
              <a:rPr lang="es" dirty="0"/>
              <a:t>para garantizar que cada niño elegible reciba una "Educación pública gratuita y apropiada" (FAPE) en el "Entorno menos restrictivo" (LRE).</a:t>
            </a:r>
          </a:p>
          <a:p>
            <a:endParaRPr lang="en-US" dirty="0"/>
          </a:p>
          <a:p>
            <a:endParaRPr lang="en-US" dirty="0"/>
          </a:p>
          <a:p>
            <a:pPr marL="1714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8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AABA2-CD98-4EBE-BC35-58A6D403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 xmlns:a="http://schemas.openxmlformats.org/drawingml/2006/main">
              <a:rPr lang="es" b="1" dirty="0"/>
              <a:t>¿Quién está en un equipo del IEP?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E5B62B-C9CA-436D-872D-F59A8FFA4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750" y="1756288"/>
            <a:ext cx="7558344" cy="2263200"/>
          </a:xfrm>
        </p:spPr>
        <p:txBody>
          <a:bodyPr/>
          <a:lstStyle/>
          <a:p>
            <a:r xmlns:a="http://schemas.openxmlformats.org/drawingml/2006/main">
              <a:rPr lang="es" dirty="0"/>
              <a:t>Usted, como padre o tutor</a:t>
            </a:r>
          </a:p>
          <a:p>
            <a:r xmlns:a="http://schemas.openxmlformats.org/drawingml/2006/main">
              <a:rPr lang="es" dirty="0"/>
              <a:t>Representante del Distrito Escolar</a:t>
            </a:r>
          </a:p>
          <a:p>
            <a:r xmlns:a="http://schemas.openxmlformats.org/drawingml/2006/main">
              <a:rPr lang="es" dirty="0"/>
              <a:t>Profesor de Educación General</a:t>
            </a:r>
          </a:p>
          <a:p>
            <a:r xmlns:a="http://schemas.openxmlformats.org/drawingml/2006/main">
              <a:rPr lang="es" dirty="0"/>
              <a:t>Profesor de educación especial</a:t>
            </a:r>
          </a:p>
          <a:p>
            <a:r xmlns:a="http://schemas.openxmlformats.org/drawingml/2006/main">
              <a:rPr lang="es" dirty="0"/>
              <a:t>Personal de evaluación</a:t>
            </a:r>
          </a:p>
          <a:p>
            <a:r xmlns:a="http://schemas.openxmlformats.org/drawingml/2006/main">
              <a:rPr lang="es" dirty="0"/>
              <a:t>Su hijo (estudiante)</a:t>
            </a:r>
          </a:p>
          <a:p>
            <a:r xmlns:a="http://schemas.openxmlformats.org/drawingml/2006/main">
              <a:rPr lang="es" dirty="0"/>
              <a:t>Otras personas con conocimientos o experiencia especial sobre su hijo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8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Your Voice Matters – Mental Health Center Kids">
            <a:extLst>
              <a:ext uri="{FF2B5EF4-FFF2-40B4-BE49-F238E27FC236}">
                <a16:creationId xmlns:a16="http://schemas.microsoft.com/office/drawing/2014/main" xmlns="" id="{AF09E1A4-F607-4967-8ABB-C68B9FBE9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9" y="2136932"/>
            <a:ext cx="283606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67076-A7AF-460D-9737-E3274480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11" y="863443"/>
            <a:ext cx="7108451" cy="1594007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s" dirty="0"/>
              <a:t>Participación de los padres</a:t>
            </a:r>
            <a:br xmlns:a="http://schemas.openxmlformats.org/drawingml/2006/main">
              <a:rPr lang="en-US" dirty="0"/>
            </a:br>
            <a:endParaRPr xmlns:a="http://schemas.openxmlformats.org/drawingml/2006/main" lang="en-US" dirty="0"/>
          </a:p>
        </p:txBody>
      </p:sp>
    </p:spTree>
    <p:extLst>
      <p:ext uri="{BB962C8B-B14F-4D97-AF65-F5344CB8AC3E}">
        <p14:creationId xmlns:p14="http://schemas.microsoft.com/office/powerpoint/2010/main" val="64069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423375-9BA8-4076-AA5F-D16ED6CC1626}"/>
              </a:ext>
            </a:extLst>
          </p:cNvPr>
          <p:cNvSpPr/>
          <p:nvPr/>
        </p:nvSpPr>
        <p:spPr>
          <a:xfrm>
            <a:off x="5264944" y="2328863"/>
            <a:ext cx="2973806" cy="1728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xmlns:a="http://schemas.openxmlformats.org/drawingml/2006/main" algn="ctr"/>
            <a:r xmlns:a="http://schemas.openxmlformats.org/drawingml/2006/main">
              <a:rPr lang="es" sz="1800" dirty="0"/>
              <a:t>¡Los padres pueden ayudar a brindar ideas sobre lo que es apropiado!</a:t>
            </a:r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905250" y="1410449"/>
            <a:ext cx="7375500" cy="3182981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rmAutofit/>
          </a:bodyPr>
          <a:lstStyle/>
          <a:p>
            <a:pPr marL="171450" lvl="0" indent="0">
              <a:buNone/>
            </a:pPr>
            <a:endParaRPr lang="en" dirty="0"/>
          </a:p>
          <a:p>
            <a:pPr xmlns:a="http://schemas.openxmlformats.org/drawingml/2006/main">
              <a:buFont typeface="Mada"/>
              <a:buChar char="➢"/>
            </a:pPr>
            <a:r xmlns:a="http://schemas.openxmlformats.org/drawingml/2006/main">
              <a:rPr lang="es" dirty="0"/>
              <a:t>Los padres son expertos con respecto a sus hijos.</a:t>
            </a:r>
          </a:p>
          <a:p>
            <a:pPr xmlns:a="http://schemas.openxmlformats.org/drawingml/2006/main">
              <a:buFont typeface="Mada"/>
              <a:buChar char="➢"/>
            </a:pPr>
            <a:r xmlns:a="http://schemas.openxmlformats.org/drawingml/2006/main">
              <a:rPr lang="es" dirty="0"/>
              <a:t>Los padres proporcionan información sobre sus hijos:</a:t>
            </a:r>
          </a:p>
          <a:p>
            <a:pPr xmlns:a="http://schemas.openxmlformats.org/drawingml/2006/main" marL="171450" indent="0">
              <a:buNone/>
            </a:pPr>
            <a:r xmlns:a="http://schemas.openxmlformats.org/drawingml/2006/main">
              <a:rPr lang="es" dirty="0"/>
              <a:t>- Características únicas</a:t>
            </a:r>
          </a:p>
          <a:p>
            <a:pPr xmlns:a="http://schemas.openxmlformats.org/drawingml/2006/main" marL="171450" indent="0">
              <a:buNone/>
            </a:pPr>
            <a:r xmlns:a="http://schemas.openxmlformats.org/drawingml/2006/main">
              <a:rPr lang="es" dirty="0"/>
              <a:t>- fortalezas y debilidades</a:t>
            </a:r>
          </a:p>
          <a:p>
            <a:pPr xmlns:a="http://schemas.openxmlformats.org/drawingml/2006/main" marL="171450" indent="0">
              <a:buNone/>
            </a:pPr>
            <a:r xmlns:a="http://schemas.openxmlformats.org/drawingml/2006/main">
              <a:rPr lang="es" dirty="0"/>
              <a:t>- historia académica y social</a:t>
            </a:r>
          </a:p>
          <a:p>
            <a:pPr xmlns:a="http://schemas.openxmlformats.org/drawingml/2006/main" marL="171450" indent="0">
              <a:buNone/>
            </a:pPr>
            <a:r xmlns:a="http://schemas.openxmlformats.org/drawingml/2006/main">
              <a:rPr lang="es" dirty="0"/>
              <a:t>- comportamiento en el hogar</a:t>
            </a:r>
          </a:p>
          <a:p>
            <a:pPr xmlns:a="http://schemas.openxmlformats.org/drawingml/2006/main" marL="171450" indent="0">
              <a:buNone/>
            </a:pPr>
            <a:r xmlns:a="http://schemas.openxmlformats.org/drawingml/2006/main">
              <a:rPr lang="es" dirty="0"/>
              <a:t>- datos de evaluaciones adicionales</a:t>
            </a:r>
          </a:p>
          <a:p>
            <a:pPr xmlns:a="http://schemas.openxmlformats.org/drawingml/2006/main" marL="171450" indent="0">
              <a:buNone/>
            </a:pPr>
            <a:r xmlns:a="http://schemas.openxmlformats.org/drawingml/2006/main">
              <a:rPr lang="es" dirty="0"/>
              <a:t>¡Y mucho más!</a:t>
            </a:r>
          </a:p>
          <a:p>
            <a:pPr xmlns:a="http://schemas.openxmlformats.org/drawingml/2006/main" marL="171450" lvl="0" indent="0">
              <a:buNone/>
            </a:pPr>
            <a:r xmlns:a="http://schemas.openxmlformats.org/drawingml/2006/main">
              <a:rPr lang="es" dirty="0"/>
              <a:t> </a:t>
            </a:r>
            <a:endParaRPr xmlns:a="http://schemas.openxmlformats.org/drawingml/2006/main" lang="en-US" dirty="0"/>
          </a:p>
        </p:txBody>
      </p:sp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493213" y="640188"/>
            <a:ext cx="8236450" cy="5739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xmlns:a="http://schemas.openxmlformats.org/drawingml/2006/main" lvl="0"/>
            <a:r xmlns:a="http://schemas.openxmlformats.org/drawingml/2006/main">
              <a:rPr lang="es" sz="2500" b="1" dirty="0"/>
              <a:t>¿Por qué los padres son miembros tan importantes del equipo del IEP?</a:t>
            </a:r>
            <a:endParaRPr xmlns:a="http://schemas.openxmlformats.org/drawingml/2006/main" sz="2500" b="1" dirty="0"/>
          </a:p>
        </p:txBody>
      </p:sp>
    </p:spTree>
    <p:extLst>
      <p:ext uri="{BB962C8B-B14F-4D97-AF65-F5344CB8AC3E}">
        <p14:creationId xmlns:p14="http://schemas.microsoft.com/office/powerpoint/2010/main" val="69403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FD50D-99FF-4BB2-93E7-B9BB08BC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12" y="598744"/>
            <a:ext cx="7946400" cy="573900"/>
          </a:xfrm>
        </p:spPr>
        <p:txBody>
          <a:bodyPr>
            <a:normAutofit fontScale="90000"/>
          </a:bodyPr>
          <a:lstStyle/>
          <a:p>
            <a:r xmlns:a="http://schemas.openxmlformats.org/drawingml/2006/main">
              <a:rPr lang="es" b="1" dirty="0"/>
              <a:t>¡Derechos de los padres en una reunión del IEP!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C25ADB-C838-4D0F-806B-B9AD9755F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099" y="1335881"/>
            <a:ext cx="7685213" cy="3328988"/>
          </a:xfrm>
        </p:spPr>
        <p:txBody>
          <a:bodyPr>
            <a:normAutofit/>
          </a:bodyPr>
          <a:lstStyle/>
          <a:p>
            <a:pPr xmlns:a="http://schemas.openxmlformats.org/drawingml/2006/main">
              <a:buFont typeface="Wingdings" panose="05000000000000000000" pitchFamily="2" charset="2"/>
              <a:buChar char="Ø"/>
            </a:pPr>
            <a:r xmlns:a="http://schemas.openxmlformats.org/drawingml/2006/main">
              <a:rPr lang="es" dirty="0"/>
              <a:t>Derecho a participar</a:t>
            </a:r>
          </a:p>
          <a:p>
            <a:pPr marL="171450" indent="0">
              <a:buNone/>
            </a:pPr>
            <a:endParaRPr lang="en-US" dirty="0"/>
          </a:p>
          <a:p>
            <a:pPr xmlns:a="http://schemas.openxmlformats.org/drawingml/2006/main" fontAlgn="base">
              <a:buFont typeface="Wingdings" panose="05000000000000000000" pitchFamily="2" charset="2"/>
              <a:buChar char="Ø"/>
            </a:pPr>
            <a:r xmlns:a="http://schemas.openxmlformats.org/drawingml/2006/main">
              <a:rPr lang="es" dirty="0"/>
              <a:t>Derecho a recibir notificación por escrito:</a:t>
            </a:r>
          </a:p>
          <a:p>
            <a:pPr xmlns:a="http://schemas.openxmlformats.org/drawingml/2006/main" lvl="1" fontAlgn="base"/>
            <a:r xmlns:a="http://schemas.openxmlformats.org/drawingml/2006/main">
              <a:rPr lang="es" sz="1600" dirty="0"/>
              <a:t>Los padres tienen derecho a recibir notificación previa por escrito sobre cambios en la identificación, evaluación y ubicaciones educativas iniciados por el distrito escolar.</a:t>
            </a:r>
          </a:p>
          <a:p>
            <a:pPr marL="628650" lvl="1" indent="0" fontAlgn="base">
              <a:buNone/>
            </a:pPr>
            <a:endParaRPr lang="en-US" sz="1600" dirty="0"/>
          </a:p>
          <a:p>
            <a:pPr xmlns:a="http://schemas.openxmlformats.org/drawingml/2006/main" fontAlgn="base">
              <a:buFont typeface="Wingdings" panose="05000000000000000000" pitchFamily="2" charset="2"/>
              <a:buChar char="Ø"/>
            </a:pPr>
            <a:r xmlns:a="http://schemas.openxmlformats.org/drawingml/2006/main">
              <a:rPr lang="es" dirty="0"/>
              <a:t>Derecho al consentimiento:</a:t>
            </a:r>
          </a:p>
          <a:p>
            <a:pPr xmlns:a="http://schemas.openxmlformats.org/drawingml/2006/main" lvl="1" fontAlgn="base"/>
            <a:r xmlns:a="http://schemas.openxmlformats.org/drawingml/2006/main">
              <a:rPr lang="es" sz="1600" dirty="0"/>
              <a:t>Los padres brindan su consentimiento informado por escrito para el IEP de su hijo.</a:t>
            </a:r>
          </a:p>
          <a:p>
            <a:pPr xmlns:a="http://schemas.openxmlformats.org/drawingml/2006/main" lvl="1" fontAlgn="base"/>
            <a:r xmlns:a="http://schemas.openxmlformats.org/drawingml/2006/main">
              <a:rPr lang="es" sz="1600" dirty="0"/>
              <a:t>Se requiere consentimiento antes de que comience el proceso de evaluación y para cualquier cambio en el programa existente.</a:t>
            </a:r>
          </a:p>
          <a:p>
            <a:pPr xmlns:a="http://schemas.openxmlformats.org/drawingml/2006/main" lvl="1" fontAlgn="base"/>
            <a:r xmlns:a="http://schemas.openxmlformats.org/drawingml/2006/main">
              <a:rPr lang="es" sz="1600" dirty="0"/>
              <a:t>Los padres también tienen derecho a rechazar la evaluación o la colocación educativa.</a:t>
            </a:r>
          </a:p>
          <a:p>
            <a:pPr marL="1714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94004"/>
      </p:ext>
    </p:extLst>
  </p:cSld>
  <p:clrMapOvr>
    <a:masterClrMapping/>
  </p:clrMapOvr>
</p:sld>
</file>

<file path=ppt/theme/theme1.xml><?xml version="1.0" encoding="utf-8"?>
<a:theme xmlns:a="http://schemas.openxmlformats.org/drawingml/2006/main" name="Blue and Gold Arabic Culture Thesis Presentation">
  <a:themeElements>
    <a:clrScheme name="Office">
      <a:dk1>
        <a:srgbClr val="191919"/>
      </a:dk1>
      <a:lt1>
        <a:srgbClr val="FFFFFF"/>
      </a:lt1>
      <a:dk2>
        <a:srgbClr val="73C2FB"/>
      </a:dk2>
      <a:lt2>
        <a:srgbClr val="BC9C22"/>
      </a:lt2>
      <a:accent1>
        <a:srgbClr val="7DBFF8"/>
      </a:accent1>
      <a:accent2>
        <a:srgbClr val="CBA05C"/>
      </a:accent2>
      <a:accent3>
        <a:srgbClr val="C0A34E"/>
      </a:accent3>
      <a:accent4>
        <a:srgbClr val="888888"/>
      </a:accent4>
      <a:accent5>
        <a:srgbClr val="191919"/>
      </a:accent5>
      <a:accent6>
        <a:srgbClr val="7DBFF8"/>
      </a:accent6>
      <a:hlink>
        <a:srgbClr val="73C2F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864</Words>
  <Application>Microsoft Office PowerPoint</Application>
  <PresentationFormat>On-screen Show (16:9)</PresentationFormat>
  <Paragraphs>143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Wingdings</vt:lpstr>
      <vt:lpstr>Arial</vt:lpstr>
      <vt:lpstr>Mirza</vt:lpstr>
      <vt:lpstr>Mada</vt:lpstr>
      <vt:lpstr>Calibri</vt:lpstr>
      <vt:lpstr>Blue and Gold Arabic Culture Thesis Presentation</vt:lpstr>
      <vt:lpstr> Enhancing IEPs: Integrating Parents' Roles in Culturally and Linguistically Responsive Education</vt:lpstr>
      <vt:lpstr>Session Overview</vt:lpstr>
      <vt:lpstr>Individual Education Program </vt:lpstr>
      <vt:lpstr>What is an IEP?</vt:lpstr>
      <vt:lpstr>What does an IEP include?</vt:lpstr>
      <vt:lpstr>Who is on an IEP team?</vt:lpstr>
      <vt:lpstr>Parent Involvement </vt:lpstr>
      <vt:lpstr>Why are parents such important members of the IEP team?</vt:lpstr>
      <vt:lpstr>Parent rights in an IEP meeting!</vt:lpstr>
      <vt:lpstr>Parent Rights in IEP meeting</vt:lpstr>
      <vt:lpstr>Parent rights to Mediation &amp; Information   </vt:lpstr>
      <vt:lpstr>Culturally and Linguistically Responsive Practice in the IEP Process</vt:lpstr>
      <vt:lpstr>Key Barriers Identified</vt:lpstr>
      <vt:lpstr>Key Barriers continued </vt:lpstr>
      <vt:lpstr>Strategies for Improvement </vt:lpstr>
      <vt:lpstr>Strategies for improvement continued</vt:lpstr>
      <vt:lpstr>Empowering Resources for Families</vt:lpstr>
      <vt:lpstr>Supports and Educational Materials!</vt:lpstr>
      <vt:lpstr>Supports &amp; Materials 2</vt:lpstr>
      <vt:lpstr>A quote to remember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IEPs: Integrating Parents' Roles in Culturally and Linguistically Responsive Education</dc:title>
  <dc:creator>Niki Brown</dc:creator>
  <cp:lastModifiedBy>ctst004@gmail.com</cp:lastModifiedBy>
  <cp:revision>45</cp:revision>
  <dcterms:modified xsi:type="dcterms:W3CDTF">2024-01-10T01:25:31Z</dcterms:modified>
</cp:coreProperties>
</file>